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1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3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4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5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7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8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19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0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1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22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3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24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25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26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27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theme/theme28.xml" ContentType="application/vnd.openxmlformats-officedocument.theme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29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30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31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32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33.xml" ContentType="application/vnd.openxmlformats-officedocument.theme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heme/theme34.xml" ContentType="application/vnd.openxmlformats-officedocument.theme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35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theme/theme36.xml" ContentType="application/vnd.openxmlformats-officedocument.theme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37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38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39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40.xml" ContentType="application/vnd.openxmlformats-officedocument.theme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41.xml" ContentType="application/vnd.openxmlformats-officedocument.theme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42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43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theme/theme44.xml" ContentType="application/vnd.openxmlformats-officedocument.theme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theme/theme45.xml" ContentType="application/vnd.openxmlformats-officedocument.theme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46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theme/theme47.xml" ContentType="application/vnd.openxmlformats-officedocument.theme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theme/theme48.xml" ContentType="application/vnd.openxmlformats-officedocument.theme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theme/theme49.xml" ContentType="application/vnd.openxmlformats-officedocument.theme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23" r:id="rId3"/>
    <p:sldMasterId id="2147483798" r:id="rId4"/>
    <p:sldMasterId id="2147483813" r:id="rId5"/>
    <p:sldMasterId id="2147483831" r:id="rId6"/>
    <p:sldMasterId id="2147483846" r:id="rId7"/>
    <p:sldMasterId id="2147483871" r:id="rId8"/>
    <p:sldMasterId id="2147483917" r:id="rId9"/>
    <p:sldMasterId id="2147483930" r:id="rId10"/>
    <p:sldMasterId id="2147483978" r:id="rId11"/>
    <p:sldMasterId id="2147483993" r:id="rId12"/>
    <p:sldMasterId id="2147484005" r:id="rId13"/>
    <p:sldMasterId id="2147484031" r:id="rId14"/>
    <p:sldMasterId id="2147484046" r:id="rId15"/>
    <p:sldMasterId id="2147484102" r:id="rId16"/>
    <p:sldMasterId id="2147484126" r:id="rId17"/>
    <p:sldMasterId id="2147484140" r:id="rId18"/>
    <p:sldMasterId id="2147484174" r:id="rId19"/>
    <p:sldMasterId id="2147484220" r:id="rId20"/>
    <p:sldMasterId id="2147484244" r:id="rId21"/>
    <p:sldMasterId id="2147484251" r:id="rId22"/>
    <p:sldMasterId id="2147484292" r:id="rId23"/>
    <p:sldMasterId id="2147484372" r:id="rId24"/>
    <p:sldMasterId id="2147484396" r:id="rId25"/>
    <p:sldMasterId id="2147484471" r:id="rId26"/>
    <p:sldMasterId id="2147484505" r:id="rId27"/>
    <p:sldMasterId id="2147484546" r:id="rId28"/>
    <p:sldMasterId id="2147484584" r:id="rId29"/>
    <p:sldMasterId id="2147484600" r:id="rId30"/>
    <p:sldMasterId id="2147484607" r:id="rId31"/>
    <p:sldMasterId id="2147484631" r:id="rId32"/>
    <p:sldMasterId id="2147484638" r:id="rId33"/>
    <p:sldMasterId id="2147484652" r:id="rId34"/>
    <p:sldMasterId id="2147484710" r:id="rId35"/>
    <p:sldMasterId id="2147484750" r:id="rId36"/>
    <p:sldMasterId id="2147484766" r:id="rId37"/>
    <p:sldMasterId id="2147484790" r:id="rId38"/>
    <p:sldMasterId id="2147484797" r:id="rId39"/>
    <p:sldMasterId id="2147484809" r:id="rId40"/>
    <p:sldMasterId id="2147484825" r:id="rId41"/>
    <p:sldMasterId id="2147484846" r:id="rId42"/>
    <p:sldMasterId id="2147484875" r:id="rId43"/>
    <p:sldMasterId id="2147484887" r:id="rId44"/>
    <p:sldMasterId id="2147484910" r:id="rId45"/>
    <p:sldMasterId id="2147484955" r:id="rId46"/>
    <p:sldMasterId id="2147484973" r:id="rId47"/>
    <p:sldMasterId id="2147484991" r:id="rId48"/>
    <p:sldMasterId id="2147485003" r:id="rId49"/>
    <p:sldMasterId id="2147485010" r:id="rId50"/>
  </p:sldMasterIdLst>
  <p:notesMasterIdLst>
    <p:notesMasterId r:id="rId97"/>
  </p:notesMasterIdLst>
  <p:handoutMasterIdLst>
    <p:handoutMasterId r:id="rId98"/>
  </p:handoutMasterIdLst>
  <p:sldIdLst>
    <p:sldId id="2468" r:id="rId51"/>
    <p:sldId id="3589" r:id="rId52"/>
    <p:sldId id="3725" r:id="rId53"/>
    <p:sldId id="3673" r:id="rId54"/>
    <p:sldId id="3663" r:id="rId55"/>
    <p:sldId id="3587" r:id="rId56"/>
    <p:sldId id="3717" r:id="rId57"/>
    <p:sldId id="3669" r:id="rId58"/>
    <p:sldId id="3671" r:id="rId59"/>
    <p:sldId id="3707" r:id="rId60"/>
    <p:sldId id="3706" r:id="rId61"/>
    <p:sldId id="3716" r:id="rId62"/>
    <p:sldId id="3705" r:id="rId63"/>
    <p:sldId id="3721" r:id="rId64"/>
    <p:sldId id="3648" r:id="rId65"/>
    <p:sldId id="3696" r:id="rId66"/>
    <p:sldId id="3695" r:id="rId67"/>
    <p:sldId id="3697" r:id="rId68"/>
    <p:sldId id="3698" r:id="rId69"/>
    <p:sldId id="3708" r:id="rId70"/>
    <p:sldId id="3683" r:id="rId71"/>
    <p:sldId id="3699" r:id="rId72"/>
    <p:sldId id="3611" r:id="rId73"/>
    <p:sldId id="3668" r:id="rId74"/>
    <p:sldId id="3700" r:id="rId75"/>
    <p:sldId id="3719" r:id="rId76"/>
    <p:sldId id="3704" r:id="rId77"/>
    <p:sldId id="3715" r:id="rId78"/>
    <p:sldId id="3711" r:id="rId79"/>
    <p:sldId id="3718" r:id="rId80"/>
    <p:sldId id="3614" r:id="rId81"/>
    <p:sldId id="3625" r:id="rId82"/>
    <p:sldId id="3670" r:id="rId83"/>
    <p:sldId id="3621" r:id="rId84"/>
    <p:sldId id="3677" r:id="rId85"/>
    <p:sldId id="3678" r:id="rId86"/>
    <p:sldId id="3724" r:id="rId87"/>
    <p:sldId id="3720" r:id="rId88"/>
    <p:sldId id="3722" r:id="rId89"/>
    <p:sldId id="3676" r:id="rId90"/>
    <p:sldId id="3709" r:id="rId91"/>
    <p:sldId id="3710" r:id="rId92"/>
    <p:sldId id="3714" r:id="rId93"/>
    <p:sldId id="3674" r:id="rId94"/>
    <p:sldId id="3675" r:id="rId95"/>
    <p:sldId id="3464" r:id="rId9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B2B2B2"/>
    <a:srgbClr val="FF9900"/>
    <a:srgbClr val="990099"/>
    <a:srgbClr val="FF00FF"/>
    <a:srgbClr val="000099"/>
    <a:srgbClr val="5C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>
      <p:cViewPr varScale="1">
        <p:scale>
          <a:sx n="76" d="100"/>
          <a:sy n="76" d="100"/>
        </p:scale>
        <p:origin x="874" y="43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-3561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1944" y="6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76" Type="http://schemas.openxmlformats.org/officeDocument/2006/relationships/slide" Target="slides/slide26.xml"/><Relationship Id="rId84" Type="http://schemas.openxmlformats.org/officeDocument/2006/relationships/slide" Target="slides/slide34.xml"/><Relationship Id="rId89" Type="http://schemas.openxmlformats.org/officeDocument/2006/relationships/slide" Target="slides/slide39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Relationship Id="rId92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66" Type="http://schemas.openxmlformats.org/officeDocument/2006/relationships/slide" Target="slides/slide16.xml"/><Relationship Id="rId74" Type="http://schemas.openxmlformats.org/officeDocument/2006/relationships/slide" Target="slides/slide24.xml"/><Relationship Id="rId79" Type="http://schemas.openxmlformats.org/officeDocument/2006/relationships/slide" Target="slides/slide29.xml"/><Relationship Id="rId87" Type="http://schemas.openxmlformats.org/officeDocument/2006/relationships/slide" Target="slides/slide37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1.xml"/><Relationship Id="rId82" Type="http://schemas.openxmlformats.org/officeDocument/2006/relationships/slide" Target="slides/slide32.xml"/><Relationship Id="rId90" Type="http://schemas.openxmlformats.org/officeDocument/2006/relationships/slide" Target="slides/slide40.xml"/><Relationship Id="rId95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6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77" Type="http://schemas.openxmlformats.org/officeDocument/2006/relationships/slide" Target="slides/slide27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slide" Target="slides/slide22.xml"/><Relationship Id="rId80" Type="http://schemas.openxmlformats.org/officeDocument/2006/relationships/slide" Target="slides/slide30.xml"/><Relationship Id="rId85" Type="http://schemas.openxmlformats.org/officeDocument/2006/relationships/slide" Target="slides/slide35.xml"/><Relationship Id="rId93" Type="http://schemas.openxmlformats.org/officeDocument/2006/relationships/slide" Target="slides/slide43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9.xml"/><Relationship Id="rId67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4.xml"/><Relationship Id="rId62" Type="http://schemas.openxmlformats.org/officeDocument/2006/relationships/slide" Target="slides/slide12.xml"/><Relationship Id="rId70" Type="http://schemas.openxmlformats.org/officeDocument/2006/relationships/slide" Target="slides/slide20.xml"/><Relationship Id="rId75" Type="http://schemas.openxmlformats.org/officeDocument/2006/relationships/slide" Target="slides/slide25.xml"/><Relationship Id="rId83" Type="http://schemas.openxmlformats.org/officeDocument/2006/relationships/slide" Target="slides/slide33.xml"/><Relationship Id="rId88" Type="http://schemas.openxmlformats.org/officeDocument/2006/relationships/slide" Target="slides/slide38.xml"/><Relationship Id="rId91" Type="http://schemas.openxmlformats.org/officeDocument/2006/relationships/slide" Target="slides/slide41.xml"/><Relationship Id="rId96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slide" Target="slides/slide23.xml"/><Relationship Id="rId78" Type="http://schemas.openxmlformats.org/officeDocument/2006/relationships/slide" Target="slides/slide28.xml"/><Relationship Id="rId81" Type="http://schemas.openxmlformats.org/officeDocument/2006/relationships/slide" Target="slides/slide31.xml"/><Relationship Id="rId86" Type="http://schemas.openxmlformats.org/officeDocument/2006/relationships/slide" Target="slides/slide36.xml"/><Relationship Id="rId94" Type="http://schemas.openxmlformats.org/officeDocument/2006/relationships/slide" Target="slides/slide4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067134-2575-4A07-BA72-30B2A2A02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6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6B6DFF-0872-4CC2-8917-53305CA7B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6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676A-8CA9-4650-AE0B-7FE12B3024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3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676A-8CA9-4650-AE0B-7FE12B3024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676A-8CA9-4650-AE0B-7FE12B3024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6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119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2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37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08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064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58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2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98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8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5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427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667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110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251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648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385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6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686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62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419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1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7746" y="6413157"/>
            <a:ext cx="2133600" cy="457200"/>
          </a:xfrm>
        </p:spPr>
        <p:txBody>
          <a:bodyPr/>
          <a:lstStyle>
            <a:lvl1pPr>
              <a:defRPr sz="1000"/>
            </a:lvl1pPr>
          </a:lstStyle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649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517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6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23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654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298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94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68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869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9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0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9C727-FDC5-481F-AFE1-8943B96469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101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054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785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969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866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01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302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189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57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36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2137D-DC38-4410-BC7E-E741088784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949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486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891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039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236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684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179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616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624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782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8FA69-BE77-47C1-B179-3A23CF1150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54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413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071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566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65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16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705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07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488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2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A9E2A-D6DD-4C1B-8CE9-F760C900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295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914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994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757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762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288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204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39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032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87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2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5E3A2-8B6E-4905-A3BB-A913B44FEA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494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847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076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529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595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709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105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329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725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131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BCEB-190D-4783-BBC4-EBCDABD7C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6851B-3E8E-48D7-BA9B-4BE66F940E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082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758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22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471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843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338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505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66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22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04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5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078E3-CAB0-447C-85C6-14B5571D5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43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36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947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388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437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24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955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559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454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228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5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F545C-216A-40C1-8DB9-372E9D617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804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32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022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57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2616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866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84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8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0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09600" y="144780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6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F8C4A-7E9B-4376-91E0-119B09E21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36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3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02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76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937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BCEB-190D-4783-BBC4-EBCDABD7C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176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04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312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553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0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A28E0-F6D8-4A5F-BB39-22A825E1E6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6403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33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535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751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5850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034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0573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17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09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857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E322-0696-4C9C-8964-AEAA0B17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82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905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10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3211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584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267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8839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496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584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727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6245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52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0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438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315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03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94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9884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68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5147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3991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333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28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351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8108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6117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73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439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0202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738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4437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59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896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8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7274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1463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110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442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8907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5409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8242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6471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42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727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24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6241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9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2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36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9796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9003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2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9036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391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838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301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8097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3183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733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70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8578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8191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0681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827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400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04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2184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0721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9699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6445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97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88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7261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018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6266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0610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2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3131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537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5170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586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01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995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6175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9547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1441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625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115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8716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572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491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9296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4248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0306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5571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3136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7129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22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0017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7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9877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889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1934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924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1955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8501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0747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607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87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3326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3931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8390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954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379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7448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9068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3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1172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0587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04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968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977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8697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4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4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9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2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D51B-34DE-4D3D-AE11-7500BE66A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1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3436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6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3510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682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7870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3891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553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9688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6745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8683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352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067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0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6219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855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160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6587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3043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6276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2222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39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6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4879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682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81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65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0004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310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7090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947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8475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9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6759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1268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8393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7653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496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67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0071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2792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3836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9883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0109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8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7728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1975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260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4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5835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77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3301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8844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1541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2987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121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19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609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526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99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27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168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305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3621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419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07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231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7971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9292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6168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37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6655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2342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1911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8728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6106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6404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630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3877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565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3681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33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185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3065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9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1236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7973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311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391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7544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5169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5793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0620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8180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95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9478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16531" marR="0" indent="-316531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586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5666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954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1925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292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7951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16531" marR="0" indent="-316531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4116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954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2322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BB25-2D1C-4FDE-B8E3-C5638AE17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726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66B2-7737-40FC-8830-E2944982A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649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82D0-A512-4073-A524-841D80AC5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8318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3400-65C0-4F33-B5FA-5F6926FE7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96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8793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F7E4-9750-44FE-9034-71E5329A4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1720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613F9-23F1-4732-ABEC-5814F7C37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666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910AC-944E-48F2-B692-354B7C01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8726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4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4EF6-5ED5-4DAD-ACF6-5D514A08A7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3792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B15E-F963-40FE-9C82-2F310BD145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2540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3D6E-1757-4467-9286-653534E44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6531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F4D7-FF9D-4433-89B1-A8B43BB51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5796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1504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6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3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8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6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1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18100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4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2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7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1649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374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3848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6337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6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7321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6052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6095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40876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8417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7384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5894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8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2797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9998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26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1182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7476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47653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581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96875" indent="-396875">
              <a:buFont typeface="Wingdings" pitchFamily="2" charset="2"/>
              <a:buChar char="Ø"/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8E43-628F-4FF1-B242-46005DC0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0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0075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2089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1788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990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659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77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5106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953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615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85898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762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693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1840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2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8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4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21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17540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839C-78EA-402C-981E-2D24840F6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427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A30A-6D06-4F98-A273-75C368AE6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7573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964B-1C11-4F90-A624-A2979725B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7133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7BF1-336A-41FA-9079-2EE6BDAA9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85517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72AB-D89E-4645-B439-14339090C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8526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6EA9-AC15-4239-A1F2-5607290FC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2086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D97C-5044-40FF-832C-8B9D533F8D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844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4344-BCDC-497E-9F9C-0A5525BF2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30518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7A53-5AB3-44A7-B743-6405D96FF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32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0569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F140-4115-4B40-977B-76ED45AB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152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7E37-4BFA-49B7-87AB-D1943A3B6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7283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C243-D4E9-4BC3-8435-875095A2E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6474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B32D-A430-4816-BA42-0F891C341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1125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6115-3966-45EC-9626-AEA135E09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462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C450-5A4A-4452-94C7-FAA7FCC3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08994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2946-F0AD-4795-AF8C-9D5ED4DCC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0491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4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1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4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1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8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0225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7783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52559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6988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1379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3545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64858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14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7690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1585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6520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6414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9626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12883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938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0826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485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0870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08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4169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0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9086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0093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6542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504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770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0637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8600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2607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3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1161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836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3869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3690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3522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591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763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0785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287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481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86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01601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3834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218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81548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47123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207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8802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6348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1536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2511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24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79360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18993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218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594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9583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494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0035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281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9626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96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64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4484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41594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447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4445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20361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62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9608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8128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255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2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994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8620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79049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68491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9946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9119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7684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3529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01550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0981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0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38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6263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38819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8370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559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4224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37089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4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0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6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7654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00"/>
            </a:lvl1pPr>
          </a:lstStyle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9172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9C727-FDC5-481F-AFE1-8943B96469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304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2137D-DC38-4410-BC7E-E741088784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25412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8FA69-BE77-47C1-B179-3A23CF1150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10164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A9E2A-D6DD-4C1B-8CE9-F760C900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0871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5E3A2-8B6E-4905-A3BB-A913B44FEA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08431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6851B-3E8E-48D7-BA9B-4BE66F940E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60591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078E3-CAB0-447C-85C6-14B5571D5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325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F545C-216A-40C1-8DB9-372E9D617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30810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F8C4A-7E9B-4376-91E0-119B09E21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1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45495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A28E0-F6D8-4A5F-BB39-22A825E1E6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16394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3198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620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93808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5481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5331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84012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6212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40223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43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18913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13956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68367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00872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13500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2748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99377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64558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07337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35786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1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90416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58271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18884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56651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8820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865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57353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77123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7455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26363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6563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280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67486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229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2110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5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5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7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3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5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D51B-34DE-4D3D-AE11-7500BE66A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3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42507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0384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8593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630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7594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03050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66523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7292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90739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64691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29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95860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258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67147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59689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43288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16562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73754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566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7981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4916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83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524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6627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80235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0384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67670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488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619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19244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72202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34538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0218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0611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52294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7782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39905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9144000" cy="533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90600"/>
            <a:ext cx="8839200" cy="579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39200" y="6450227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2676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01426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90885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21044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5263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224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05005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59366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822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8502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888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07993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12091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04680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98344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5144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63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60856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35065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56810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2058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9731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99964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19592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62784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42498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02876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6885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6815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8384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4227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6590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72512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0206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3416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8964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90526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34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81605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80647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2959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71787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41639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2878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79600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66321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D02196-4BFE-4E10-93EA-F4F54A30E0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9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02236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72267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02882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53136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38714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53288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18636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94470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9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25653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35694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05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22887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7383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2876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74967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9829-3AAC-4595-A4C6-A5B59430B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8402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3117-D982-46FA-BA76-E69FF506D6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75772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DD9CB-FE8C-404D-AA64-D41C9000A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82499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59D6-C75C-4705-9145-98121AD53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7269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38C1-A50C-477A-945D-6006277B5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6526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4D3A-AA63-49D8-A209-607BC7D01C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26559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A224-C66C-4A4C-A7AC-2299DBFFA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674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09968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D4D8-D46A-4921-B1C0-8AF625AB9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6928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32B5-5FED-4E61-B533-4965B9BD8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46730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1D676-A0DE-4CB3-B436-2EC191C7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37828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5C6D-8F39-43FB-800C-548F7CB75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6378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96B0-2BE0-43AC-BDFB-7B5788FE6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4985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9BB6-B3D9-4C78-9130-5443F7824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25122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>
              <a:buNone/>
              <a:defRPr u="none"/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43DD-2D78-4D8C-AF37-51F6CE54EF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31698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C72AECC-F6C1-4256-836A-3F372946FA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3758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3132E-2D60-4E24-A228-24EBE9354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42874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EA19-B485-4DE9-B0B8-C139C430FA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6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6529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2B1E-7C79-4EF6-8718-4994B8164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01923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0674-A54B-408B-A3A1-C1E2FD6EFB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20828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4FEC-DCDE-4EF5-92B6-BF15B9763D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7973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3998-06B9-49F0-9136-5C5F200CDE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40511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97CF8-5516-44E3-A746-3D5663741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65086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FC22-2898-4F23-9E14-8C661C01A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87187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8A50-007F-4E45-BACC-153743C23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3175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EAE0-26F5-4863-BF99-784A197D0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02357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8AEA-EAF4-4FB9-A7A4-BCE9A25FC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29644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84A7-BC3B-4874-8E37-58B5ED48E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88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38239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AD87-5DA6-4CA4-B660-D1CC1969B3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71374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2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2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1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6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D51B-34DE-4D3D-AE11-7500BE66A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5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585788" y="774700"/>
            <a:ext cx="7972425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119063" indent="-119063" eaLnBrk="0" hangingPunct="0">
              <a:spcBef>
                <a:spcPct val="50000"/>
              </a:spcBef>
              <a:defRPr/>
            </a:pP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92175" y="2581275"/>
            <a:ext cx="6581775" cy="549275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175" y="3402013"/>
            <a:ext cx="6583363" cy="439737"/>
          </a:xfrm>
          <a:ln/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510723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10626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9760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29814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5959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395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4635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41997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454067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309064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62370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514350"/>
            <a:ext cx="2087562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514350"/>
            <a:ext cx="6110288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7928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14350"/>
            <a:ext cx="8345487" cy="258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6875" y="1154113"/>
            <a:ext cx="4008438" cy="51355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39682286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514350"/>
            <a:ext cx="8345487" cy="258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57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164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53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268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95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642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BCEB-190D-4783-BBC4-EBCDABD7C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529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962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62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92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9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041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799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542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56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98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58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9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26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787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551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1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18" Type="http://schemas.openxmlformats.org/officeDocument/2006/relationships/slideLayout" Target="../slideLayouts/slideLayout291.xml"/><Relationship Id="rId26" Type="http://schemas.openxmlformats.org/officeDocument/2006/relationships/slideLayout" Target="../slideLayouts/slideLayout299.xml"/><Relationship Id="rId39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276.xml"/><Relationship Id="rId21" Type="http://schemas.openxmlformats.org/officeDocument/2006/relationships/slideLayout" Target="../slideLayouts/slideLayout294.xml"/><Relationship Id="rId34" Type="http://schemas.openxmlformats.org/officeDocument/2006/relationships/slideLayout" Target="../slideLayouts/slideLayout307.xml"/><Relationship Id="rId42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5" Type="http://schemas.openxmlformats.org/officeDocument/2006/relationships/slideLayout" Target="../slideLayouts/slideLayout298.xml"/><Relationship Id="rId33" Type="http://schemas.openxmlformats.org/officeDocument/2006/relationships/slideLayout" Target="../slideLayouts/slideLayout306.xml"/><Relationship Id="rId38" Type="http://schemas.openxmlformats.org/officeDocument/2006/relationships/slideLayout" Target="../slideLayouts/slideLayout311.xml"/><Relationship Id="rId46" Type="http://schemas.openxmlformats.org/officeDocument/2006/relationships/theme" Target="../theme/theme19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20" Type="http://schemas.openxmlformats.org/officeDocument/2006/relationships/slideLayout" Target="../slideLayouts/slideLayout293.xml"/><Relationship Id="rId29" Type="http://schemas.openxmlformats.org/officeDocument/2006/relationships/slideLayout" Target="../slideLayouts/slideLayout302.xml"/><Relationship Id="rId41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24" Type="http://schemas.openxmlformats.org/officeDocument/2006/relationships/slideLayout" Target="../slideLayouts/slideLayout297.xml"/><Relationship Id="rId32" Type="http://schemas.openxmlformats.org/officeDocument/2006/relationships/slideLayout" Target="../slideLayouts/slideLayout305.xml"/><Relationship Id="rId37" Type="http://schemas.openxmlformats.org/officeDocument/2006/relationships/slideLayout" Target="../slideLayouts/slideLayout310.xml"/><Relationship Id="rId40" Type="http://schemas.openxmlformats.org/officeDocument/2006/relationships/slideLayout" Target="../slideLayouts/slideLayout313.xml"/><Relationship Id="rId45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23" Type="http://schemas.openxmlformats.org/officeDocument/2006/relationships/slideLayout" Target="../slideLayouts/slideLayout296.xml"/><Relationship Id="rId28" Type="http://schemas.openxmlformats.org/officeDocument/2006/relationships/slideLayout" Target="../slideLayouts/slideLayout301.xml"/><Relationship Id="rId36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283.xml"/><Relationship Id="rId19" Type="http://schemas.openxmlformats.org/officeDocument/2006/relationships/slideLayout" Target="../slideLayouts/slideLayout292.xml"/><Relationship Id="rId31" Type="http://schemas.openxmlformats.org/officeDocument/2006/relationships/slideLayout" Target="../slideLayouts/slideLayout304.xml"/><Relationship Id="rId44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Relationship Id="rId22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300.xml"/><Relationship Id="rId30" Type="http://schemas.openxmlformats.org/officeDocument/2006/relationships/slideLayout" Target="../slideLayouts/slideLayout303.xml"/><Relationship Id="rId35" Type="http://schemas.openxmlformats.org/officeDocument/2006/relationships/slideLayout" Target="../slideLayouts/slideLayout308.xml"/><Relationship Id="rId43" Type="http://schemas.openxmlformats.org/officeDocument/2006/relationships/slideLayout" Target="../slideLayouts/slideLayout3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1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1.xml"/><Relationship Id="rId21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0.xml"/><Relationship Id="rId16" Type="http://schemas.openxmlformats.org/officeDocument/2006/relationships/slideLayout" Target="../slideLayouts/slideLayout334.xml"/><Relationship Id="rId20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24" Type="http://schemas.openxmlformats.org/officeDocument/2006/relationships/theme" Target="../theme/theme20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23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28.xml"/><Relationship Id="rId19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Relationship Id="rId22" Type="http://schemas.openxmlformats.org/officeDocument/2006/relationships/slideLayout" Target="../slideLayouts/slideLayout34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4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theme" Target="../theme/theme23.xml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68.xml"/><Relationship Id="rId16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slideLayout" Target="../slideLayouts/slideLayout396.xml"/><Relationship Id="rId18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85.xml"/><Relationship Id="rId16" Type="http://schemas.openxmlformats.org/officeDocument/2006/relationships/slideLayout" Target="../slideLayouts/slideLayout399.xml"/><Relationship Id="rId20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5" Type="http://schemas.openxmlformats.org/officeDocument/2006/relationships/slideLayout" Target="../slideLayouts/slideLayout398.xml"/><Relationship Id="rId23" Type="http://schemas.openxmlformats.org/officeDocument/2006/relationships/theme" Target="../theme/theme24.xml"/><Relationship Id="rId10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slideLayout" Target="../slideLayouts/slideLayout397.xml"/><Relationship Id="rId22" Type="http://schemas.openxmlformats.org/officeDocument/2006/relationships/slideLayout" Target="../slideLayouts/slideLayout40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1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20.xml"/><Relationship Id="rId16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9.xml"/><Relationship Id="rId18" Type="http://schemas.openxmlformats.org/officeDocument/2006/relationships/slideLayout" Target="../slideLayouts/slideLayout464.xml"/><Relationship Id="rId26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49.xml"/><Relationship Id="rId21" Type="http://schemas.openxmlformats.org/officeDocument/2006/relationships/slideLayout" Target="../slideLayouts/slideLayout467.xml"/><Relationship Id="rId34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17" Type="http://schemas.openxmlformats.org/officeDocument/2006/relationships/slideLayout" Target="../slideLayouts/slideLayout463.xml"/><Relationship Id="rId25" Type="http://schemas.openxmlformats.org/officeDocument/2006/relationships/slideLayout" Target="../slideLayouts/slideLayout471.xml"/><Relationship Id="rId33" Type="http://schemas.openxmlformats.org/officeDocument/2006/relationships/slideLayout" Target="../slideLayouts/slideLayout479.xml"/><Relationship Id="rId38" Type="http://schemas.openxmlformats.org/officeDocument/2006/relationships/theme" Target="../theme/theme28.xml"/><Relationship Id="rId2" Type="http://schemas.openxmlformats.org/officeDocument/2006/relationships/slideLayout" Target="../slideLayouts/slideLayout448.xml"/><Relationship Id="rId16" Type="http://schemas.openxmlformats.org/officeDocument/2006/relationships/slideLayout" Target="../slideLayouts/slideLayout462.xml"/><Relationship Id="rId20" Type="http://schemas.openxmlformats.org/officeDocument/2006/relationships/slideLayout" Target="../slideLayouts/slideLayout466.xml"/><Relationship Id="rId29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24" Type="http://schemas.openxmlformats.org/officeDocument/2006/relationships/slideLayout" Target="../slideLayouts/slideLayout470.xml"/><Relationship Id="rId32" Type="http://schemas.openxmlformats.org/officeDocument/2006/relationships/slideLayout" Target="../slideLayouts/slideLayout478.xml"/><Relationship Id="rId37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51.xml"/><Relationship Id="rId15" Type="http://schemas.openxmlformats.org/officeDocument/2006/relationships/slideLayout" Target="../slideLayouts/slideLayout461.xml"/><Relationship Id="rId23" Type="http://schemas.openxmlformats.org/officeDocument/2006/relationships/slideLayout" Target="../slideLayouts/slideLayout469.xml"/><Relationship Id="rId28" Type="http://schemas.openxmlformats.org/officeDocument/2006/relationships/slideLayout" Target="../slideLayouts/slideLayout474.xml"/><Relationship Id="rId36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56.xml"/><Relationship Id="rId19" Type="http://schemas.openxmlformats.org/officeDocument/2006/relationships/slideLayout" Target="../slideLayouts/slideLayout465.xml"/><Relationship Id="rId31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Relationship Id="rId14" Type="http://schemas.openxmlformats.org/officeDocument/2006/relationships/slideLayout" Target="../slideLayouts/slideLayout460.xml"/><Relationship Id="rId22" Type="http://schemas.openxmlformats.org/officeDocument/2006/relationships/slideLayout" Target="../slideLayouts/slideLayout468.xml"/><Relationship Id="rId27" Type="http://schemas.openxmlformats.org/officeDocument/2006/relationships/slideLayout" Target="../slideLayouts/slideLayout473.xml"/><Relationship Id="rId30" Type="http://schemas.openxmlformats.org/officeDocument/2006/relationships/slideLayout" Target="../slideLayouts/slideLayout476.xml"/><Relationship Id="rId35" Type="http://schemas.openxmlformats.org/officeDocument/2006/relationships/slideLayout" Target="../slideLayouts/slideLayout48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90.xml"/><Relationship Id="rId12" Type="http://schemas.openxmlformats.org/officeDocument/2006/relationships/slideLayout" Target="../slideLayouts/slideLayout495.xml"/><Relationship Id="rId2" Type="http://schemas.openxmlformats.org/officeDocument/2006/relationships/slideLayout" Target="../slideLayouts/slideLayout485.xml"/><Relationship Id="rId1" Type="http://schemas.openxmlformats.org/officeDocument/2006/relationships/slideLayout" Target="../slideLayouts/slideLayout484.xml"/><Relationship Id="rId6" Type="http://schemas.openxmlformats.org/officeDocument/2006/relationships/slideLayout" Target="../slideLayouts/slideLayout489.xml"/><Relationship Id="rId11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88.xml"/><Relationship Id="rId10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87.xml"/><Relationship Id="rId9" Type="http://schemas.openxmlformats.org/officeDocument/2006/relationships/slideLayout" Target="../slideLayouts/slideLayout49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13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slideLayout" Target="../slideLayouts/slideLayout512.xml"/><Relationship Id="rId17" Type="http://schemas.openxmlformats.org/officeDocument/2006/relationships/theme" Target="../theme/theme31.xml"/><Relationship Id="rId2" Type="http://schemas.openxmlformats.org/officeDocument/2006/relationships/slideLayout" Target="../slideLayouts/slideLayout502.xml"/><Relationship Id="rId16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05.xml"/><Relationship Id="rId1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Relationship Id="rId14" Type="http://schemas.openxmlformats.org/officeDocument/2006/relationships/slideLayout" Target="../slideLayouts/slideLayout51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9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theme" Target="../theme/theme32.xml"/><Relationship Id="rId5" Type="http://schemas.openxmlformats.org/officeDocument/2006/relationships/slideLayout" Target="../slideLayouts/slideLayout521.xml"/><Relationship Id="rId4" Type="http://schemas.openxmlformats.org/officeDocument/2006/relationships/slideLayout" Target="../slideLayouts/slideLayout52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2.xml"/><Relationship Id="rId13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41.xml"/><Relationship Id="rId12" Type="http://schemas.openxmlformats.org/officeDocument/2006/relationships/slideLayout" Target="../slideLayouts/slideLayout546.xml"/><Relationship Id="rId2" Type="http://schemas.openxmlformats.org/officeDocument/2006/relationships/slideLayout" Target="../slideLayouts/slideLayout536.xml"/><Relationship Id="rId1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40.xml"/><Relationship Id="rId11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38.xml"/><Relationship Id="rId9" Type="http://schemas.openxmlformats.org/officeDocument/2006/relationships/slideLayout" Target="../slideLayouts/slideLayout543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5.xml"/><Relationship Id="rId13" Type="http://schemas.openxmlformats.org/officeDocument/2006/relationships/slideLayout" Target="../slideLayouts/slideLayout560.xml"/><Relationship Id="rId18" Type="http://schemas.openxmlformats.org/officeDocument/2006/relationships/slideLayout" Target="../slideLayouts/slideLayout565.xml"/><Relationship Id="rId3" Type="http://schemas.openxmlformats.org/officeDocument/2006/relationships/slideLayout" Target="../slideLayouts/slideLayout550.xml"/><Relationship Id="rId21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9.xml"/><Relationship Id="rId17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49.xml"/><Relationship Id="rId16" Type="http://schemas.openxmlformats.org/officeDocument/2006/relationships/slideLayout" Target="../slideLayouts/slideLayout563.xml"/><Relationship Id="rId20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53.xml"/><Relationship Id="rId11" Type="http://schemas.openxmlformats.org/officeDocument/2006/relationships/slideLayout" Target="../slideLayouts/slideLayout558.xml"/><Relationship Id="rId5" Type="http://schemas.openxmlformats.org/officeDocument/2006/relationships/slideLayout" Target="../slideLayouts/slideLayout552.xml"/><Relationship Id="rId15" Type="http://schemas.openxmlformats.org/officeDocument/2006/relationships/slideLayout" Target="../slideLayouts/slideLayout562.xml"/><Relationship Id="rId23" Type="http://schemas.openxmlformats.org/officeDocument/2006/relationships/theme" Target="../theme/theme35.xml"/><Relationship Id="rId10" Type="http://schemas.openxmlformats.org/officeDocument/2006/relationships/slideLayout" Target="../slideLayouts/slideLayout557.xml"/><Relationship Id="rId19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6.xml"/><Relationship Id="rId14" Type="http://schemas.openxmlformats.org/officeDocument/2006/relationships/slideLayout" Target="../slideLayouts/slideLayout561.xml"/><Relationship Id="rId22" Type="http://schemas.openxmlformats.org/officeDocument/2006/relationships/slideLayout" Target="../slideLayouts/slideLayout56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0.xml"/><Relationship Id="rId13" Type="http://schemas.openxmlformats.org/officeDocument/2006/relationships/slideLayout" Target="../slideLayouts/slideLayout595.xml"/><Relationship Id="rId18" Type="http://schemas.openxmlformats.org/officeDocument/2006/relationships/slideLayout" Target="../slideLayouts/slideLayout600.xml"/><Relationship Id="rId3" Type="http://schemas.openxmlformats.org/officeDocument/2006/relationships/slideLayout" Target="../slideLayouts/slideLayout585.xml"/><Relationship Id="rId21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589.xml"/><Relationship Id="rId12" Type="http://schemas.openxmlformats.org/officeDocument/2006/relationships/slideLayout" Target="../slideLayouts/slideLayout594.xml"/><Relationship Id="rId17" Type="http://schemas.openxmlformats.org/officeDocument/2006/relationships/slideLayout" Target="../slideLayouts/slideLayout599.xml"/><Relationship Id="rId2" Type="http://schemas.openxmlformats.org/officeDocument/2006/relationships/slideLayout" Target="../slideLayouts/slideLayout584.xml"/><Relationship Id="rId16" Type="http://schemas.openxmlformats.org/officeDocument/2006/relationships/slideLayout" Target="../slideLayouts/slideLayout598.xml"/><Relationship Id="rId20" Type="http://schemas.openxmlformats.org/officeDocument/2006/relationships/slideLayout" Target="../slideLayouts/slideLayout602.xml"/><Relationship Id="rId1" Type="http://schemas.openxmlformats.org/officeDocument/2006/relationships/slideLayout" Target="../slideLayouts/slideLayout583.xml"/><Relationship Id="rId6" Type="http://schemas.openxmlformats.org/officeDocument/2006/relationships/slideLayout" Target="../slideLayouts/slideLayout588.xml"/><Relationship Id="rId11" Type="http://schemas.openxmlformats.org/officeDocument/2006/relationships/slideLayout" Target="../slideLayouts/slideLayout593.xml"/><Relationship Id="rId5" Type="http://schemas.openxmlformats.org/officeDocument/2006/relationships/slideLayout" Target="../slideLayouts/slideLayout587.xml"/><Relationship Id="rId15" Type="http://schemas.openxmlformats.org/officeDocument/2006/relationships/slideLayout" Target="../slideLayouts/slideLayout597.xml"/><Relationship Id="rId23" Type="http://schemas.openxmlformats.org/officeDocument/2006/relationships/theme" Target="../theme/theme37.xml"/><Relationship Id="rId10" Type="http://schemas.openxmlformats.org/officeDocument/2006/relationships/slideLayout" Target="../slideLayouts/slideLayout592.xml"/><Relationship Id="rId19" Type="http://schemas.openxmlformats.org/officeDocument/2006/relationships/slideLayout" Target="../slideLayouts/slideLayout601.xml"/><Relationship Id="rId4" Type="http://schemas.openxmlformats.org/officeDocument/2006/relationships/slideLayout" Target="../slideLayouts/slideLayout586.xml"/><Relationship Id="rId9" Type="http://schemas.openxmlformats.org/officeDocument/2006/relationships/slideLayout" Target="../slideLayouts/slideLayout591.xml"/><Relationship Id="rId14" Type="http://schemas.openxmlformats.org/officeDocument/2006/relationships/slideLayout" Target="../slideLayouts/slideLayout596.xml"/><Relationship Id="rId22" Type="http://schemas.openxmlformats.org/officeDocument/2006/relationships/slideLayout" Target="../slideLayouts/slideLayout604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7.xml"/><Relationship Id="rId2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605.xml"/><Relationship Id="rId6" Type="http://schemas.openxmlformats.org/officeDocument/2006/relationships/theme" Target="../theme/theme38.xml"/><Relationship Id="rId5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0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7.xml"/><Relationship Id="rId3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61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5.xml"/><Relationship Id="rId11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33.xml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32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Relationship Id="rId14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1.xml"/><Relationship Id="rId13" Type="http://schemas.openxmlformats.org/officeDocument/2006/relationships/slideLayout" Target="../slideLayouts/slideLayout646.xml"/><Relationship Id="rId18" Type="http://schemas.openxmlformats.org/officeDocument/2006/relationships/slideLayout" Target="../slideLayouts/slideLayout651.xml"/><Relationship Id="rId3" Type="http://schemas.openxmlformats.org/officeDocument/2006/relationships/slideLayout" Target="../slideLayouts/slideLayout636.xml"/><Relationship Id="rId7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5.xml"/><Relationship Id="rId17" Type="http://schemas.openxmlformats.org/officeDocument/2006/relationships/slideLayout" Target="../slideLayouts/slideLayout650.xml"/><Relationship Id="rId2" Type="http://schemas.openxmlformats.org/officeDocument/2006/relationships/slideLayout" Target="../slideLayouts/slideLayout635.xml"/><Relationship Id="rId16" Type="http://schemas.openxmlformats.org/officeDocument/2006/relationships/slideLayout" Target="../slideLayouts/slideLayout649.xml"/><Relationship Id="rId20" Type="http://schemas.openxmlformats.org/officeDocument/2006/relationships/theme" Target="../theme/theme41.xml"/><Relationship Id="rId1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9.xml"/><Relationship Id="rId11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38.xml"/><Relationship Id="rId15" Type="http://schemas.openxmlformats.org/officeDocument/2006/relationships/slideLayout" Target="../slideLayouts/slideLayout648.xml"/><Relationship Id="rId10" Type="http://schemas.openxmlformats.org/officeDocument/2006/relationships/slideLayout" Target="../slideLayouts/slideLayout643.xml"/><Relationship Id="rId19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42.xml"/><Relationship Id="rId14" Type="http://schemas.openxmlformats.org/officeDocument/2006/relationships/slideLayout" Target="../slideLayouts/slideLayout647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5.xml"/><Relationship Id="rId7" Type="http://schemas.openxmlformats.org/officeDocument/2006/relationships/theme" Target="../theme/theme42.xml"/><Relationship Id="rId2" Type="http://schemas.openxmlformats.org/officeDocument/2006/relationships/slideLayout" Target="../slideLayouts/slideLayout654.xml"/><Relationship Id="rId1" Type="http://schemas.openxmlformats.org/officeDocument/2006/relationships/slideLayout" Target="../slideLayouts/slideLayout653.xml"/><Relationship Id="rId6" Type="http://schemas.openxmlformats.org/officeDocument/2006/relationships/slideLayout" Target="../slideLayouts/slideLayout658.xml"/><Relationship Id="rId5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56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6.xml"/><Relationship Id="rId3" Type="http://schemas.openxmlformats.org/officeDocument/2006/relationships/slideLayout" Target="../slideLayouts/slideLayout661.xml"/><Relationship Id="rId7" Type="http://schemas.openxmlformats.org/officeDocument/2006/relationships/slideLayout" Target="../slideLayouts/slideLayout665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4.xml"/><Relationship Id="rId11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63.xml"/><Relationship Id="rId10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82.xml"/><Relationship Id="rId18" Type="http://schemas.openxmlformats.org/officeDocument/2006/relationships/slideLayout" Target="../slideLayouts/slideLayout687.xml"/><Relationship Id="rId3" Type="http://schemas.openxmlformats.org/officeDocument/2006/relationships/slideLayout" Target="../slideLayouts/slideLayout672.xml"/><Relationship Id="rId21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81.xml"/><Relationship Id="rId17" Type="http://schemas.openxmlformats.org/officeDocument/2006/relationships/slideLayout" Target="../slideLayouts/slideLayout686.xml"/><Relationship Id="rId2" Type="http://schemas.openxmlformats.org/officeDocument/2006/relationships/slideLayout" Target="../slideLayouts/slideLayout671.xml"/><Relationship Id="rId16" Type="http://schemas.openxmlformats.org/officeDocument/2006/relationships/slideLayout" Target="../slideLayouts/slideLayout685.xml"/><Relationship Id="rId20" Type="http://schemas.openxmlformats.org/officeDocument/2006/relationships/slideLayout" Target="../slideLayouts/slideLayout689.xml"/><Relationship Id="rId1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5.xml"/><Relationship Id="rId11" Type="http://schemas.openxmlformats.org/officeDocument/2006/relationships/slideLayout" Target="../slideLayouts/slideLayout680.xml"/><Relationship Id="rId5" Type="http://schemas.openxmlformats.org/officeDocument/2006/relationships/slideLayout" Target="../slideLayouts/slideLayout674.xml"/><Relationship Id="rId15" Type="http://schemas.openxmlformats.org/officeDocument/2006/relationships/slideLayout" Target="../slideLayouts/slideLayout684.xml"/><Relationship Id="rId23" Type="http://schemas.openxmlformats.org/officeDocument/2006/relationships/theme" Target="../theme/theme44.xml"/><Relationship Id="rId10" Type="http://schemas.openxmlformats.org/officeDocument/2006/relationships/slideLayout" Target="../slideLayouts/slideLayout679.xml"/><Relationship Id="rId19" Type="http://schemas.openxmlformats.org/officeDocument/2006/relationships/slideLayout" Target="../slideLayouts/slideLayout688.xml"/><Relationship Id="rId4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8.xml"/><Relationship Id="rId14" Type="http://schemas.openxmlformats.org/officeDocument/2006/relationships/slideLayout" Target="../slideLayouts/slideLayout683.xml"/><Relationship Id="rId22" Type="http://schemas.openxmlformats.org/officeDocument/2006/relationships/slideLayout" Target="../slideLayouts/slideLayout69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9.xml"/><Relationship Id="rId13" Type="http://schemas.openxmlformats.org/officeDocument/2006/relationships/slideLayout" Target="../slideLayouts/slideLayout704.xml"/><Relationship Id="rId18" Type="http://schemas.openxmlformats.org/officeDocument/2006/relationships/slideLayout" Target="../slideLayouts/slideLayout709.xml"/><Relationship Id="rId26" Type="http://schemas.openxmlformats.org/officeDocument/2006/relationships/slideLayout" Target="../slideLayouts/slideLayout717.xml"/><Relationship Id="rId39" Type="http://schemas.openxmlformats.org/officeDocument/2006/relationships/slideLayout" Target="../slideLayouts/slideLayout730.xml"/><Relationship Id="rId3" Type="http://schemas.openxmlformats.org/officeDocument/2006/relationships/slideLayout" Target="../slideLayouts/slideLayout694.xml"/><Relationship Id="rId21" Type="http://schemas.openxmlformats.org/officeDocument/2006/relationships/slideLayout" Target="../slideLayouts/slideLayout712.xml"/><Relationship Id="rId34" Type="http://schemas.openxmlformats.org/officeDocument/2006/relationships/slideLayout" Target="../slideLayouts/slideLayout725.xml"/><Relationship Id="rId42" Type="http://schemas.openxmlformats.org/officeDocument/2006/relationships/slideLayout" Target="../slideLayouts/slideLayout733.xml"/><Relationship Id="rId7" Type="http://schemas.openxmlformats.org/officeDocument/2006/relationships/slideLayout" Target="../slideLayouts/slideLayout698.xml"/><Relationship Id="rId12" Type="http://schemas.openxmlformats.org/officeDocument/2006/relationships/slideLayout" Target="../slideLayouts/slideLayout703.xml"/><Relationship Id="rId17" Type="http://schemas.openxmlformats.org/officeDocument/2006/relationships/slideLayout" Target="../slideLayouts/slideLayout708.xml"/><Relationship Id="rId25" Type="http://schemas.openxmlformats.org/officeDocument/2006/relationships/slideLayout" Target="../slideLayouts/slideLayout716.xml"/><Relationship Id="rId33" Type="http://schemas.openxmlformats.org/officeDocument/2006/relationships/slideLayout" Target="../slideLayouts/slideLayout724.xml"/><Relationship Id="rId38" Type="http://schemas.openxmlformats.org/officeDocument/2006/relationships/slideLayout" Target="../slideLayouts/slideLayout729.xml"/><Relationship Id="rId2" Type="http://schemas.openxmlformats.org/officeDocument/2006/relationships/slideLayout" Target="../slideLayouts/slideLayout693.xml"/><Relationship Id="rId16" Type="http://schemas.openxmlformats.org/officeDocument/2006/relationships/slideLayout" Target="../slideLayouts/slideLayout707.xml"/><Relationship Id="rId20" Type="http://schemas.openxmlformats.org/officeDocument/2006/relationships/slideLayout" Target="../slideLayouts/slideLayout711.xml"/><Relationship Id="rId29" Type="http://schemas.openxmlformats.org/officeDocument/2006/relationships/slideLayout" Target="../slideLayouts/slideLayout720.xml"/><Relationship Id="rId41" Type="http://schemas.openxmlformats.org/officeDocument/2006/relationships/slideLayout" Target="../slideLayouts/slideLayout732.xml"/><Relationship Id="rId1" Type="http://schemas.openxmlformats.org/officeDocument/2006/relationships/slideLayout" Target="../slideLayouts/slideLayout692.xml"/><Relationship Id="rId6" Type="http://schemas.openxmlformats.org/officeDocument/2006/relationships/slideLayout" Target="../slideLayouts/slideLayout697.xml"/><Relationship Id="rId11" Type="http://schemas.openxmlformats.org/officeDocument/2006/relationships/slideLayout" Target="../slideLayouts/slideLayout702.xml"/><Relationship Id="rId24" Type="http://schemas.openxmlformats.org/officeDocument/2006/relationships/slideLayout" Target="../slideLayouts/slideLayout715.xml"/><Relationship Id="rId32" Type="http://schemas.openxmlformats.org/officeDocument/2006/relationships/slideLayout" Target="../slideLayouts/slideLayout723.xml"/><Relationship Id="rId37" Type="http://schemas.openxmlformats.org/officeDocument/2006/relationships/slideLayout" Target="../slideLayouts/slideLayout728.xml"/><Relationship Id="rId40" Type="http://schemas.openxmlformats.org/officeDocument/2006/relationships/slideLayout" Target="../slideLayouts/slideLayout731.xml"/><Relationship Id="rId45" Type="http://schemas.openxmlformats.org/officeDocument/2006/relationships/theme" Target="../theme/theme45.xml"/><Relationship Id="rId5" Type="http://schemas.openxmlformats.org/officeDocument/2006/relationships/slideLayout" Target="../slideLayouts/slideLayout696.xml"/><Relationship Id="rId15" Type="http://schemas.openxmlformats.org/officeDocument/2006/relationships/slideLayout" Target="../slideLayouts/slideLayout706.xml"/><Relationship Id="rId23" Type="http://schemas.openxmlformats.org/officeDocument/2006/relationships/slideLayout" Target="../slideLayouts/slideLayout714.xml"/><Relationship Id="rId28" Type="http://schemas.openxmlformats.org/officeDocument/2006/relationships/slideLayout" Target="../slideLayouts/slideLayout719.xml"/><Relationship Id="rId36" Type="http://schemas.openxmlformats.org/officeDocument/2006/relationships/slideLayout" Target="../slideLayouts/slideLayout727.xml"/><Relationship Id="rId10" Type="http://schemas.openxmlformats.org/officeDocument/2006/relationships/slideLayout" Target="../slideLayouts/slideLayout701.xml"/><Relationship Id="rId19" Type="http://schemas.openxmlformats.org/officeDocument/2006/relationships/slideLayout" Target="../slideLayouts/slideLayout710.xml"/><Relationship Id="rId31" Type="http://schemas.openxmlformats.org/officeDocument/2006/relationships/slideLayout" Target="../slideLayouts/slideLayout722.xml"/><Relationship Id="rId44" Type="http://schemas.openxmlformats.org/officeDocument/2006/relationships/slideLayout" Target="../slideLayouts/slideLayout735.xml"/><Relationship Id="rId4" Type="http://schemas.openxmlformats.org/officeDocument/2006/relationships/slideLayout" Target="../slideLayouts/slideLayout695.xml"/><Relationship Id="rId9" Type="http://schemas.openxmlformats.org/officeDocument/2006/relationships/slideLayout" Target="../slideLayouts/slideLayout700.xml"/><Relationship Id="rId14" Type="http://schemas.openxmlformats.org/officeDocument/2006/relationships/slideLayout" Target="../slideLayouts/slideLayout705.xml"/><Relationship Id="rId22" Type="http://schemas.openxmlformats.org/officeDocument/2006/relationships/slideLayout" Target="../slideLayouts/slideLayout713.xml"/><Relationship Id="rId27" Type="http://schemas.openxmlformats.org/officeDocument/2006/relationships/slideLayout" Target="../slideLayouts/slideLayout718.xml"/><Relationship Id="rId30" Type="http://schemas.openxmlformats.org/officeDocument/2006/relationships/slideLayout" Target="../slideLayouts/slideLayout721.xml"/><Relationship Id="rId35" Type="http://schemas.openxmlformats.org/officeDocument/2006/relationships/slideLayout" Target="../slideLayouts/slideLayout726.xml"/><Relationship Id="rId43" Type="http://schemas.openxmlformats.org/officeDocument/2006/relationships/slideLayout" Target="../slideLayouts/slideLayout734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3.xml"/><Relationship Id="rId13" Type="http://schemas.openxmlformats.org/officeDocument/2006/relationships/slideLayout" Target="../slideLayouts/slideLayout748.xml"/><Relationship Id="rId18" Type="http://schemas.openxmlformats.org/officeDocument/2006/relationships/theme" Target="../theme/theme46.xml"/><Relationship Id="rId3" Type="http://schemas.openxmlformats.org/officeDocument/2006/relationships/slideLayout" Target="../slideLayouts/slideLayout738.xml"/><Relationship Id="rId7" Type="http://schemas.openxmlformats.org/officeDocument/2006/relationships/slideLayout" Target="../slideLayouts/slideLayout742.xml"/><Relationship Id="rId12" Type="http://schemas.openxmlformats.org/officeDocument/2006/relationships/slideLayout" Target="../slideLayouts/slideLayout747.xml"/><Relationship Id="rId17" Type="http://schemas.openxmlformats.org/officeDocument/2006/relationships/slideLayout" Target="../slideLayouts/slideLayout752.xml"/><Relationship Id="rId2" Type="http://schemas.openxmlformats.org/officeDocument/2006/relationships/slideLayout" Target="../slideLayouts/slideLayout737.xml"/><Relationship Id="rId16" Type="http://schemas.openxmlformats.org/officeDocument/2006/relationships/slideLayout" Target="../slideLayouts/slideLayout751.xml"/><Relationship Id="rId1" Type="http://schemas.openxmlformats.org/officeDocument/2006/relationships/slideLayout" Target="../slideLayouts/slideLayout736.xml"/><Relationship Id="rId6" Type="http://schemas.openxmlformats.org/officeDocument/2006/relationships/slideLayout" Target="../slideLayouts/slideLayout741.xml"/><Relationship Id="rId11" Type="http://schemas.openxmlformats.org/officeDocument/2006/relationships/slideLayout" Target="../slideLayouts/slideLayout746.xml"/><Relationship Id="rId5" Type="http://schemas.openxmlformats.org/officeDocument/2006/relationships/slideLayout" Target="../slideLayouts/slideLayout740.xml"/><Relationship Id="rId15" Type="http://schemas.openxmlformats.org/officeDocument/2006/relationships/slideLayout" Target="../slideLayouts/slideLayout750.xml"/><Relationship Id="rId10" Type="http://schemas.openxmlformats.org/officeDocument/2006/relationships/slideLayout" Target="../slideLayouts/slideLayout745.xml"/><Relationship Id="rId4" Type="http://schemas.openxmlformats.org/officeDocument/2006/relationships/slideLayout" Target="../slideLayouts/slideLayout739.xml"/><Relationship Id="rId9" Type="http://schemas.openxmlformats.org/officeDocument/2006/relationships/slideLayout" Target="../slideLayouts/slideLayout744.xml"/><Relationship Id="rId14" Type="http://schemas.openxmlformats.org/officeDocument/2006/relationships/slideLayout" Target="../slideLayouts/slideLayout74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0.xml"/><Relationship Id="rId13" Type="http://schemas.openxmlformats.org/officeDocument/2006/relationships/slideLayout" Target="../slideLayouts/slideLayout765.xml"/><Relationship Id="rId18" Type="http://schemas.openxmlformats.org/officeDocument/2006/relationships/theme" Target="../theme/theme47.xml"/><Relationship Id="rId3" Type="http://schemas.openxmlformats.org/officeDocument/2006/relationships/slideLayout" Target="../slideLayouts/slideLayout755.xml"/><Relationship Id="rId7" Type="http://schemas.openxmlformats.org/officeDocument/2006/relationships/slideLayout" Target="../slideLayouts/slideLayout759.xml"/><Relationship Id="rId12" Type="http://schemas.openxmlformats.org/officeDocument/2006/relationships/slideLayout" Target="../slideLayouts/slideLayout764.xml"/><Relationship Id="rId17" Type="http://schemas.openxmlformats.org/officeDocument/2006/relationships/slideLayout" Target="../slideLayouts/slideLayout769.xml"/><Relationship Id="rId2" Type="http://schemas.openxmlformats.org/officeDocument/2006/relationships/slideLayout" Target="../slideLayouts/slideLayout754.xml"/><Relationship Id="rId16" Type="http://schemas.openxmlformats.org/officeDocument/2006/relationships/slideLayout" Target="../slideLayouts/slideLayout768.xml"/><Relationship Id="rId1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8.xml"/><Relationship Id="rId11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57.xml"/><Relationship Id="rId15" Type="http://schemas.openxmlformats.org/officeDocument/2006/relationships/slideLayout" Target="../slideLayouts/slideLayout767.xml"/><Relationship Id="rId10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61.xml"/><Relationship Id="rId14" Type="http://schemas.openxmlformats.org/officeDocument/2006/relationships/slideLayout" Target="../slideLayouts/slideLayout766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7.xml"/><Relationship Id="rId3" Type="http://schemas.openxmlformats.org/officeDocument/2006/relationships/slideLayout" Target="../slideLayouts/slideLayout772.xml"/><Relationship Id="rId7" Type="http://schemas.openxmlformats.org/officeDocument/2006/relationships/slideLayout" Target="../slideLayouts/slideLayout776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771.xml"/><Relationship Id="rId1" Type="http://schemas.openxmlformats.org/officeDocument/2006/relationships/slideLayout" Target="../slideLayouts/slideLayout770.xml"/><Relationship Id="rId6" Type="http://schemas.openxmlformats.org/officeDocument/2006/relationships/slideLayout" Target="../slideLayouts/slideLayout775.xml"/><Relationship Id="rId11" Type="http://schemas.openxmlformats.org/officeDocument/2006/relationships/slideLayout" Target="../slideLayouts/slideLayout780.xml"/><Relationship Id="rId5" Type="http://schemas.openxmlformats.org/officeDocument/2006/relationships/slideLayout" Target="../slideLayouts/slideLayout774.xml"/><Relationship Id="rId10" Type="http://schemas.openxmlformats.org/officeDocument/2006/relationships/slideLayout" Target="../slideLayouts/slideLayout779.xml"/><Relationship Id="rId4" Type="http://schemas.openxmlformats.org/officeDocument/2006/relationships/slideLayout" Target="../slideLayouts/slideLayout773.xml"/><Relationship Id="rId9" Type="http://schemas.openxmlformats.org/officeDocument/2006/relationships/slideLayout" Target="../slideLayouts/slideLayout77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3.xml"/><Relationship Id="rId7" Type="http://schemas.openxmlformats.org/officeDocument/2006/relationships/theme" Target="../theme/theme49.xml"/><Relationship Id="rId2" Type="http://schemas.openxmlformats.org/officeDocument/2006/relationships/slideLayout" Target="../slideLayouts/slideLayout782.xml"/><Relationship Id="rId1" Type="http://schemas.openxmlformats.org/officeDocument/2006/relationships/slideLayout" Target="../slideLayouts/slideLayout781.xml"/><Relationship Id="rId6" Type="http://schemas.openxmlformats.org/officeDocument/2006/relationships/slideLayout" Target="../slideLayouts/slideLayout786.xml"/><Relationship Id="rId5" Type="http://schemas.openxmlformats.org/officeDocument/2006/relationships/slideLayout" Target="../slideLayouts/slideLayout785.xml"/><Relationship Id="rId4" Type="http://schemas.openxmlformats.org/officeDocument/2006/relationships/slideLayout" Target="../slideLayouts/slideLayout7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4.xml"/><Relationship Id="rId13" Type="http://schemas.openxmlformats.org/officeDocument/2006/relationships/slideLayout" Target="../slideLayouts/slideLayout799.xml"/><Relationship Id="rId3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93.xml"/><Relationship Id="rId12" Type="http://schemas.openxmlformats.org/officeDocument/2006/relationships/slideLayout" Target="../slideLayouts/slideLayout798.xml"/><Relationship Id="rId2" Type="http://schemas.openxmlformats.org/officeDocument/2006/relationships/slideLayout" Target="../slideLayouts/slideLayout788.xml"/><Relationship Id="rId1" Type="http://schemas.openxmlformats.org/officeDocument/2006/relationships/slideLayout" Target="../slideLayouts/slideLayout787.xml"/><Relationship Id="rId6" Type="http://schemas.openxmlformats.org/officeDocument/2006/relationships/slideLayout" Target="../slideLayouts/slideLayout792.xml"/><Relationship Id="rId11" Type="http://schemas.openxmlformats.org/officeDocument/2006/relationships/slideLayout" Target="../slideLayouts/slideLayout797.xml"/><Relationship Id="rId5" Type="http://schemas.openxmlformats.org/officeDocument/2006/relationships/slideLayout" Target="../slideLayouts/slideLayout791.xml"/><Relationship Id="rId10" Type="http://schemas.openxmlformats.org/officeDocument/2006/relationships/slideLayout" Target="../slideLayouts/slideLayout796.xml"/><Relationship Id="rId4" Type="http://schemas.openxmlformats.org/officeDocument/2006/relationships/slideLayout" Target="../slideLayouts/slideLayout790.xml"/><Relationship Id="rId9" Type="http://schemas.openxmlformats.org/officeDocument/2006/relationships/slideLayout" Target="../slideLayouts/slideLayout795.xml"/><Relationship Id="rId14" Type="http://schemas.openxmlformats.org/officeDocument/2006/relationships/theme" Target="../theme/theme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2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4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8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7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  <p:sldLayoutId id="2147484192" r:id="rId18"/>
    <p:sldLayoutId id="2147484193" r:id="rId19"/>
    <p:sldLayoutId id="2147484194" r:id="rId20"/>
    <p:sldLayoutId id="2147484195" r:id="rId21"/>
    <p:sldLayoutId id="2147484196" r:id="rId22"/>
    <p:sldLayoutId id="2147484197" r:id="rId23"/>
    <p:sldLayoutId id="2147484198" r:id="rId24"/>
    <p:sldLayoutId id="2147484199" r:id="rId25"/>
    <p:sldLayoutId id="2147484200" r:id="rId26"/>
    <p:sldLayoutId id="2147484201" r:id="rId27"/>
    <p:sldLayoutId id="2147484202" r:id="rId28"/>
    <p:sldLayoutId id="2147484203" r:id="rId29"/>
    <p:sldLayoutId id="2147484204" r:id="rId30"/>
    <p:sldLayoutId id="2147484205" r:id="rId31"/>
    <p:sldLayoutId id="2147484206" r:id="rId32"/>
    <p:sldLayoutId id="2147484207" r:id="rId33"/>
    <p:sldLayoutId id="2147484208" r:id="rId34"/>
    <p:sldLayoutId id="2147484209" r:id="rId35"/>
    <p:sldLayoutId id="2147484210" r:id="rId36"/>
    <p:sldLayoutId id="2147484211" r:id="rId37"/>
    <p:sldLayoutId id="2147484212" r:id="rId38"/>
    <p:sldLayoutId id="2147484213" r:id="rId39"/>
    <p:sldLayoutId id="2147484214" r:id="rId40"/>
    <p:sldLayoutId id="2147484215" r:id="rId41"/>
    <p:sldLayoutId id="2147484216" r:id="rId42"/>
    <p:sldLayoutId id="2147484217" r:id="rId43"/>
    <p:sldLayoutId id="2147484218" r:id="rId44"/>
    <p:sldLayoutId id="2147484219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C0FAAC6-C55D-493A-A4BC-8595616BF32D}" type="slidenum">
              <a:rPr lang="en-US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pPr/>
              <a:t>‹#›</a:t>
            </a:fld>
            <a:endParaRPr lang="en-US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783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1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  <p:sldLayoutId id="2147484238" r:id="rId18"/>
    <p:sldLayoutId id="2147484239" r:id="rId19"/>
    <p:sldLayoutId id="2147484240" r:id="rId20"/>
    <p:sldLayoutId id="2147484241" r:id="rId21"/>
    <p:sldLayoutId id="2147484242" r:id="rId22"/>
    <p:sldLayoutId id="2147484243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8983A-4F4E-4A85-A31B-87FDFFD2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  <p:sldLayoutId id="214748427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79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7" r:id="rId15"/>
    <p:sldLayoutId id="2147484308" r:id="rId16"/>
    <p:sldLayoutId id="214748430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  <p:sldLayoutId id="2147484388" r:id="rId16"/>
    <p:sldLayoutId id="2147484389" r:id="rId17"/>
    <p:sldLayoutId id="2147484390" r:id="rId18"/>
    <p:sldLayoutId id="2147484392" r:id="rId19"/>
    <p:sldLayoutId id="2147484393" r:id="rId20"/>
    <p:sldLayoutId id="2147484394" r:id="rId21"/>
    <p:sldLayoutId id="2147484395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954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954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954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  <p:sldLayoutId id="2147484485" r:id="rId14"/>
    <p:sldLayoutId id="2147484486" r:id="rId15"/>
    <p:sldLayoutId id="2147484487" r:id="rId16"/>
    <p:sldLayoutId id="214748448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Arial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Arial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Arial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charset="0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charset="0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charset="0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ED79B7-32B9-4957-9A2A-D96713A5D0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  <p:sldLayoutId id="2147484563" r:id="rId17"/>
    <p:sldLayoutId id="2147484564" r:id="rId18"/>
    <p:sldLayoutId id="2147484565" r:id="rId19"/>
    <p:sldLayoutId id="2147484566" r:id="rId20"/>
    <p:sldLayoutId id="2147484567" r:id="rId21"/>
    <p:sldLayoutId id="2147484568" r:id="rId22"/>
    <p:sldLayoutId id="2147484569" r:id="rId23"/>
    <p:sldLayoutId id="2147484570" r:id="rId24"/>
    <p:sldLayoutId id="2147484571" r:id="rId25"/>
    <p:sldLayoutId id="2147484572" r:id="rId26"/>
    <p:sldLayoutId id="2147484573" r:id="rId27"/>
    <p:sldLayoutId id="2147484574" r:id="rId28"/>
    <p:sldLayoutId id="2147484575" r:id="rId29"/>
    <p:sldLayoutId id="2147484576" r:id="rId30"/>
    <p:sldLayoutId id="2147484577" r:id="rId31"/>
    <p:sldLayoutId id="2147484578" r:id="rId32"/>
    <p:sldLayoutId id="2147484579" r:id="rId33"/>
    <p:sldLayoutId id="2147484580" r:id="rId34"/>
    <p:sldLayoutId id="2147484581" r:id="rId35"/>
    <p:sldLayoutId id="2147484582" r:id="rId36"/>
    <p:sldLayoutId id="2147484583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8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2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9" r:id="rId15"/>
    <p:sldLayoutId id="2147483740" r:id="rId16"/>
    <p:sldLayoutId id="2147483741" r:id="rId17"/>
    <p:sldLayoutId id="2147483744" r:id="rId18"/>
    <p:sldLayoutId id="2147483745" r:id="rId19"/>
    <p:sldLayoutId id="2147483746" r:id="rId20"/>
    <p:sldLayoutId id="214748374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8983A-4F4E-4A85-A31B-87FDFFD2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3E2C7455-7CB6-4ECB-B05D-4E6065F12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  <p:sldLayoutId id="2147484620" r:id="rId13"/>
    <p:sldLayoutId id="2147484621" r:id="rId14"/>
    <p:sldLayoutId id="2147484622" r:id="rId15"/>
    <p:sldLayoutId id="214748462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8983A-4F4E-4A85-A31B-87FDFFD2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5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6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  <p:sldLayoutId id="21474846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  <p:sldLayoutId id="2147484664" r:id="rId12"/>
    <p:sldLayoutId id="214748466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  <p:sldLayoutId id="2147484722" r:id="rId12"/>
    <p:sldLayoutId id="2147484723" r:id="rId13"/>
    <p:sldLayoutId id="2147484724" r:id="rId14"/>
    <p:sldLayoutId id="2147484725" r:id="rId15"/>
    <p:sldLayoutId id="2147484726" r:id="rId16"/>
    <p:sldLayoutId id="2147484727" r:id="rId17"/>
    <p:sldLayoutId id="2147484728" r:id="rId18"/>
    <p:sldLayoutId id="2147484730" r:id="rId19"/>
    <p:sldLayoutId id="2147484731" r:id="rId20"/>
    <p:sldLayoutId id="2147484732" r:id="rId21"/>
    <p:sldLayoutId id="214748473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7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  <p:sldLayoutId id="2147484779" r:id="rId13"/>
    <p:sldLayoutId id="2147484780" r:id="rId14"/>
    <p:sldLayoutId id="2147484781" r:id="rId15"/>
    <p:sldLayoutId id="2147484782" r:id="rId16"/>
    <p:sldLayoutId id="2147484783" r:id="rId17"/>
    <p:sldLayoutId id="2147484784" r:id="rId18"/>
    <p:sldLayoutId id="2147484786" r:id="rId19"/>
    <p:sldLayoutId id="2147484787" r:id="rId20"/>
    <p:sldLayoutId id="2147484788" r:id="rId21"/>
    <p:sldLayoutId id="214748478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8983A-4F4E-4A85-A31B-87FDFFD2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4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C0FAAC6-C55D-493A-A4BC-8595616BF32D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77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1" r:id="rId12"/>
    <p:sldLayoutId id="214748381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  <p:sldLayoutId id="2147484821" r:id="rId12"/>
    <p:sldLayoutId id="21474848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  <p:sldLayoutId id="2147484837" r:id="rId12"/>
    <p:sldLayoutId id="2147484838" r:id="rId13"/>
    <p:sldLayoutId id="2147484839" r:id="rId14"/>
    <p:sldLayoutId id="2147484840" r:id="rId15"/>
    <p:sldLayoutId id="2147484841" r:id="rId16"/>
    <p:sldLayoutId id="2147484843" r:id="rId17"/>
    <p:sldLayoutId id="2147484844" r:id="rId18"/>
    <p:sldLayoutId id="2147484845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8983A-4F4E-4A85-A31B-87FDFFD2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3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80" r:id="rId5"/>
    <p:sldLayoutId id="2147484881" r:id="rId6"/>
    <p:sldLayoutId id="2147484882" r:id="rId7"/>
    <p:sldLayoutId id="2147484883" r:id="rId8"/>
    <p:sldLayoutId id="2147484884" r:id="rId9"/>
    <p:sldLayoutId id="2147484885" r:id="rId10"/>
    <p:sldLayoutId id="21474848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7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  <p:sldLayoutId id="2147484899" r:id="rId12"/>
    <p:sldLayoutId id="2147484900" r:id="rId13"/>
    <p:sldLayoutId id="2147484901" r:id="rId14"/>
    <p:sldLayoutId id="2147484902" r:id="rId15"/>
    <p:sldLayoutId id="2147484903" r:id="rId16"/>
    <p:sldLayoutId id="2147484904" r:id="rId17"/>
    <p:sldLayoutId id="2147484905" r:id="rId18"/>
    <p:sldLayoutId id="2147484906" r:id="rId19"/>
    <p:sldLayoutId id="2147484907" r:id="rId20"/>
    <p:sldLayoutId id="2147484908" r:id="rId21"/>
    <p:sldLayoutId id="214748490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4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  <p:sldLayoutId id="2147484922" r:id="rId12"/>
    <p:sldLayoutId id="2147484923" r:id="rId13"/>
    <p:sldLayoutId id="2147484924" r:id="rId14"/>
    <p:sldLayoutId id="2147484925" r:id="rId15"/>
    <p:sldLayoutId id="2147484926" r:id="rId16"/>
    <p:sldLayoutId id="2147484927" r:id="rId17"/>
    <p:sldLayoutId id="2147484928" r:id="rId18"/>
    <p:sldLayoutId id="2147484929" r:id="rId19"/>
    <p:sldLayoutId id="2147484930" r:id="rId20"/>
    <p:sldLayoutId id="2147484931" r:id="rId21"/>
    <p:sldLayoutId id="2147484932" r:id="rId22"/>
    <p:sldLayoutId id="2147484933" r:id="rId23"/>
    <p:sldLayoutId id="2147484934" r:id="rId24"/>
    <p:sldLayoutId id="2147484935" r:id="rId25"/>
    <p:sldLayoutId id="2147484936" r:id="rId26"/>
    <p:sldLayoutId id="2147484937" r:id="rId27"/>
    <p:sldLayoutId id="2147484938" r:id="rId28"/>
    <p:sldLayoutId id="2147484939" r:id="rId29"/>
    <p:sldLayoutId id="2147484940" r:id="rId30"/>
    <p:sldLayoutId id="2147484941" r:id="rId31"/>
    <p:sldLayoutId id="2147484942" r:id="rId32"/>
    <p:sldLayoutId id="2147484943" r:id="rId33"/>
    <p:sldLayoutId id="2147484944" r:id="rId34"/>
    <p:sldLayoutId id="2147484945" r:id="rId35"/>
    <p:sldLayoutId id="2147484946" r:id="rId36"/>
    <p:sldLayoutId id="2147484947" r:id="rId37"/>
    <p:sldLayoutId id="2147484948" r:id="rId38"/>
    <p:sldLayoutId id="2147484949" r:id="rId39"/>
    <p:sldLayoutId id="2147484950" r:id="rId40"/>
    <p:sldLayoutId id="2147484951" r:id="rId41"/>
    <p:sldLayoutId id="2147484952" r:id="rId42"/>
    <p:sldLayoutId id="2147484953" r:id="rId43"/>
    <p:sldLayoutId id="2147484954" r:id="rId4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  <p:sldLayoutId id="2147484967" r:id="rId12"/>
    <p:sldLayoutId id="2147484968" r:id="rId13"/>
    <p:sldLayoutId id="2147484969" r:id="rId14"/>
    <p:sldLayoutId id="2147484970" r:id="rId15"/>
    <p:sldLayoutId id="2147484971" r:id="rId16"/>
    <p:sldLayoutId id="214748497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A8296A2-4640-4B28-9AE1-34E4DC6FB930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7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  <p:sldLayoutId id="2147484985" r:id="rId12"/>
    <p:sldLayoutId id="2147484986" r:id="rId13"/>
    <p:sldLayoutId id="2147484987" r:id="rId14"/>
    <p:sldLayoutId id="2147484988" r:id="rId15"/>
    <p:sldLayoutId id="2147484989" r:id="rId16"/>
    <p:sldLayoutId id="214748499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9D6D69D-4A8C-4CC4-9659-D59F1E4BDBD7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8983A-4F4E-4A85-A31B-87FDFFD286E1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01638" y="514350"/>
            <a:ext cx="8345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154113"/>
            <a:ext cx="4008438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gray">
          <a:xfrm>
            <a:off x="4432300" y="6664325"/>
            <a:ext cx="279400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hangingPunct="0">
              <a:lnSpc>
                <a:spcPct val="106000"/>
              </a:lnSpc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- </a:t>
            </a:r>
            <a:fld id="{64759852-9EE8-4A80-9F2B-52437538D85D}" type="slidenum">
              <a:rPr lang="en-US" sz="900">
                <a:solidFill>
                  <a:srgbClr val="000000"/>
                </a:solidFill>
                <a:latin typeface="Arial" charset="0"/>
              </a:rPr>
              <a:pPr algn="ctr" eaLnBrk="0" hangingPunct="0">
                <a:lnSpc>
                  <a:spcPct val="106000"/>
                </a:lnSpc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900" dirty="0">
                <a:solidFill>
                  <a:srgbClr val="000000"/>
                </a:solidFill>
                <a:latin typeface="Arial" charset="0"/>
              </a:rPr>
              <a:t> -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gray">
          <a:xfrm>
            <a:off x="469900" y="992188"/>
            <a:ext cx="8504238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  <p:sldLayoutId id="2147485022" r:id="rId12"/>
    <p:sldLayoutId id="2147485023" r:id="rId13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8275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100">
          <a:solidFill>
            <a:schemeClr val="tx1"/>
          </a:solidFill>
          <a:latin typeface="+mn-lt"/>
        </a:defRPr>
      </a:lvl2pPr>
      <a:lvl3pPr marL="344488" indent="-173038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3pPr>
      <a:lvl4pPr marL="517525" indent="-17145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4pPr>
      <a:lvl5pPr marL="1446213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19034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5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8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  <p:sldLayoutId id="2147483908" r:id="rId37"/>
    <p:sldLayoutId id="2147483909" r:id="rId38"/>
    <p:sldLayoutId id="2147483910" r:id="rId39"/>
    <p:sldLayoutId id="2147483911" r:id="rId40"/>
    <p:sldLayoutId id="2147483912" r:id="rId41"/>
    <p:sldLayoutId id="2147483913" r:id="rId42"/>
    <p:sldLayoutId id="2147483914" r:id="rId43"/>
    <p:sldLayoutId id="2147483915" r:id="rId44"/>
    <p:sldLayoutId id="2147483916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070084"/>
            <a:ext cx="6629400" cy="1610997"/>
          </a:xfrm>
        </p:spPr>
        <p:txBody>
          <a:bodyPr/>
          <a:lstStyle/>
          <a:p>
            <a:pPr algn="ctr">
              <a:lnSpc>
                <a:spcPts val="52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400" b="1" i="1" dirty="0">
                <a:solidFill>
                  <a:srgbClr val="FFFF00"/>
                </a:solidFill>
              </a:rPr>
              <a:t>Emerging Recruiting </a:t>
            </a:r>
            <a:r>
              <a:rPr lang="en-US" sz="5400" b="1" i="1" dirty="0" smtClean="0">
                <a:solidFill>
                  <a:srgbClr val="FFFF00"/>
                </a:solidFill>
              </a:rPr>
              <a:t>Trends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5400" b="1" i="1" dirty="0" smtClean="0">
                <a:solidFill>
                  <a:srgbClr val="FFFF00"/>
                </a:solidFill>
              </a:rPr>
              <a:t>That </a:t>
            </a:r>
            <a:r>
              <a:rPr lang="en-US" sz="5400" b="1" i="1" dirty="0">
                <a:solidFill>
                  <a:srgbClr val="FFFF00"/>
                </a:solidFill>
              </a:rPr>
              <a:t>You Can’t Afford To </a:t>
            </a:r>
            <a:r>
              <a:rPr lang="en-US" sz="5400" b="1" i="1" dirty="0" smtClean="0">
                <a:solidFill>
                  <a:srgbClr val="FFFF00"/>
                </a:solidFill>
              </a:rPr>
              <a:t>Ignore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b="1" dirty="0" smtClean="0"/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1-Page </a:t>
            </a:r>
            <a:r>
              <a:rPr lang="en-US" sz="2000" dirty="0" smtClean="0">
                <a:solidFill>
                  <a:srgbClr val="FFFFFF"/>
                </a:solidFill>
              </a:rPr>
              <a:t>– May 6</a:t>
            </a:r>
            <a:r>
              <a:rPr lang="en-US" sz="2000" dirty="0" smtClean="0"/>
              <a:t>, 2016 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5606277"/>
            <a:ext cx="5791200" cy="685800"/>
          </a:xfrm>
        </p:spPr>
        <p:txBody>
          <a:bodyPr/>
          <a:lstStyle/>
          <a:p>
            <a:pPr algn="ctr">
              <a:lnSpc>
                <a:spcPts val="3400"/>
              </a:lnSpc>
            </a:pPr>
            <a:r>
              <a:rPr lang="en-US" sz="2000" b="0" dirty="0" smtClean="0"/>
              <a:t>      </a:t>
            </a:r>
            <a:r>
              <a:rPr lang="en-US" sz="2400" dirty="0" smtClean="0"/>
              <a:t>  </a:t>
            </a:r>
            <a:r>
              <a:rPr lang="en-US" sz="1800" dirty="0" smtClean="0"/>
              <a:t>©</a:t>
            </a:r>
            <a:r>
              <a:rPr lang="en-US" sz="2800" dirty="0" smtClean="0"/>
              <a:t> </a:t>
            </a:r>
            <a:r>
              <a:rPr lang="en-US" sz="2400" dirty="0" smtClean="0"/>
              <a:t>Dr John Sullivan</a:t>
            </a:r>
            <a:r>
              <a:rPr lang="en-US" sz="2800" dirty="0" smtClean="0"/>
              <a:t>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855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FF00"/>
                </a:solidFill>
                <a:cs typeface="Arial" pitchFamily="34" charset="0"/>
              </a:rPr>
              <a:t>Slides are available at  www.drjohnsullivan.com</a:t>
            </a: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sz="2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50" y="226423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5038" y="6517705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5600" y="3789710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40 actual v2</a:t>
            </a:r>
            <a:endParaRPr lang="en-US" sz="20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259" y="4265582"/>
            <a:ext cx="665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order to be </a:t>
            </a:r>
            <a:r>
              <a:rPr lang="en-US" sz="2400" b="1" i="1" dirty="0"/>
              <a:t>disruptive </a:t>
            </a:r>
            <a:r>
              <a:rPr lang="en-US" sz="2400" b="1" dirty="0"/>
              <a:t>and</a:t>
            </a:r>
            <a:r>
              <a:rPr lang="en-US" sz="2400" b="1" i="1" dirty="0"/>
              <a:t> to </a:t>
            </a:r>
            <a:r>
              <a:rPr lang="en-US" sz="2400" b="1" i="1" dirty="0" smtClean="0"/>
              <a:t>lead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algn="ctr"/>
            <a:r>
              <a:rPr lang="en-US" sz="2400" b="1" dirty="0" smtClean="0"/>
              <a:t>you </a:t>
            </a:r>
            <a:r>
              <a:rPr lang="en-US" sz="2400" b="1" dirty="0"/>
              <a:t>must go first… and be </a:t>
            </a:r>
            <a:r>
              <a:rPr lang="en-US" sz="2400" b="1" dirty="0" smtClean="0"/>
              <a:t>bold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95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C00000"/>
                </a:solidFill>
              </a:rPr>
              <a:pPr eaLnBrk="1" hangingPunct="1"/>
              <a:t>10</a:t>
            </a:fld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Lesson to be learned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Keep constantly aware of trends… </a:t>
            </a: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Because given our accelerated rate of change, </a:t>
            </a: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they might not be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as far off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as you think!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76512"/>
            <a:ext cx="87919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       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We will now look at emerging TA trends… separated into 4 categories</a:t>
            </a:r>
          </a:p>
          <a:p>
            <a:pPr algn="ctr"/>
            <a:endParaRPr lang="en-US" sz="4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4188" y="3606433"/>
            <a:ext cx="83108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en-US" dirty="0" smtClean="0"/>
              <a:t>Edgy trends borrowed from the business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/>
              <a:t>Big picture trends that are harder to see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 smtClean="0"/>
              <a:t>Traditional TA factors that are suddenly hot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/>
              <a:t>longer </a:t>
            </a:r>
            <a:r>
              <a:rPr lang="en-US" dirty="0" smtClean="0"/>
              <a:t>emerging… these </a:t>
            </a:r>
            <a:r>
              <a:rPr lang="en-US" dirty="0"/>
              <a:t>are now </a:t>
            </a:r>
            <a:r>
              <a:rPr lang="en-US" dirty="0" smtClean="0"/>
              <a:t>dominant</a:t>
            </a:r>
          </a:p>
        </p:txBody>
      </p:sp>
    </p:spTree>
    <p:extLst>
      <p:ext uri="{BB962C8B-B14F-4D97-AF65-F5344CB8AC3E}">
        <p14:creationId xmlns:p14="http://schemas.microsoft.com/office/powerpoint/2010/main" val="3627537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76512"/>
            <a:ext cx="87919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       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u="sng" dirty="0" smtClean="0"/>
              <a:t>Edgy</a:t>
            </a:r>
            <a:r>
              <a:rPr lang="en-US" sz="4000" b="1" dirty="0" smtClean="0"/>
              <a:t> trends borrowed </a:t>
            </a:r>
            <a:r>
              <a:rPr lang="en-US" sz="4000" b="1" dirty="0"/>
              <a:t>from the business… </a:t>
            </a:r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that are now seeping </a:t>
            </a:r>
            <a:r>
              <a:rPr lang="en-US" sz="4000" b="1" dirty="0"/>
              <a:t>into </a:t>
            </a:r>
            <a:r>
              <a:rPr lang="en-US" sz="4000" b="1" dirty="0" smtClean="0"/>
              <a:t>TA 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(This is also a trend)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3168" y="866775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Category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56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Trend  #1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#1 – Shifting to data-based decision-making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</a:rPr>
              <a:t>Why:</a:t>
            </a:r>
          </a:p>
          <a:p>
            <a:pPr marL="568325" indent="-568325">
              <a:lnSpc>
                <a:spcPts val="4200"/>
              </a:lnSpc>
            </a:pPr>
            <a:r>
              <a:rPr lang="en-US" b="1" dirty="0" smtClean="0"/>
              <a:t>Just reading the internet… </a:t>
            </a:r>
            <a:r>
              <a:rPr lang="en-US" dirty="0" smtClean="0"/>
              <a:t>shows</a:t>
            </a:r>
            <a:r>
              <a:rPr lang="en-US" b="1" dirty="0" smtClean="0"/>
              <a:t> </a:t>
            </a:r>
            <a:r>
              <a:rPr lang="en-US" dirty="0" smtClean="0"/>
              <a:t>that data-based decision-making has arrived in TA</a:t>
            </a:r>
          </a:p>
          <a:p>
            <a:pPr marL="568325" indent="-568325">
              <a:lnSpc>
                <a:spcPts val="42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rest of the business</a:t>
            </a:r>
            <a:r>
              <a:rPr lang="en-US" dirty="0">
                <a:solidFill>
                  <a:srgbClr val="000000"/>
                </a:solidFill>
              </a:rPr>
              <a:t> has already shifted</a:t>
            </a:r>
          </a:p>
          <a:p>
            <a:pPr marL="568325" indent="-568325">
              <a:lnSpc>
                <a:spcPts val="42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Collecting TA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metrics</a:t>
            </a:r>
            <a:r>
              <a:rPr lang="en-US" dirty="0"/>
              <a:t> </a:t>
            </a:r>
            <a:r>
              <a:rPr lang="en-US" dirty="0" smtClean="0"/>
              <a:t>has produced no </a:t>
            </a:r>
            <a:r>
              <a:rPr lang="en-US" dirty="0"/>
              <a:t>value…</a:t>
            </a:r>
            <a:r>
              <a:rPr lang="en-US" b="1" dirty="0"/>
              <a:t> </a:t>
            </a:r>
            <a:r>
              <a:rPr lang="en-US" b="1" dirty="0" smtClean="0"/>
              <a:t>because we</a:t>
            </a:r>
            <a:r>
              <a:rPr lang="en-US" dirty="0" smtClean="0"/>
              <a:t> </a:t>
            </a:r>
            <a:r>
              <a:rPr lang="en-US" b="1" u="sng" dirty="0" smtClean="0"/>
              <a:t>didn’t</a:t>
            </a:r>
            <a:r>
              <a:rPr lang="en-US" b="1" dirty="0" smtClean="0"/>
              <a:t> </a:t>
            </a:r>
            <a:r>
              <a:rPr lang="en-US" b="1" dirty="0"/>
              <a:t>use them to make decisions </a:t>
            </a:r>
            <a:endParaRPr lang="en-US" b="1" dirty="0" smtClean="0"/>
          </a:p>
          <a:p>
            <a:pPr marL="568325" indent="-568325">
              <a:lnSpc>
                <a:spcPts val="4200"/>
              </a:lnSpc>
              <a:spcBef>
                <a:spcPts val="0"/>
              </a:spcBef>
            </a:pPr>
            <a:r>
              <a:rPr lang="en-US" b="1" dirty="0" smtClean="0"/>
              <a:t>Google led the way </a:t>
            </a:r>
            <a:r>
              <a:rPr lang="en-US" dirty="0" smtClean="0"/>
              <a:t>with its analytics group and it’s R&amp;D team</a:t>
            </a:r>
          </a:p>
          <a:p>
            <a:pPr marL="568325" indent="-568325">
              <a:lnSpc>
                <a:spcPts val="4200"/>
              </a:lnSpc>
              <a:spcBef>
                <a:spcPts val="0"/>
              </a:spcBef>
            </a:pPr>
            <a:r>
              <a:rPr lang="en-US" dirty="0" smtClean="0"/>
              <a:t>Data-based </a:t>
            </a:r>
            <a:r>
              <a:rPr lang="en-US" dirty="0"/>
              <a:t>decisions </a:t>
            </a:r>
            <a:r>
              <a:rPr lang="en-US" dirty="0" smtClean="0"/>
              <a:t>are generally </a:t>
            </a:r>
            <a:r>
              <a:rPr lang="en-US" b="1" dirty="0"/>
              <a:t>at least 25% better than “intuitive decisions” </a:t>
            </a:r>
            <a:r>
              <a:rPr lang="en-US" dirty="0" smtClean="0"/>
              <a:t>(also faster)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3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>
                <a:solidFill>
                  <a:srgbClr val="FFFF00"/>
                </a:solidFill>
              </a:rPr>
              <a:t>What does data-based decision-making </a:t>
            </a:r>
            <a:r>
              <a:rPr lang="en-US" u="sng" dirty="0">
                <a:solidFill>
                  <a:srgbClr val="FFFF00"/>
                </a:solidFill>
              </a:rPr>
              <a:t>look like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b="1" dirty="0" smtClean="0"/>
              <a:t>Data reveals what predicts on-the-job performance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b="1" dirty="0" smtClean="0"/>
              <a:t>selection factors?</a:t>
            </a:r>
            <a:r>
              <a:rPr lang="en-US" dirty="0" smtClean="0"/>
              <a:t> </a:t>
            </a:r>
          </a:p>
          <a:p>
            <a:pPr marL="400050" indent="-400050">
              <a:lnSpc>
                <a:spcPts val="4500"/>
              </a:lnSpc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b="1" dirty="0" smtClean="0"/>
              <a:t>sources? </a:t>
            </a:r>
            <a:endParaRPr lang="en-US" dirty="0"/>
          </a:p>
          <a:p>
            <a:pPr marL="400050" indent="-400050">
              <a:lnSpc>
                <a:spcPts val="4500"/>
              </a:lnSpc>
              <a:spcBef>
                <a:spcPts val="0"/>
              </a:spcBef>
            </a:pPr>
            <a:r>
              <a:rPr lang="en-US" b="1" dirty="0" smtClean="0"/>
              <a:t>What interview questions? </a:t>
            </a:r>
            <a:endParaRPr lang="en-US" b="1" dirty="0"/>
          </a:p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b="1" dirty="0" smtClean="0"/>
              <a:t>Also </a:t>
            </a:r>
          </a:p>
          <a:p>
            <a:pPr marL="400050" indent="-400050">
              <a:lnSpc>
                <a:spcPts val="3800"/>
              </a:lnSpc>
              <a:spcBef>
                <a:spcPts val="0"/>
              </a:spcBef>
            </a:pPr>
            <a:r>
              <a:rPr lang="en-US" b="1" dirty="0" smtClean="0"/>
              <a:t>What </a:t>
            </a:r>
            <a:r>
              <a:rPr lang="en-US" b="1" dirty="0"/>
              <a:t>single </a:t>
            </a:r>
            <a:r>
              <a:rPr lang="en-US" b="1" dirty="0" smtClean="0"/>
              <a:t>recruiting process factor</a:t>
            </a:r>
            <a:r>
              <a:rPr lang="en-US" dirty="0" smtClean="0"/>
              <a:t> has the highest impact? </a:t>
            </a:r>
          </a:p>
          <a:p>
            <a:pPr marL="400050" indent="-400050">
              <a:lnSpc>
                <a:spcPts val="3800"/>
              </a:lnSpc>
              <a:spcBef>
                <a:spcPts val="0"/>
              </a:spcBef>
            </a:pPr>
            <a:r>
              <a:rPr lang="en-US" dirty="0" smtClean="0"/>
              <a:t>For top performers, </a:t>
            </a:r>
            <a:r>
              <a:rPr lang="en-US" b="1" dirty="0" smtClean="0"/>
              <a:t>what selling points have the highest impact?</a:t>
            </a:r>
            <a:r>
              <a:rPr lang="en-US" dirty="0" smtClean="0"/>
              <a:t> </a:t>
            </a:r>
          </a:p>
          <a:p>
            <a:pPr marL="400050" indent="-400050">
              <a:lnSpc>
                <a:spcPts val="38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511139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(learning ability)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7262" y="1916738"/>
            <a:ext cx="4036682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(referrals, boomerangs)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3154" y="2652611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(real </a:t>
            </a:r>
            <a:r>
              <a:rPr lang="en-US" dirty="0" smtClean="0"/>
              <a:t>problems)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7262" y="4633147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hiring manager)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148" y="5638800"/>
            <a:ext cx="5142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work, impact, coworkers)</a:t>
            </a:r>
          </a:p>
        </p:txBody>
      </p:sp>
    </p:spTree>
    <p:extLst>
      <p:ext uri="{BB962C8B-B14F-4D97-AF65-F5344CB8AC3E}">
        <p14:creationId xmlns:p14="http://schemas.microsoft.com/office/powerpoint/2010/main" val="3489462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98" y="207403"/>
            <a:ext cx="9144000" cy="5334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An example of data-based decision-making </a:t>
            </a:r>
            <a:endParaRPr lang="en-US" sz="4000" u="sng" dirty="0" smtClean="0">
              <a:solidFill>
                <a:srgbClr val="FFFF00"/>
              </a:solidFill>
            </a:endParaRP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marL="403225" indent="-403225"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6" name="Picture 5" descr="entelo more likely to mov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24862" r="4959" b="27405"/>
          <a:stretch/>
        </p:blipFill>
        <p:spPr bwMode="auto">
          <a:xfrm>
            <a:off x="457200" y="2552281"/>
            <a:ext cx="8658772" cy="354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2944" y="6357525"/>
            <a:ext cx="558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Source: entelo.com using 1 million resumes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 rot="21089436">
            <a:off x="4133589" y="4120156"/>
            <a:ext cx="3201865" cy="533400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Anniversary date at 36 months</a:t>
            </a:r>
          </a:p>
        </p:txBody>
      </p:sp>
      <p:sp>
        <p:nvSpPr>
          <p:cNvPr id="10" name="Left Arrow 9"/>
          <p:cNvSpPr/>
          <p:nvPr/>
        </p:nvSpPr>
        <p:spPr bwMode="auto">
          <a:xfrm rot="21089436">
            <a:off x="2841303" y="3134332"/>
            <a:ext cx="3190758" cy="533400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Anniversary date at 24 months</a:t>
            </a:r>
          </a:p>
        </p:txBody>
      </p:sp>
      <p:sp>
        <p:nvSpPr>
          <p:cNvPr id="11" name="Left Arrow 10"/>
          <p:cNvSpPr/>
          <p:nvPr/>
        </p:nvSpPr>
        <p:spPr bwMode="auto">
          <a:xfrm rot="21089436">
            <a:off x="1693170" y="2164046"/>
            <a:ext cx="4123060" cy="533400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700"/>
              </a:lnSpc>
            </a:pP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Anniversary date, 12 months at the firm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30955" y="4419600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590800" y="473791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3810000" y="53340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629400" y="6057900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51145" y="6107824"/>
            <a:ext cx="2256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= Waiting period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796" y="1025453"/>
            <a:ext cx="917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When</a:t>
            </a:r>
            <a:r>
              <a:rPr lang="en-US" sz="2800" b="1" dirty="0"/>
              <a:t> is the best time to poach recent hires?</a:t>
            </a:r>
            <a:endParaRPr lang="en-US" sz="30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5" y="1914551"/>
            <a:ext cx="3809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# of recent hire employees that quit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9667" y="6010246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Years at the firm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Text Box 149"/>
          <p:cNvSpPr txBox="1">
            <a:spLocks noChangeArrowheads="1"/>
          </p:cNvSpPr>
          <p:nvPr/>
        </p:nvSpPr>
        <p:spPr bwMode="auto">
          <a:xfrm flipH="1">
            <a:off x="3708446" y="2302922"/>
            <a:ext cx="5333870" cy="587024"/>
          </a:xfrm>
          <a:prstGeom prst="rect">
            <a:avLst/>
          </a:prstGeom>
          <a:solidFill>
            <a:srgbClr val="FFFFFF"/>
          </a:solidFill>
          <a:ln w="139700" cmpd="thickThin">
            <a:solidFill>
              <a:srgbClr val="2D2DB9">
                <a:lumMod val="7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C00000"/>
                </a:solidFill>
                <a:latin typeface="Times New Roman"/>
                <a:ea typeface="Cambria"/>
                <a:cs typeface="Times New Roman"/>
              </a:rPr>
              <a:t>Action step – use it as a predictor!</a:t>
            </a:r>
            <a:endParaRPr lang="en-US" sz="2600" b="1" dirty="0">
              <a:solidFill>
                <a:srgbClr val="C00000"/>
              </a:solidFill>
              <a:latin typeface="Times New Roman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090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5" grpId="0"/>
      <p:bldP spid="7" grpId="0"/>
      <p:bldP spid="19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553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If I was </a:t>
            </a:r>
            <a:r>
              <a:rPr lang="en-US" u="sng" dirty="0" smtClean="0">
                <a:solidFill>
                  <a:srgbClr val="FFFF00"/>
                </a:solidFill>
              </a:rPr>
              <a:t>a vendor</a:t>
            </a:r>
            <a:r>
              <a:rPr lang="en-US" dirty="0" smtClean="0">
                <a:solidFill>
                  <a:srgbClr val="FFFF00"/>
                </a:solidFill>
              </a:rPr>
              <a:t>… </a:t>
            </a:r>
            <a:r>
              <a:rPr lang="en-US" dirty="0" smtClean="0">
                <a:solidFill>
                  <a:srgbClr val="FFFF00"/>
                </a:solidFill>
              </a:rPr>
              <a:t>I would excel at these…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100" b="1" dirty="0" smtClean="0">
                <a:solidFill>
                  <a:schemeClr val="accent6"/>
                </a:solidFill>
              </a:rPr>
              <a:t>Can you prove to my CFO that </a:t>
            </a:r>
            <a:r>
              <a:rPr lang="en-US" sz="3100" b="1" u="sng" dirty="0" smtClean="0">
                <a:solidFill>
                  <a:schemeClr val="accent6"/>
                </a:solidFill>
              </a:rPr>
              <a:t>your product works</a:t>
            </a:r>
            <a:r>
              <a:rPr lang="en-US" sz="3100" b="1" dirty="0" smtClean="0">
                <a:solidFill>
                  <a:schemeClr val="accent6"/>
                </a:solidFill>
              </a:rPr>
              <a:t>?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dirty="0" smtClean="0"/>
              <a:t>What will be my </a:t>
            </a:r>
            <a:r>
              <a:rPr lang="en-US" b="1" dirty="0" smtClean="0"/>
              <a:t>% of improvement in Q of Hire</a:t>
            </a:r>
            <a:r>
              <a:rPr lang="en-US" dirty="0" smtClean="0"/>
              <a:t>? (On-the-job performance, retention and diversity)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dirty="0" smtClean="0"/>
              <a:t>Did a </a:t>
            </a:r>
            <a:r>
              <a:rPr lang="en-US" b="1" dirty="0" smtClean="0"/>
              <a:t>split sample /control group</a:t>
            </a:r>
            <a:r>
              <a:rPr lang="en-US" dirty="0" smtClean="0"/>
              <a:t> prove it </a:t>
            </a:r>
            <a:r>
              <a:rPr lang="en-US" sz="1600" dirty="0" smtClean="0"/>
              <a:t>(with sales hires)</a:t>
            </a:r>
            <a:endParaRPr lang="en-US" dirty="0" smtClean="0"/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dirty="0" smtClean="0"/>
              <a:t>Have you </a:t>
            </a:r>
            <a:r>
              <a:rPr lang="en-US" b="1" dirty="0" smtClean="0"/>
              <a:t>sold it to an admired firm</a:t>
            </a:r>
            <a:r>
              <a:rPr lang="en-US" dirty="0" smtClean="0"/>
              <a:t> in TA </a:t>
            </a:r>
            <a:r>
              <a:rPr lang="en-US" sz="2400" dirty="0" smtClean="0"/>
              <a:t>(Google)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Tell me 5 </a:t>
            </a:r>
            <a:r>
              <a:rPr lang="en-US" b="1" u="sng" dirty="0" smtClean="0">
                <a:solidFill>
                  <a:schemeClr val="accent6"/>
                </a:solidFill>
              </a:rPr>
              <a:t>things I need to know</a:t>
            </a:r>
            <a:r>
              <a:rPr lang="en-US" b="1" dirty="0" smtClean="0">
                <a:solidFill>
                  <a:schemeClr val="accent6"/>
                </a:solidFill>
              </a:rPr>
              <a:t> to land </a:t>
            </a:r>
            <a:r>
              <a:rPr lang="en-US" b="1" dirty="0" smtClean="0">
                <a:solidFill>
                  <a:schemeClr val="accent6"/>
                </a:solidFill>
              </a:rPr>
              <a:t>prospects</a:t>
            </a:r>
            <a:endParaRPr lang="en-US" b="1" u="sng" dirty="0" smtClean="0">
              <a:solidFill>
                <a:schemeClr val="accent6"/>
              </a:solidFill>
            </a:endParaRPr>
          </a:p>
          <a:p>
            <a:pPr marL="346075" indent="-346075">
              <a:lnSpc>
                <a:spcPts val="3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 smtClean="0"/>
              <a:t>If you find people, </a:t>
            </a:r>
            <a:r>
              <a:rPr lang="en-US" sz="3000" b="1" dirty="0" smtClean="0"/>
              <a:t>does everyone have them</a:t>
            </a:r>
            <a:r>
              <a:rPr lang="en-US" sz="3000" dirty="0" smtClean="0"/>
              <a:t>? </a:t>
            </a:r>
            <a:r>
              <a:rPr lang="en-US" sz="1200" dirty="0" smtClean="0"/>
              <a:t>(competition / price)</a:t>
            </a:r>
            <a:endParaRPr lang="en-US" sz="3000" dirty="0" smtClean="0"/>
          </a:p>
          <a:p>
            <a:pPr marL="346075" indent="-346075">
              <a:lnSpc>
                <a:spcPts val="3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What are the individual’s </a:t>
            </a:r>
            <a:r>
              <a:rPr lang="en-US" b="1" dirty="0" smtClean="0"/>
              <a:t>job</a:t>
            </a:r>
            <a:r>
              <a:rPr lang="en-US" dirty="0" smtClean="0"/>
              <a:t> </a:t>
            </a:r>
            <a:r>
              <a:rPr lang="en-US" b="1" dirty="0" smtClean="0"/>
              <a:t>attraction factors </a:t>
            </a:r>
          </a:p>
          <a:p>
            <a:pPr marL="346075" indent="-346075">
              <a:lnSpc>
                <a:spcPts val="3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The probability of them leaving? </a:t>
            </a:r>
            <a:r>
              <a:rPr lang="en-US" sz="1800" dirty="0" smtClean="0"/>
              <a:t>(or an </a:t>
            </a:r>
            <a:r>
              <a:rPr lang="en-US" sz="1800" dirty="0" smtClean="0"/>
              <a:t>alert/ anniversary date)</a:t>
            </a:r>
            <a:endParaRPr lang="en-US" sz="2000" dirty="0"/>
          </a:p>
          <a:p>
            <a:pPr marL="346075" indent="-346075">
              <a:lnSpc>
                <a:spcPts val="3500"/>
              </a:lnSpc>
              <a:buFont typeface="+mj-lt"/>
              <a:buAutoNum type="arabicPeriod"/>
            </a:pPr>
            <a:r>
              <a:rPr lang="en-US" dirty="0"/>
              <a:t>What is their </a:t>
            </a:r>
            <a:r>
              <a:rPr lang="en-US" b="1" dirty="0"/>
              <a:t>current compensation?</a:t>
            </a:r>
          </a:p>
          <a:p>
            <a:pPr marL="346075" indent="-346075">
              <a:lnSpc>
                <a:spcPts val="3500"/>
              </a:lnSpc>
              <a:buFont typeface="+mj-lt"/>
              <a:buAutoNum type="arabicPeriod"/>
            </a:pPr>
            <a:r>
              <a:rPr lang="en-US" dirty="0"/>
              <a:t>What is their </a:t>
            </a:r>
            <a:r>
              <a:rPr lang="en-US" b="1" dirty="0"/>
              <a:t>current </a:t>
            </a:r>
            <a:r>
              <a:rPr lang="en-US" b="1" dirty="0" smtClean="0"/>
              <a:t>zip code?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And one last thing</a:t>
            </a:r>
          </a:p>
          <a:p>
            <a:pPr>
              <a:lnSpc>
                <a:spcPts val="3500"/>
              </a:lnSpc>
            </a:pPr>
            <a:r>
              <a:rPr lang="en-US" sz="3100" dirty="0" smtClean="0"/>
              <a:t>Are </a:t>
            </a:r>
            <a:r>
              <a:rPr lang="en-US" sz="3100" dirty="0"/>
              <a:t>you the one-stop </a:t>
            </a:r>
            <a:r>
              <a:rPr lang="en-US" sz="3100" b="1" dirty="0"/>
              <a:t>“answer guy</a:t>
            </a:r>
            <a:r>
              <a:rPr lang="en-US" sz="3100" b="1" dirty="0" smtClean="0"/>
              <a:t>” site?</a:t>
            </a:r>
            <a:r>
              <a:rPr lang="en-US" sz="3100" dirty="0" smtClean="0"/>
              <a:t> </a:t>
            </a:r>
            <a:r>
              <a:rPr lang="en-US" sz="3100" dirty="0"/>
              <a:t>(with data)</a:t>
            </a:r>
          </a:p>
          <a:p>
            <a:pPr marL="400050" indent="-400050">
              <a:lnSpc>
                <a:spcPts val="36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28428" y="44958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8" name="Text Box 149"/>
          <p:cNvSpPr txBox="1">
            <a:spLocks noChangeArrowheads="1"/>
          </p:cNvSpPr>
          <p:nvPr/>
        </p:nvSpPr>
        <p:spPr bwMode="auto">
          <a:xfrm rot="20401373" flipH="1">
            <a:off x="2061174" y="2950884"/>
            <a:ext cx="5333870" cy="587024"/>
          </a:xfrm>
          <a:prstGeom prst="rect">
            <a:avLst/>
          </a:prstGeom>
          <a:solidFill>
            <a:srgbClr val="FFFFFF"/>
          </a:solidFill>
          <a:ln w="139700" cmpd="thickThin">
            <a:solidFill>
              <a:srgbClr val="2D2DB9">
                <a:lumMod val="7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Cambria"/>
                <a:cs typeface="Times New Roman"/>
              </a:rPr>
              <a:t>Any questions?</a:t>
            </a:r>
            <a:endParaRPr lang="en-US" sz="1400" b="1" dirty="0">
              <a:solidFill>
                <a:srgbClr val="C00000"/>
              </a:solidFill>
              <a:latin typeface="Times New Roman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1348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7883" y="3810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>
                <a:solidFill>
                  <a:srgbClr val="FFFF00"/>
                </a:solidFill>
              </a:rPr>
              <a:t>Which is </a:t>
            </a:r>
            <a:r>
              <a:rPr lang="en-US" dirty="0" smtClean="0">
                <a:solidFill>
                  <a:srgbClr val="FFFF00"/>
                </a:solidFill>
              </a:rPr>
              <a:t>more accurate?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lv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#2 - Algorithms vs.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human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judgment for screening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b="1" dirty="0" smtClean="0"/>
              <a:t>Why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“Computer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algorithms do a better job </a:t>
            </a:r>
            <a:r>
              <a:rPr lang="en-US" dirty="0"/>
              <a:t>evaluating a job applicant’s </a:t>
            </a:r>
            <a:r>
              <a:rPr lang="en-US" b="1" dirty="0"/>
              <a:t>technical skills, personality, cognitive skills and overall fit for a job</a:t>
            </a:r>
            <a:r>
              <a:rPr lang="en-US" dirty="0"/>
              <a:t> than a recruiting </a:t>
            </a:r>
            <a:r>
              <a:rPr lang="en-US" dirty="0" smtClean="0"/>
              <a:t>pro” </a:t>
            </a:r>
            <a:r>
              <a:rPr lang="en-US" sz="2000" dirty="0" smtClean="0"/>
              <a:t>(National </a:t>
            </a:r>
            <a:r>
              <a:rPr lang="en-US" sz="2000" dirty="0"/>
              <a:t>Bureau of Economic </a:t>
            </a:r>
            <a:r>
              <a:rPr lang="en-US" sz="2000" dirty="0" smtClean="0"/>
              <a:t>Research) (Google)</a:t>
            </a:r>
            <a:endParaRPr lang="en-US" dirty="0" smtClean="0"/>
          </a:p>
          <a:p>
            <a:pPr marL="398463" indent="-398463">
              <a:lnSpc>
                <a:spcPts val="3600"/>
              </a:lnSpc>
              <a:spcBef>
                <a:spcPts val="0"/>
              </a:spcBef>
            </a:pPr>
            <a:r>
              <a:rPr lang="en-US" b="1" dirty="0" smtClean="0"/>
              <a:t>MLB algorithms</a:t>
            </a:r>
            <a:r>
              <a:rPr lang="en-US" dirty="0" smtClean="0"/>
              <a:t> are </a:t>
            </a:r>
            <a:r>
              <a:rPr lang="en-US" dirty="0"/>
              <a:t>the </a:t>
            </a:r>
            <a:r>
              <a:rPr lang="en-US" dirty="0" smtClean="0"/>
              <a:t>benchmark model </a:t>
            </a:r>
          </a:p>
          <a:p>
            <a:pPr marL="398463" indent="-398463">
              <a:lnSpc>
                <a:spcPts val="3600"/>
              </a:lnSpc>
              <a:spcBef>
                <a:spcPts val="0"/>
              </a:spcBef>
            </a:pPr>
            <a:r>
              <a:rPr lang="en-US" dirty="0" smtClean="0"/>
              <a:t>Only use algorithms that </a:t>
            </a:r>
            <a:r>
              <a:rPr lang="en-US" b="1" dirty="0" smtClean="0"/>
              <a:t>correlate with Q of H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/>
              <a:t>Expect algorithms to eventually dominate in:</a:t>
            </a:r>
          </a:p>
          <a:p>
            <a:pPr marL="398463" lvl="0" indent="-398463">
              <a:lnSpc>
                <a:spcPts val="3400"/>
              </a:lnSpc>
              <a:spcBef>
                <a:spcPts val="0"/>
              </a:spcBef>
            </a:pPr>
            <a:r>
              <a:rPr lang="en-US" b="1" dirty="0" smtClean="0"/>
              <a:t>Sourcing</a:t>
            </a:r>
            <a:r>
              <a:rPr lang="en-US" dirty="0" smtClean="0"/>
              <a:t> actives</a:t>
            </a:r>
          </a:p>
          <a:p>
            <a:pPr marL="398463" indent="-398463">
              <a:lnSpc>
                <a:spcPts val="3400"/>
              </a:lnSpc>
            </a:pPr>
            <a:r>
              <a:rPr lang="en-US" b="1" dirty="0"/>
              <a:t>Resume </a:t>
            </a:r>
            <a:r>
              <a:rPr lang="en-US" b="1" dirty="0" smtClean="0"/>
              <a:t>screening </a:t>
            </a:r>
            <a:r>
              <a:rPr lang="en-US" sz="2600" dirty="0" smtClean="0"/>
              <a:t>(</a:t>
            </a:r>
            <a:r>
              <a:rPr lang="en-US" sz="2600" dirty="0"/>
              <a:t>Online Channels </a:t>
            </a:r>
            <a:r>
              <a:rPr lang="en-US" sz="2600" dirty="0" smtClean="0"/>
              <a:t>Specialist @ Google)</a:t>
            </a:r>
            <a:endParaRPr lang="en-US" sz="2600" b="1" dirty="0"/>
          </a:p>
          <a:p>
            <a:pPr marL="398463" lvl="0" indent="-398463">
              <a:lnSpc>
                <a:spcPts val="3400"/>
              </a:lnSpc>
              <a:spcBef>
                <a:spcPts val="0"/>
              </a:spcBef>
            </a:pPr>
            <a:r>
              <a:rPr lang="en-US" b="1" dirty="0" smtClean="0"/>
              <a:t>Job matching</a:t>
            </a:r>
            <a:r>
              <a:rPr lang="en-US" dirty="0" smtClean="0"/>
              <a:t> candidates with jobs</a:t>
            </a:r>
          </a:p>
          <a:p>
            <a:pPr marL="398463" lvl="0" indent="-398463">
              <a:lnSpc>
                <a:spcPts val="3400"/>
              </a:lnSpc>
              <a:spcBef>
                <a:spcPts val="0"/>
              </a:spcBef>
            </a:pPr>
            <a:r>
              <a:rPr lang="en-US" dirty="0" smtClean="0"/>
              <a:t>Job / culture </a:t>
            </a:r>
            <a:r>
              <a:rPr lang="en-US" b="1" dirty="0" smtClean="0"/>
              <a:t>fit</a:t>
            </a:r>
            <a:r>
              <a:rPr lang="en-US" dirty="0" smtClean="0"/>
              <a:t> assessment</a:t>
            </a:r>
          </a:p>
        </p:txBody>
      </p:sp>
    </p:spTree>
    <p:extLst>
      <p:ext uri="{BB962C8B-B14F-4D97-AF65-F5344CB8AC3E}">
        <p14:creationId xmlns:p14="http://schemas.microsoft.com/office/powerpoint/2010/main" val="3546080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>
                <a:solidFill>
                  <a:srgbClr val="FFFF00"/>
                </a:solidFill>
              </a:rPr>
              <a:t>Trends borrowed  from the business…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that will become big in TA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#3 –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Predictive analytics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in recruiting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 smtClean="0"/>
              <a:t>Why</a:t>
            </a:r>
            <a:r>
              <a:rPr lang="en-US" dirty="0" smtClean="0"/>
              <a:t> – alerts and trend lines </a:t>
            </a:r>
            <a:r>
              <a:rPr lang="en-US" u="sng" dirty="0" smtClean="0"/>
              <a:t>give you time to prepare</a:t>
            </a:r>
          </a:p>
          <a:p>
            <a:pPr marL="0" lv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US" b="1" i="1" dirty="0" smtClean="0"/>
              <a:t>Expect predictive analytics </a:t>
            </a:r>
            <a:r>
              <a:rPr lang="en-US" b="1" i="1" u="sng" dirty="0" smtClean="0"/>
              <a:t>in these areas</a:t>
            </a:r>
          </a:p>
          <a:p>
            <a:pPr marL="398463" lvl="0" indent="-398463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retention rate</a:t>
            </a:r>
            <a:r>
              <a:rPr lang="en-US" dirty="0" smtClean="0"/>
              <a:t> of new hires</a:t>
            </a:r>
          </a:p>
          <a:p>
            <a:pPr marL="398463" lvl="0" indent="-398463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The “</a:t>
            </a:r>
            <a:r>
              <a:rPr lang="en-US" b="1" dirty="0" smtClean="0"/>
              <a:t>career trajectory”</a:t>
            </a:r>
            <a:r>
              <a:rPr lang="en-US" dirty="0" smtClean="0"/>
              <a:t> of new hires</a:t>
            </a:r>
          </a:p>
          <a:p>
            <a:pPr marL="398463" lvl="0" indent="-398463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“right time”</a:t>
            </a:r>
            <a:r>
              <a:rPr lang="en-US" dirty="0" smtClean="0"/>
              <a:t> to recruit (lower competition)</a:t>
            </a:r>
          </a:p>
          <a:p>
            <a:pPr marL="398463" lvl="0" indent="-398463">
              <a:lnSpc>
                <a:spcPts val="4300"/>
              </a:lnSpc>
              <a:spcBef>
                <a:spcPts val="0"/>
              </a:spcBef>
            </a:pPr>
            <a:r>
              <a:rPr lang="en-US" b="1" dirty="0" smtClean="0"/>
              <a:t>Predicting position </a:t>
            </a:r>
            <a:r>
              <a:rPr lang="en-US" dirty="0" smtClean="0"/>
              <a:t>vacancies (for replacements)</a:t>
            </a:r>
            <a:endParaRPr lang="en-US" sz="2800" dirty="0" smtClean="0"/>
          </a:p>
          <a:p>
            <a:pPr marL="398463" indent="-398463">
              <a:lnSpc>
                <a:spcPts val="4300"/>
              </a:lnSpc>
              <a:spcBef>
                <a:spcPts val="0"/>
              </a:spcBef>
            </a:pPr>
            <a:r>
              <a:rPr lang="en-US" b="1" dirty="0"/>
              <a:t>Talent </a:t>
            </a:r>
            <a:r>
              <a:rPr lang="en-US" b="1" dirty="0" smtClean="0"/>
              <a:t>opportunities</a:t>
            </a:r>
            <a:r>
              <a:rPr lang="en-US" dirty="0" smtClean="0"/>
              <a:t>, </a:t>
            </a:r>
            <a:r>
              <a:rPr lang="en-US" dirty="0"/>
              <a:t>when targeted individuals might </a:t>
            </a:r>
            <a:r>
              <a:rPr lang="en-US" dirty="0" smtClean="0"/>
              <a:t>re-enter </a:t>
            </a:r>
            <a:r>
              <a:rPr lang="en-US" dirty="0"/>
              <a:t>the job </a:t>
            </a:r>
            <a:r>
              <a:rPr lang="en-US" dirty="0" smtClean="0"/>
              <a:t>market</a:t>
            </a:r>
          </a:p>
          <a:p>
            <a:pPr marL="398463" indent="-398463">
              <a:lnSpc>
                <a:spcPts val="4300"/>
              </a:lnSpc>
              <a:spcBef>
                <a:spcPts val="0"/>
              </a:spcBef>
            </a:pPr>
            <a:r>
              <a:rPr lang="en-US" b="1" dirty="0" smtClean="0"/>
              <a:t>Workforce planning </a:t>
            </a:r>
            <a:r>
              <a:rPr lang="en-US" dirty="0" smtClean="0"/>
              <a:t>supply and demand</a:t>
            </a:r>
            <a:endParaRPr lang="en-US" dirty="0"/>
          </a:p>
          <a:p>
            <a:pPr marL="398463" lvl="0" indent="-39846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893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>
                <a:solidFill>
                  <a:srgbClr val="FFFF00"/>
                </a:solidFill>
              </a:rPr>
              <a:t>Trends borrowed  from the </a:t>
            </a:r>
            <a:r>
              <a:rPr lang="en-US" dirty="0" smtClean="0">
                <a:solidFill>
                  <a:srgbClr val="FFFF00"/>
                </a:solidFill>
              </a:rPr>
              <a:t>business…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that will become big in TA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#4 – Personalization / segmentation in recruiting</a:t>
            </a:r>
          </a:p>
          <a:p>
            <a:pPr marL="0" indent="0">
              <a:buNone/>
            </a:pPr>
            <a:r>
              <a:rPr lang="en-US" b="1" dirty="0" smtClean="0"/>
              <a:t>Why - </a:t>
            </a:r>
            <a:r>
              <a:rPr lang="en-US" dirty="0" smtClean="0"/>
              <a:t>customizing increases the impact/relevance of:</a:t>
            </a:r>
            <a:endParaRPr lang="en-US" dirty="0"/>
          </a:p>
          <a:p>
            <a:pPr marL="0" indent="0">
              <a:lnSpc>
                <a:spcPts val="4700"/>
              </a:lnSpc>
              <a:spcBef>
                <a:spcPts val="0"/>
              </a:spcBef>
              <a:buNone/>
            </a:pPr>
            <a:r>
              <a:rPr lang="en-US" b="1" i="1" dirty="0" smtClean="0"/>
              <a:t>Expect personalization in these areas:</a:t>
            </a:r>
          </a:p>
          <a:p>
            <a:pPr marL="461963" indent="-461963">
              <a:lnSpc>
                <a:spcPts val="4700"/>
              </a:lnSpc>
              <a:spcBef>
                <a:spcPts val="0"/>
              </a:spcBef>
            </a:pPr>
            <a:r>
              <a:rPr lang="en-US" dirty="0" smtClean="0"/>
              <a:t>Recruitment </a:t>
            </a:r>
            <a:r>
              <a:rPr lang="en-US" b="1" dirty="0" smtClean="0"/>
              <a:t>messaging</a:t>
            </a:r>
          </a:p>
          <a:p>
            <a:pPr marL="461963" indent="-461963">
              <a:lnSpc>
                <a:spcPts val="4700"/>
              </a:lnSpc>
              <a:spcBef>
                <a:spcPts val="0"/>
              </a:spcBef>
            </a:pPr>
            <a:r>
              <a:rPr lang="en-US" dirty="0" smtClean="0"/>
              <a:t>Videos</a:t>
            </a:r>
          </a:p>
          <a:p>
            <a:pPr marL="461963" indent="-461963">
              <a:lnSpc>
                <a:spcPts val="4700"/>
              </a:lnSpc>
              <a:spcBef>
                <a:spcPts val="0"/>
              </a:spcBef>
            </a:pPr>
            <a:r>
              <a:rPr lang="en-US" dirty="0" smtClean="0"/>
              <a:t>Segmented </a:t>
            </a:r>
            <a:r>
              <a:rPr lang="en-US" b="1" dirty="0" smtClean="0"/>
              <a:t>web/SM pages</a:t>
            </a:r>
            <a:r>
              <a:rPr lang="en-US" dirty="0" smtClean="0"/>
              <a:t> (college)</a:t>
            </a:r>
          </a:p>
          <a:p>
            <a:pPr marL="461963" indent="-461963">
              <a:lnSpc>
                <a:spcPts val="4700"/>
              </a:lnSpc>
              <a:spcBef>
                <a:spcPts val="0"/>
              </a:spcBef>
            </a:pPr>
            <a:r>
              <a:rPr lang="en-US" b="1" dirty="0" smtClean="0"/>
              <a:t>Diversity</a:t>
            </a:r>
            <a:r>
              <a:rPr lang="en-US" dirty="0" smtClean="0"/>
              <a:t> recruiting (no lumping)</a:t>
            </a:r>
            <a:endParaRPr lang="en-US" dirty="0"/>
          </a:p>
          <a:p>
            <a:pPr marL="461963" indent="-461963">
              <a:lnSpc>
                <a:spcPts val="4700"/>
              </a:lnSpc>
              <a:spcBef>
                <a:spcPts val="0"/>
              </a:spcBef>
            </a:pPr>
            <a:r>
              <a:rPr lang="en-US" b="1" dirty="0" smtClean="0"/>
              <a:t>The jobs offered</a:t>
            </a:r>
            <a:r>
              <a:rPr lang="en-US" dirty="0" smtClean="0"/>
              <a:t> to exceptional candidates</a:t>
            </a:r>
          </a:p>
          <a:p>
            <a:pPr marL="461963" indent="-461963">
              <a:lnSpc>
                <a:spcPts val="4700"/>
              </a:lnSpc>
              <a:spcBef>
                <a:spcPts val="0"/>
              </a:spcBef>
            </a:pPr>
            <a:r>
              <a:rPr lang="en-US" dirty="0" smtClean="0"/>
              <a:t>Offers to meet their </a:t>
            </a:r>
            <a:r>
              <a:rPr lang="en-US" b="1" dirty="0" smtClean="0"/>
              <a:t>job acceptance criteria</a:t>
            </a:r>
          </a:p>
          <a:p>
            <a:pPr marL="461963" indent="-461963">
              <a:lnSpc>
                <a:spcPts val="4700"/>
              </a:lnSpc>
              <a:spcBef>
                <a:spcPts val="0"/>
              </a:spcBef>
            </a:pPr>
            <a:r>
              <a:rPr lang="en-US" dirty="0" smtClean="0"/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2139317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0"/>
            <a:ext cx="7620000" cy="573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u="sng" dirty="0" smtClean="0">
                <a:solidFill>
                  <a:srgbClr val="FFFFFF"/>
                </a:solidFill>
                <a:cs typeface="Arial" pitchFamily="34" charset="0"/>
              </a:rPr>
              <a:t>Dr Sullivan’s  background</a:t>
            </a:r>
            <a:endParaRPr lang="en-US" sz="2800" b="1" u="sng" dirty="0">
              <a:solidFill>
                <a:srgbClr val="FFFFFF"/>
              </a:solidFill>
              <a:cs typeface="Arial" pitchFamily="34" charset="0"/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A recognized thought leader with 40 </a:t>
            </a:r>
            <a:r>
              <a:rPr lang="en-US" sz="2600" dirty="0">
                <a:solidFill>
                  <a:srgbClr val="FFFFFF"/>
                </a:solidFill>
              </a:rPr>
              <a:t>+ years in HR</a:t>
            </a: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Former Chief Talent Officer of Agilent Technologies, the HP spinoff with 43,000 </a:t>
            </a:r>
            <a:r>
              <a:rPr lang="en-US" sz="2600" dirty="0" smtClean="0">
                <a:solidFill>
                  <a:srgbClr val="FFFFFF"/>
                </a:solidFill>
              </a:rPr>
              <a:t>employees</a:t>
            </a:r>
            <a:endParaRPr lang="en-US" sz="2600" dirty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Appeared on the CBS, ABC, PBS  nightly news  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He’s </a:t>
            </a:r>
            <a:r>
              <a:rPr lang="en-US" sz="2600" dirty="0">
                <a:solidFill>
                  <a:srgbClr val="FFFFFF"/>
                </a:solidFill>
              </a:rPr>
              <a:t>been quoted in the </a:t>
            </a:r>
            <a:r>
              <a:rPr lang="en-US" sz="2600" dirty="0" smtClean="0">
                <a:solidFill>
                  <a:srgbClr val="FFFFFF"/>
                </a:solidFill>
              </a:rPr>
              <a:t>NY Times, HBR </a:t>
            </a:r>
            <a:r>
              <a:rPr lang="en-US" sz="2600" dirty="0">
                <a:solidFill>
                  <a:srgbClr val="FFFFFF"/>
                </a:solidFill>
              </a:rPr>
              <a:t>and the WSJ</a:t>
            </a: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A regular contributor to WSJ, ERE.net &amp; LinkedIn</a:t>
            </a:r>
            <a:endParaRPr lang="en-US" sz="2600" dirty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“The Michael </a:t>
            </a:r>
            <a:r>
              <a:rPr lang="en-US" sz="2600" dirty="0">
                <a:solidFill>
                  <a:srgbClr val="FFFFFF"/>
                </a:solidFill>
              </a:rPr>
              <a:t>Jordan of Recruiting” </a:t>
            </a:r>
            <a:r>
              <a:rPr lang="en-US" sz="2000" dirty="0">
                <a:solidFill>
                  <a:srgbClr val="FFFFFF"/>
                </a:solidFill>
              </a:rPr>
              <a:t>Fast Company </a:t>
            </a:r>
            <a:r>
              <a:rPr lang="en-US" sz="2000" dirty="0" smtClean="0">
                <a:solidFill>
                  <a:srgbClr val="FFFFFF"/>
                </a:solidFill>
              </a:rPr>
              <a:t>Mag.</a:t>
            </a:r>
            <a:endParaRPr lang="en-US" sz="2600" dirty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“The </a:t>
            </a:r>
            <a:r>
              <a:rPr lang="en-US" sz="2600" dirty="0">
                <a:solidFill>
                  <a:srgbClr val="FFFFFF"/>
                </a:solidFill>
              </a:rPr>
              <a:t>father of HR Metrics” 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Staffing.org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  <a:endParaRPr lang="en-US" sz="2600" dirty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“One </a:t>
            </a:r>
            <a:r>
              <a:rPr lang="en-US" sz="2600" dirty="0">
                <a:solidFill>
                  <a:srgbClr val="FFFFFF"/>
                </a:solidFill>
              </a:rPr>
              <a:t>of the industries most respected strategists” 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  <a:r>
              <a:rPr lang="en-US" sz="1600" spc="-150" dirty="0" smtClean="0">
                <a:solidFill>
                  <a:srgbClr val="FFFFFF"/>
                </a:solidFill>
              </a:rPr>
              <a:t>SHRM</a:t>
            </a:r>
            <a:endParaRPr lang="en-US" sz="2600" spc="-150" dirty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Selected </a:t>
            </a:r>
            <a:r>
              <a:rPr lang="en-US" sz="2600" dirty="0">
                <a:solidFill>
                  <a:srgbClr val="FFFFFF"/>
                </a:solidFill>
              </a:rPr>
              <a:t>among HR’s “Top 10 Leading Thinkers</a:t>
            </a:r>
            <a:r>
              <a:rPr lang="en-US" sz="2600" dirty="0" smtClean="0">
                <a:solidFill>
                  <a:srgbClr val="FFFFFF"/>
                </a:solidFill>
              </a:rPr>
              <a:t>” </a:t>
            </a:r>
            <a:r>
              <a:rPr lang="en-US" sz="2000" dirty="0" smtClean="0">
                <a:solidFill>
                  <a:srgbClr val="FFFFFF"/>
                </a:solidFill>
              </a:rPr>
              <a:t>BPI</a:t>
            </a:r>
            <a:endParaRPr lang="en-US" sz="2600" dirty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Authored more than 900 articles and 10 </a:t>
            </a:r>
            <a:r>
              <a:rPr lang="en-US" sz="2600" dirty="0" smtClean="0">
                <a:solidFill>
                  <a:srgbClr val="FFFFFF"/>
                </a:solidFill>
              </a:rPr>
              <a:t>books </a:t>
            </a: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Currently he is a Professor </a:t>
            </a:r>
            <a:r>
              <a:rPr lang="en-US" sz="2600" dirty="0">
                <a:solidFill>
                  <a:srgbClr val="FFFFFF"/>
                </a:solidFill>
              </a:rPr>
              <a:t>of </a:t>
            </a:r>
            <a:r>
              <a:rPr lang="en-US" sz="2600" dirty="0" smtClean="0">
                <a:solidFill>
                  <a:srgbClr val="FFFFFF"/>
                </a:solidFill>
              </a:rPr>
              <a:t>Management @ SFSU</a:t>
            </a:r>
            <a:endParaRPr lang="en-US" sz="2600" dirty="0">
              <a:solidFill>
                <a:srgbClr val="FFFFFF"/>
              </a:solidFill>
            </a:endParaRPr>
          </a:p>
          <a:p>
            <a:pPr marL="231775" indent="-231775">
              <a:lnSpc>
                <a:spcPts val="312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Advised over </a:t>
            </a:r>
            <a:r>
              <a:rPr lang="en-US" sz="2600" dirty="0" smtClean="0">
                <a:solidFill>
                  <a:srgbClr val="FFFFFF"/>
                </a:solidFill>
              </a:rPr>
              <a:t>200 firms on all 6 continents   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2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1638" y="348766"/>
            <a:ext cx="8345487" cy="424347"/>
          </a:xfrm>
        </p:spPr>
        <p:txBody>
          <a:bodyPr/>
          <a:lstStyle/>
          <a:p>
            <a:pPr algn="ctr"/>
            <a:r>
              <a:rPr lang="en-US" sz="2800" dirty="0" smtClean="0"/>
              <a:t>E-collateral Tool - Deloitte</a:t>
            </a:r>
          </a:p>
        </p:txBody>
      </p:sp>
      <p:pic>
        <p:nvPicPr>
          <p:cNvPr id="11267" name="Picture 6" descr="ecollateral tool 2.png"/>
          <p:cNvPicPr>
            <a:picLocks noChangeAspect="1"/>
          </p:cNvPicPr>
          <p:nvPr/>
        </p:nvPicPr>
        <p:blipFill>
          <a:blip r:embed="rId2" cstate="email"/>
          <a:srcRect l="10255" t="32265" r="7692" b="35471"/>
          <a:stretch>
            <a:fillRect/>
          </a:stretch>
        </p:blipFill>
        <p:spPr bwMode="auto">
          <a:xfrm>
            <a:off x="381000" y="990600"/>
            <a:ext cx="6002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Content Placeholder 3" descr="ecollateral tool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09800" y="2122652"/>
            <a:ext cx="6934200" cy="3733800"/>
          </a:xfrm>
        </p:spPr>
      </p:pic>
      <p:pic>
        <p:nvPicPr>
          <p:cNvPr id="11269" name="Picture 10" descr="ecollateral tool 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41960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304800" y="2362200"/>
            <a:ext cx="1971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E-Collateral Tool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Helps recruiters connect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more deeply to candidates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by creating a custom Web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page for them </a:t>
            </a:r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based on</a:t>
            </a:r>
          </a:p>
          <a:p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their unique interests and</a:t>
            </a:r>
          </a:p>
          <a:p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career objectives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.  It’s a 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simple, Web-based tool that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delivers a powerful message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about our values to </a:t>
            </a:r>
          </a:p>
          <a:p>
            <a:r>
              <a:rPr lang="en-US" sz="1100" dirty="0">
                <a:solidFill>
                  <a:srgbClr val="000000"/>
                </a:solidFill>
                <a:latin typeface="Arial" charset="0"/>
              </a:rPr>
              <a:t>candidates.</a:t>
            </a:r>
          </a:p>
          <a:p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4267200" y="5816600"/>
            <a:ext cx="4572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“I had targeted a candidate and sent a couple of emails with no response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,” said one recruiter.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“I then created an eCollateral page for him and he responded almost immediately.” </a:t>
            </a:r>
          </a:p>
        </p:txBody>
      </p:sp>
    </p:spTree>
    <p:extLst>
      <p:ext uri="{BB962C8B-B14F-4D97-AF65-F5344CB8AC3E}">
        <p14:creationId xmlns:p14="http://schemas.microsoft.com/office/powerpoint/2010/main" val="1876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C51504-C707-43E4-83A4-11CAC378C164}" type="slidenum">
              <a:rPr lang="en-US" sz="14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0051" name="Slide Number Placeholder 4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A86AA3-EDCA-4CAE-A813-004051F48A16}" type="slidenum">
              <a:rPr lang="en-US" sz="1400">
                <a:solidFill>
                  <a:srgbClr val="000000"/>
                </a:solidFill>
              </a:rPr>
              <a:pPr eaLnBrk="1" hangingPunct="1"/>
              <a:t>21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Example – Personalized  recruiting 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30722" name="FE299EDB-BE39-47F0-8EF7-C5522D0D757B" descr="FE299EDB-BE39-47F0-8EF7-C5522D0D757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9166"/>
          <a:stretch/>
        </p:blipFill>
        <p:spPr bwMode="auto">
          <a:xfrm>
            <a:off x="4638347" y="1143001"/>
            <a:ext cx="4343400" cy="548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815" r="69790" b="56546"/>
          <a:stretch/>
        </p:blipFill>
        <p:spPr>
          <a:xfrm>
            <a:off x="31810" y="2209800"/>
            <a:ext cx="450209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>
                <a:solidFill>
                  <a:srgbClr val="FFFF00"/>
                </a:solidFill>
              </a:rPr>
              <a:t>Trends borrowed  from the </a:t>
            </a:r>
            <a:r>
              <a:rPr lang="en-US" dirty="0" smtClean="0">
                <a:solidFill>
                  <a:srgbClr val="FFFF00"/>
                </a:solidFill>
              </a:rPr>
              <a:t>business…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that will </a:t>
            </a:r>
            <a:r>
              <a:rPr lang="en-US" dirty="0" smtClean="0">
                <a:solidFill>
                  <a:srgbClr val="FFFF00"/>
                </a:solidFill>
              </a:rPr>
              <a:t>become big </a:t>
            </a:r>
            <a:r>
              <a:rPr lang="en-US" dirty="0">
                <a:solidFill>
                  <a:srgbClr val="FFFF00"/>
                </a:solidFill>
              </a:rPr>
              <a:t>in TA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#5 – Virtual Reality / 360° video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/>
              <a:t>Why </a:t>
            </a:r>
            <a:r>
              <a:rPr lang="en-US" b="1" dirty="0" smtClean="0"/>
              <a:t>– </a:t>
            </a:r>
            <a:r>
              <a:rPr lang="en-US" dirty="0" smtClean="0"/>
              <a:t>it’s stunning, it’s more available, the WOW factor and it has a greater impact (General Mills)</a:t>
            </a: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US" b="1" i="1" dirty="0" smtClean="0"/>
              <a:t> Expect VR/360° video to be used in these areas:</a:t>
            </a:r>
          </a:p>
          <a:p>
            <a:pPr marL="461963" indent="-461963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Employer </a:t>
            </a:r>
            <a:r>
              <a:rPr lang="en-US" b="1" dirty="0" smtClean="0"/>
              <a:t>Branding messaging</a:t>
            </a:r>
            <a:r>
              <a:rPr lang="en-US" dirty="0" smtClean="0"/>
              <a:t>, especially college</a:t>
            </a:r>
          </a:p>
          <a:p>
            <a:pPr marL="461963" indent="-461963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Recruiting messaging</a:t>
            </a:r>
          </a:p>
          <a:p>
            <a:pPr marL="461963" indent="-461963">
              <a:lnSpc>
                <a:spcPts val="4300"/>
              </a:lnSpc>
              <a:spcBef>
                <a:spcPts val="0"/>
              </a:spcBef>
            </a:pPr>
            <a:r>
              <a:rPr lang="en-US" b="1" dirty="0" smtClean="0"/>
              <a:t>VR company tours</a:t>
            </a:r>
            <a:r>
              <a:rPr lang="en-US" dirty="0" smtClean="0"/>
              <a:t> and </a:t>
            </a:r>
            <a:r>
              <a:rPr lang="en-US" b="1" dirty="0" smtClean="0"/>
              <a:t>profiles</a:t>
            </a:r>
            <a:r>
              <a:rPr lang="en-US" dirty="0" smtClean="0"/>
              <a:t> on your webpage</a:t>
            </a:r>
          </a:p>
          <a:p>
            <a:pPr marL="461963" indent="-461963">
              <a:lnSpc>
                <a:spcPts val="4300"/>
              </a:lnSpc>
              <a:spcBef>
                <a:spcPts val="0"/>
              </a:spcBef>
            </a:pPr>
            <a:r>
              <a:rPr lang="en-US" b="1" dirty="0" smtClean="0"/>
              <a:t>Social media</a:t>
            </a:r>
            <a:r>
              <a:rPr lang="en-US" dirty="0" smtClean="0"/>
              <a:t> and YouTube</a:t>
            </a:r>
          </a:p>
          <a:p>
            <a:pPr marL="461963" indent="-461963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Candidate </a:t>
            </a:r>
            <a:r>
              <a:rPr lang="en-US" b="1" dirty="0" smtClean="0"/>
              <a:t>assessment with simulations</a:t>
            </a:r>
          </a:p>
          <a:p>
            <a:pPr marL="461963" indent="-461963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Recruiter / hiring manager </a:t>
            </a:r>
            <a:r>
              <a:rPr lang="en-US" b="1" dirty="0" smtClean="0"/>
              <a:t>training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371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697" y="352425"/>
            <a:ext cx="9144000" cy="40005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en-US" u="sng" dirty="0" smtClean="0">
                <a:solidFill>
                  <a:srgbClr val="FFFF00"/>
                </a:solidFill>
              </a:rPr>
              <a:t>Heat maps</a:t>
            </a:r>
            <a:r>
              <a:rPr lang="en-US" dirty="0" smtClean="0">
                <a:solidFill>
                  <a:srgbClr val="FFFF00"/>
                </a:solidFill>
              </a:rPr>
              <a:t> are widely used in business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1389" t="23143" r="25694" b="9533"/>
          <a:stretch/>
        </p:blipFill>
        <p:spPr bwMode="auto">
          <a:xfrm>
            <a:off x="228600" y="1905000"/>
            <a:ext cx="8915400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82100"/>
            <a:ext cx="9225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state has the most hard to </a:t>
            </a:r>
            <a:r>
              <a:rPr lang="en-US" u="sng" dirty="0"/>
              <a:t>fill programmer jobs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2425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144000" cy="40005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Trends borrowed  from the business…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that will become big in TA</a:t>
            </a:r>
            <a:endParaRPr lang="en-US" dirty="0"/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 6 -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Heat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maps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help you visualize problems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 opps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b="1" dirty="0" smtClean="0"/>
              <a:t>Advantages of heat maps include:</a:t>
            </a:r>
          </a:p>
          <a:p>
            <a:pPr marL="461963" indent="-461963">
              <a:lnSpc>
                <a:spcPts val="4200"/>
              </a:lnSpc>
              <a:spcBef>
                <a:spcPts val="0"/>
              </a:spcBef>
            </a:pPr>
            <a:r>
              <a:rPr lang="en-US" dirty="0" smtClean="0"/>
              <a:t>Data-driven decision-making</a:t>
            </a:r>
          </a:p>
          <a:p>
            <a:pPr marL="461963" indent="-461963">
              <a:lnSpc>
                <a:spcPts val="4200"/>
              </a:lnSpc>
              <a:spcBef>
                <a:spcPts val="0"/>
              </a:spcBef>
            </a:pPr>
            <a:r>
              <a:rPr lang="en-US" b="1" dirty="0" smtClean="0"/>
              <a:t>They drive</a:t>
            </a:r>
            <a:r>
              <a:rPr lang="en-US" dirty="0" smtClean="0"/>
              <a:t> action for recruiters &amp; hiring managers </a:t>
            </a:r>
          </a:p>
          <a:p>
            <a:pPr marL="461963" indent="-461963">
              <a:lnSpc>
                <a:spcPts val="4200"/>
              </a:lnSpc>
              <a:spcBef>
                <a:spcPts val="0"/>
              </a:spcBef>
            </a:pPr>
            <a:r>
              <a:rPr lang="en-US" dirty="0" smtClean="0"/>
              <a:t>They can be </a:t>
            </a:r>
            <a:r>
              <a:rPr lang="en-US" b="1" dirty="0" smtClean="0"/>
              <a:t>generated off an Excel spreadsheet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b="1" dirty="0" smtClean="0"/>
              <a:t>They can be used in many areas including:</a:t>
            </a:r>
          </a:p>
          <a:p>
            <a:pPr marL="461963" indent="-461963">
              <a:lnSpc>
                <a:spcPts val="4200"/>
              </a:lnSpc>
              <a:spcBef>
                <a:spcPts val="0"/>
              </a:spcBef>
            </a:pPr>
            <a:r>
              <a:rPr lang="en-US" dirty="0" smtClean="0"/>
              <a:t>The best </a:t>
            </a:r>
            <a:r>
              <a:rPr lang="en-US" b="1" dirty="0" smtClean="0"/>
              <a:t>sources</a:t>
            </a:r>
            <a:r>
              <a:rPr lang="en-US" dirty="0" smtClean="0"/>
              <a:t> 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b="1" dirty="0" smtClean="0"/>
              <a:t>quality candidates / hires</a:t>
            </a:r>
          </a:p>
          <a:p>
            <a:pPr marL="461963" indent="-461963">
              <a:lnSpc>
                <a:spcPts val="4200"/>
              </a:lnSpc>
              <a:spcBef>
                <a:spcPts val="0"/>
              </a:spcBef>
            </a:pPr>
            <a:r>
              <a:rPr lang="en-US" dirty="0" smtClean="0"/>
              <a:t>The best teams for </a:t>
            </a:r>
            <a:r>
              <a:rPr lang="en-US" b="1" dirty="0" smtClean="0"/>
              <a:t>employee referrals</a:t>
            </a:r>
          </a:p>
          <a:p>
            <a:pPr marL="461963" indent="-461963">
              <a:lnSpc>
                <a:spcPts val="4200"/>
              </a:lnSpc>
              <a:spcBef>
                <a:spcPts val="0"/>
              </a:spcBef>
            </a:pPr>
            <a:r>
              <a:rPr lang="en-US" dirty="0" smtClean="0"/>
              <a:t>For </a:t>
            </a:r>
            <a:r>
              <a:rPr lang="en-US" b="1" dirty="0" smtClean="0"/>
              <a:t>assigning remote work</a:t>
            </a:r>
            <a:r>
              <a:rPr lang="en-US" dirty="0" smtClean="0"/>
              <a:t> to geographic areas where there is less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03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/>
              <a:t>#7 </a:t>
            </a:r>
            <a:r>
              <a:rPr lang="en-US" sz="2400" dirty="0"/>
              <a:t>–</a:t>
            </a:r>
            <a:r>
              <a:rPr lang="en-US" dirty="0"/>
              <a:t> </a:t>
            </a:r>
            <a:r>
              <a:rPr lang="en-US" u="sng" dirty="0" smtClean="0"/>
              <a:t>Additional</a:t>
            </a:r>
            <a:r>
              <a:rPr lang="en-US" dirty="0" smtClean="0"/>
              <a:t> </a:t>
            </a:r>
            <a:r>
              <a:rPr lang="en-US" dirty="0"/>
              <a:t>“borrowed from business” trends 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461963" lvl="0" indent="-461963">
              <a:lnSpc>
                <a:spcPts val="49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should technology replace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humans?</a:t>
            </a: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en-US" b="1" dirty="0"/>
              <a:t>before hiring requisitions are </a:t>
            </a:r>
            <a:r>
              <a:rPr lang="en-US" b="1" dirty="0" smtClean="0"/>
              <a:t>approved, </a:t>
            </a:r>
            <a:r>
              <a:rPr lang="en-US" dirty="0" smtClean="0"/>
              <a:t>this </a:t>
            </a:r>
            <a:r>
              <a:rPr lang="en-US" dirty="0"/>
              <a:t>will become </a:t>
            </a:r>
            <a:r>
              <a:rPr lang="en-US" b="1" dirty="0"/>
              <a:t>an essential decision </a:t>
            </a:r>
          </a:p>
          <a:p>
            <a:pPr marL="461963" indent="-461963">
              <a:lnSpc>
                <a:spcPts val="49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QA can provide live recruiting answers</a:t>
            </a:r>
            <a:r>
              <a:rPr lang="en-US" dirty="0" smtClean="0"/>
              <a:t> -Question Answering (QA) is </a:t>
            </a:r>
            <a:r>
              <a:rPr lang="en-US" u="sng" dirty="0" smtClean="0"/>
              <a:t>an </a:t>
            </a:r>
            <a:r>
              <a:rPr lang="en-US" u="sng" dirty="0"/>
              <a:t>artificial intelligence program designed to hold </a:t>
            </a:r>
            <a:r>
              <a:rPr lang="en-US" u="sng" dirty="0" smtClean="0"/>
              <a:t>verbal and text conversations</a:t>
            </a:r>
            <a:r>
              <a:rPr lang="en-US" dirty="0" smtClean="0"/>
              <a:t> with potential recruits using what is known as a chatbot (U.S</a:t>
            </a:r>
            <a:r>
              <a:rPr lang="en-US" dirty="0"/>
              <a:t>. </a:t>
            </a:r>
            <a:r>
              <a:rPr lang="en-US" dirty="0" smtClean="0"/>
              <a:t>Army)</a:t>
            </a:r>
          </a:p>
        </p:txBody>
      </p:sp>
    </p:spTree>
    <p:extLst>
      <p:ext uri="{BB962C8B-B14F-4D97-AF65-F5344CB8AC3E}">
        <p14:creationId xmlns:p14="http://schemas.microsoft.com/office/powerpoint/2010/main" val="3055891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/>
              <a:t>#7 </a:t>
            </a:r>
            <a:r>
              <a:rPr lang="en-US" sz="2400" dirty="0"/>
              <a:t>–</a:t>
            </a:r>
            <a:r>
              <a:rPr lang="en-US" dirty="0"/>
              <a:t> </a:t>
            </a:r>
            <a:r>
              <a:rPr lang="en-US" u="sng" dirty="0" smtClean="0"/>
              <a:t>Additional</a:t>
            </a:r>
            <a:r>
              <a:rPr lang="en-US" dirty="0" smtClean="0"/>
              <a:t> </a:t>
            </a:r>
            <a:r>
              <a:rPr lang="en-US" dirty="0"/>
              <a:t>“borrowed from business” trends 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461963" indent="-461963">
              <a:lnSpc>
                <a:spcPts val="43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Position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prioritization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– for high-impact and revenue generating </a:t>
            </a:r>
            <a:r>
              <a:rPr lang="en-US" dirty="0" smtClean="0"/>
              <a:t>jobs, assign </a:t>
            </a:r>
            <a:r>
              <a:rPr lang="en-US" b="1" dirty="0" smtClean="0"/>
              <a:t>quality recruiters &amp; allow fewer vacancy days</a:t>
            </a:r>
            <a:r>
              <a:rPr lang="en-US" dirty="0" smtClean="0"/>
              <a:t>  </a:t>
            </a:r>
            <a:r>
              <a:rPr lang="en-US" sz="2400" dirty="0" smtClean="0"/>
              <a:t>(MLB/NFL)</a:t>
            </a:r>
            <a:endParaRPr lang="en-US" dirty="0"/>
          </a:p>
          <a:p>
            <a:pPr marL="461963" indent="-461963">
              <a:lnSpc>
                <a:spcPts val="43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business case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 diversity </a:t>
            </a:r>
            <a:r>
              <a:rPr lang="en-US" dirty="0"/>
              <a:t>– </a:t>
            </a:r>
            <a:r>
              <a:rPr lang="en-US" dirty="0" smtClean="0"/>
              <a:t>“Building </a:t>
            </a:r>
            <a:r>
              <a:rPr lang="en-US" dirty="0"/>
              <a:t>an inclusive </a:t>
            </a:r>
            <a:r>
              <a:rPr lang="en-US" dirty="0" smtClean="0"/>
              <a:t>culture </a:t>
            </a:r>
            <a:r>
              <a:rPr lang="en-US" dirty="0"/>
              <a:t>is now the </a:t>
            </a:r>
            <a:r>
              <a:rPr lang="en-US" b="1" dirty="0"/>
              <a:t>#1 predictive strategy for global financial </a:t>
            </a:r>
            <a:r>
              <a:rPr lang="en-US" b="1" dirty="0" smtClean="0"/>
              <a:t>performance</a:t>
            </a:r>
            <a:r>
              <a:rPr lang="en-US" dirty="0" smtClean="0"/>
              <a:t>” </a:t>
            </a:r>
            <a:r>
              <a:rPr lang="en-US" sz="2800" dirty="0" smtClean="0"/>
              <a:t>(Bersin/Deloitte)</a:t>
            </a:r>
          </a:p>
          <a:p>
            <a:pPr marL="461963" indent="-461963">
              <a:lnSpc>
                <a:spcPts val="43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Consumer information for sourcing</a:t>
            </a:r>
            <a:r>
              <a:rPr lang="en-US" dirty="0"/>
              <a:t> – using </a:t>
            </a:r>
            <a:r>
              <a:rPr lang="en-US" b="1" dirty="0"/>
              <a:t>consumer information and “sales leads”</a:t>
            </a:r>
            <a:r>
              <a:rPr lang="en-US" dirty="0"/>
              <a:t> to identify the most relevant (pay and location) prospects for critical jobs (FirstMerit)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862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C00000"/>
                </a:solidFill>
              </a:rPr>
              <a:pPr eaLnBrk="1" hangingPunct="1"/>
              <a:t>27</a:t>
            </a:fld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>
                <a:solidFill>
                  <a:srgbClr val="FFFF00"/>
                </a:solidFill>
              </a:rPr>
              <a:t>#7</a:t>
            </a:r>
            <a:r>
              <a:rPr lang="en-US" sz="2400" dirty="0">
                <a:solidFill>
                  <a:srgbClr val="FFFF00"/>
                </a:solidFill>
              </a:rPr>
              <a:t> –</a:t>
            </a:r>
            <a:r>
              <a:rPr lang="en-US" dirty="0">
                <a:solidFill>
                  <a:srgbClr val="FFFF00"/>
                </a:solidFill>
              </a:rPr>
              <a:t> More “borrowed from business” </a:t>
            </a:r>
            <a:r>
              <a:rPr lang="en-US" dirty="0" smtClean="0">
                <a:solidFill>
                  <a:srgbClr val="FFFF00"/>
                </a:solidFill>
              </a:rPr>
              <a:t>trends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Candidate research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(from consumer research) - prospect/candidate/new hire </a:t>
            </a:r>
            <a:r>
              <a:rPr lang="en-US" b="1" dirty="0" smtClean="0"/>
              <a:t>surveys </a:t>
            </a:r>
            <a:r>
              <a:rPr lang="en-US" dirty="0" smtClean="0"/>
              <a:t>help you to </a:t>
            </a:r>
            <a:r>
              <a:rPr lang="en-US" dirty="0"/>
              <a:t>fully </a:t>
            </a:r>
            <a:r>
              <a:rPr lang="en-US" dirty="0" smtClean="0"/>
              <a:t>understand key job search factors (Deloitte) </a:t>
            </a:r>
          </a:p>
          <a:p>
            <a:pPr marL="682625" indent="-336550">
              <a:lnSpc>
                <a:spcPts val="56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What top prospects </a:t>
            </a:r>
            <a:r>
              <a:rPr lang="en-US" b="1" dirty="0" smtClean="0"/>
              <a:t>look for in a job</a:t>
            </a:r>
            <a:r>
              <a:rPr lang="en-US" dirty="0" smtClean="0"/>
              <a:t>/firm</a:t>
            </a:r>
          </a:p>
          <a:p>
            <a:pPr marL="682625" indent="-336550">
              <a:lnSpc>
                <a:spcPts val="56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Where they would see</a:t>
            </a:r>
            <a:r>
              <a:rPr lang="en-US" dirty="0" smtClean="0"/>
              <a:t> branding information</a:t>
            </a:r>
          </a:p>
          <a:p>
            <a:pPr marL="682625" indent="-336550">
              <a:lnSpc>
                <a:spcPts val="56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How they </a:t>
            </a:r>
            <a:r>
              <a:rPr lang="en-US" b="1" dirty="0" smtClean="0"/>
              <a:t>find out about job openings </a:t>
            </a:r>
          </a:p>
          <a:p>
            <a:pPr marL="682625" indent="-336550">
              <a:lnSpc>
                <a:spcPts val="56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What triggers them to apply</a:t>
            </a:r>
            <a:r>
              <a:rPr lang="en-US" dirty="0" smtClean="0"/>
              <a:t> / accept</a:t>
            </a:r>
          </a:p>
          <a:p>
            <a:pPr marL="0" indent="0">
              <a:lnSpc>
                <a:spcPts val="3500"/>
              </a:lnSpc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756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76512"/>
            <a:ext cx="85633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b="1" dirty="0" smtClean="0"/>
              <a:t>“</a:t>
            </a:r>
            <a:r>
              <a:rPr lang="en-US" sz="4000" b="1" u="sng" dirty="0" smtClean="0"/>
              <a:t>Big picture trends</a:t>
            </a:r>
            <a:r>
              <a:rPr lang="en-US" sz="4000" b="1" dirty="0" smtClean="0"/>
              <a:t>” in recruiting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that only the most strategic will see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3168" y="866775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Category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89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434959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C00000"/>
                </a:solidFill>
              </a:rPr>
              <a:pPr eaLnBrk="1" hangingPunct="1"/>
              <a:t>29</a:t>
            </a:fld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5  “</a:t>
            </a:r>
            <a:r>
              <a:rPr lang="en-US" u="sng" dirty="0" smtClean="0">
                <a:solidFill>
                  <a:srgbClr val="FFFF00"/>
                </a:solidFill>
              </a:rPr>
              <a:t>big picture trends”</a:t>
            </a:r>
            <a:r>
              <a:rPr lang="en-US" dirty="0" smtClean="0">
                <a:solidFill>
                  <a:srgbClr val="FFFF00"/>
                </a:solidFill>
              </a:rPr>
              <a:t> that are harder to see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lnSpc>
                <a:spcPts val="3700"/>
              </a:lnSpc>
              <a:buNone/>
            </a:pPr>
            <a:r>
              <a:rPr lang="en-US" b="1" dirty="0" smtClean="0"/>
              <a:t>Those involved in day-to-day operations may miss these trends</a:t>
            </a:r>
          </a:p>
          <a:p>
            <a:pPr marL="400050" indent="-400050">
              <a:lnSpc>
                <a:spcPts val="37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major shift from having difficulty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finding talent</a:t>
            </a:r>
            <a:r>
              <a:rPr lang="en-US" dirty="0"/>
              <a:t> - to </a:t>
            </a:r>
            <a:r>
              <a:rPr lang="en-US" b="1" u="sng" dirty="0"/>
              <a:t>selling talent</a:t>
            </a:r>
            <a:r>
              <a:rPr lang="en-US" b="1" dirty="0"/>
              <a:t> becoming the most important</a:t>
            </a:r>
            <a:r>
              <a:rPr lang="en-US" dirty="0"/>
              <a:t>… but the weakest component in TA</a:t>
            </a:r>
            <a:endParaRPr lang="en-US" b="1" dirty="0"/>
          </a:p>
          <a:p>
            <a:pPr marL="400050" indent="-400050">
              <a:lnSpc>
                <a:spcPts val="3700"/>
              </a:lnSpc>
              <a:buFont typeface="+mj-lt"/>
              <a:buAutoNum type="arabicPeriod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00050" indent="-400050">
              <a:lnSpc>
                <a:spcPts val="3700"/>
              </a:lnSpc>
              <a:buFont typeface="+mj-lt"/>
              <a:buAutoNum type="arabicPeriod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00050" indent="-400050">
              <a:lnSpc>
                <a:spcPts val="37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Calculating 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business impacts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becomes essential</a:t>
            </a:r>
            <a:r>
              <a:rPr lang="en-US" b="1" dirty="0"/>
              <a:t> – </a:t>
            </a:r>
            <a:r>
              <a:rPr lang="en-US" dirty="0"/>
              <a:t>executives expect a direct &amp; measurable impact on corporate strategic goals and the </a:t>
            </a:r>
            <a:r>
              <a:rPr lang="en-US" b="1" dirty="0"/>
              <a:t>qualification of those impacts</a:t>
            </a:r>
            <a:r>
              <a:rPr lang="en-US" dirty="0"/>
              <a:t> </a:t>
            </a:r>
            <a:r>
              <a:rPr lang="en-US" b="1" dirty="0"/>
              <a:t>in $</a:t>
            </a:r>
            <a:r>
              <a:rPr lang="en-US" dirty="0"/>
              <a:t>’s</a:t>
            </a:r>
            <a:r>
              <a:rPr lang="en-US" b="1" dirty="0"/>
              <a:t> </a:t>
            </a:r>
            <a:r>
              <a:rPr lang="en-US" dirty="0" smtClean="0"/>
              <a:t>(VW pollution engineer)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80505"/>
              </p:ext>
            </p:extLst>
          </p:nvPr>
        </p:nvGraphicFramePr>
        <p:xfrm>
          <a:off x="-28903" y="0"/>
          <a:ext cx="9824546" cy="679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7672"/>
                <a:gridCol w="251260"/>
                <a:gridCol w="245614"/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Who am I?     I’ve advised over 300 organizations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9609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Apple </a:t>
                      </a:r>
                    </a:p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Facebook</a:t>
                      </a:r>
                    </a:p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Google</a:t>
                      </a:r>
                    </a:p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Twitter</a:t>
                      </a:r>
                    </a:p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Intel</a:t>
                      </a:r>
                    </a:p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Microsoft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Yahoo</a:t>
                      </a:r>
                    </a:p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Nokia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Dell</a:t>
                      </a:r>
                    </a:p>
                    <a:p>
                      <a:pPr marL="0" lvl="0" indent="0" algn="l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smtClean="0"/>
                        <a:t> Oracle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HP </a:t>
                      </a:r>
                      <a:endParaRPr lang="en-US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533B5-B5FD-4305-936C-4825832362A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14400"/>
            <a:ext cx="3648756" cy="6227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NIKE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Marriott 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Pepsi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Starbucks</a:t>
            </a: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McDonald’s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GE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Johnson </a:t>
            </a:r>
            <a:r>
              <a:rPr lang="en-US" b="1" dirty="0" smtClean="0">
                <a:solidFill>
                  <a:srgbClr val="000000"/>
                </a:solidFill>
              </a:rPr>
              <a:t>&amp; Johnson</a:t>
            </a:r>
            <a:endParaRPr lang="en-US" b="1" dirty="0">
              <a:solidFill>
                <a:srgbClr val="000000"/>
              </a:solidFill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BMW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Sprint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E&amp;Y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McKinsey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2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434959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C00000"/>
                </a:solidFill>
              </a:rPr>
              <a:pPr eaLnBrk="1" hangingPunct="1"/>
              <a:t>30</a:t>
            </a:fld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5 “</a:t>
            </a:r>
            <a:r>
              <a:rPr lang="en-US" u="sng" dirty="0" smtClean="0">
                <a:solidFill>
                  <a:srgbClr val="FFFF00"/>
                </a:solidFill>
              </a:rPr>
              <a:t>big picture trends”</a:t>
            </a:r>
            <a:r>
              <a:rPr lang="en-US" dirty="0" smtClean="0">
                <a:solidFill>
                  <a:srgbClr val="FFFF00"/>
                </a:solidFill>
              </a:rPr>
              <a:t> that are harder to see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346075" indent="-346075">
              <a:lnSpc>
                <a:spcPts val="3400"/>
              </a:lnSpc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TA consultant requires data to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influence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dirty="0"/>
              <a:t>“The best thing about </a:t>
            </a:r>
            <a:r>
              <a:rPr lang="en-US" u="sng" dirty="0"/>
              <a:t>using data to influence managers… is that it’s hard for them to contest it</a:t>
            </a:r>
            <a:r>
              <a:rPr lang="en-US" dirty="0"/>
              <a:t>” (Google). Data and quantified business impacts begin to supersede “relationships” for influencing </a:t>
            </a:r>
          </a:p>
          <a:p>
            <a:pPr marL="346075" indent="-346075">
              <a:lnSpc>
                <a:spcPts val="3400"/>
              </a:lnSpc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major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shift in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what we look for in new hires in the recruiting function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they now need business acumen &amp; skills in finance, data, tech, social media, consulting  and marketing</a:t>
            </a:r>
          </a:p>
          <a:p>
            <a:pPr marL="346075" indent="-346075">
              <a:lnSpc>
                <a:spcPts val="34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Conducting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competitive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and providing a competitive advantage</a:t>
            </a:r>
            <a:r>
              <a:rPr lang="en-US" b="1" dirty="0" smtClean="0"/>
              <a:t> </a:t>
            </a:r>
            <a:r>
              <a:rPr lang="en-US" dirty="0" smtClean="0"/>
              <a:t>– providing both is now expected from executives because it’s </a:t>
            </a:r>
            <a:r>
              <a:rPr lang="en-US" b="1" dirty="0" smtClean="0"/>
              <a:t>“us against them” </a:t>
            </a:r>
            <a:r>
              <a:rPr lang="en-US" dirty="0" smtClean="0"/>
              <a:t>(give away </a:t>
            </a:r>
            <a:r>
              <a:rPr lang="en-US" dirty="0" smtClean="0"/>
              <a:t>/ takeaway ratio)</a:t>
            </a:r>
            <a:endParaRPr lang="en-US" dirty="0"/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8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31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5897" y="696278"/>
            <a:ext cx="87157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b="1" u="sng" dirty="0" smtClean="0"/>
              <a:t>These traditional TA elements</a:t>
            </a:r>
            <a:r>
              <a:rPr lang="en-US" sz="4000" b="1" dirty="0" smtClean="0"/>
              <a:t> have always </a:t>
            </a:r>
            <a:r>
              <a:rPr lang="en-US" sz="4000" b="1" dirty="0"/>
              <a:t>been </a:t>
            </a:r>
            <a:r>
              <a:rPr lang="en-US" sz="4000" b="1" dirty="0" smtClean="0"/>
              <a:t>around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but some </a:t>
            </a:r>
            <a:r>
              <a:rPr lang="en-US" sz="4000" b="1" dirty="0"/>
              <a:t>are </a:t>
            </a:r>
            <a:r>
              <a:rPr lang="en-US" sz="4000" b="1" u="sng" dirty="0" smtClean="0"/>
              <a:t>now becoming hot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73168" y="866775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Category 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2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80012"/>
            <a:ext cx="9144000" cy="533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Have you seen this GE “Owen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ad” on TV?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11238" y="2566012"/>
            <a:ext cx="6462712" cy="44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839200" y="6490169"/>
            <a:ext cx="1447800" cy="533400"/>
          </a:xfrm>
        </p:spPr>
        <p:txBody>
          <a:bodyPr/>
          <a:lstStyle/>
          <a:p>
            <a:pPr>
              <a:defRPr/>
            </a:pPr>
            <a:fld id="{EDB451EE-CB13-465A-8EEC-48508ED2C953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06160"/>
            <a:ext cx="8991600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lnSpc>
                <a:spcPts val="37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lnSpc>
                <a:spcPts val="37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lnSpc>
                <a:spcPts val="37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9" t="2889" r="11247" b="10889"/>
          <a:stretch/>
        </p:blipFill>
        <p:spPr>
          <a:xfrm>
            <a:off x="91966" y="1142999"/>
            <a:ext cx="8975834" cy="5300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279" r="21365" b="60467"/>
          <a:stretch/>
        </p:blipFill>
        <p:spPr>
          <a:xfrm>
            <a:off x="2819400" y="5029200"/>
            <a:ext cx="4343400" cy="6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5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Not new – But they are becoming hot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#1 -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TV Ads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for Employer Brand building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>
              <a:lnSpc>
                <a:spcPts val="5300"/>
              </a:lnSpc>
            </a:pPr>
            <a:r>
              <a:rPr lang="en-US" dirty="0" smtClean="0"/>
              <a:t>Yes they are expensive but… what an impact</a:t>
            </a:r>
          </a:p>
          <a:p>
            <a:pPr lvl="0">
              <a:lnSpc>
                <a:spcPts val="4200"/>
              </a:lnSpc>
            </a:pPr>
            <a:endParaRPr lang="en-US" dirty="0" smtClean="0"/>
          </a:p>
          <a:p>
            <a:pPr lvl="0">
              <a:lnSpc>
                <a:spcPts val="5300"/>
              </a:lnSpc>
            </a:pPr>
            <a:r>
              <a:rPr lang="en-US" dirty="0" smtClean="0"/>
              <a:t>GE’s Owen TV ads </a:t>
            </a:r>
            <a:r>
              <a:rPr lang="en-US" b="1" dirty="0" smtClean="0"/>
              <a:t>“have </a:t>
            </a:r>
            <a:r>
              <a:rPr lang="en-US" b="1" dirty="0"/>
              <a:t>increased the number of résumés we get by </a:t>
            </a:r>
            <a:r>
              <a:rPr lang="en-US" b="1" dirty="0" smtClean="0"/>
              <a:t> </a:t>
            </a:r>
          </a:p>
          <a:p>
            <a:pPr lvl="0">
              <a:lnSpc>
                <a:spcPts val="4500"/>
              </a:lnSpc>
            </a:pPr>
            <a:endParaRPr lang="en-US" dirty="0" smtClean="0"/>
          </a:p>
          <a:p>
            <a:pPr lvl="0">
              <a:lnSpc>
                <a:spcPts val="5300"/>
              </a:lnSpc>
            </a:pPr>
            <a:r>
              <a:rPr lang="en-US" dirty="0" smtClean="0"/>
              <a:t>Other firms that have used TV ads for employer branding include </a:t>
            </a:r>
            <a:r>
              <a:rPr lang="en-US" b="1" dirty="0" smtClean="0"/>
              <a:t>Walmart, Coors &amp; Koch industries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3657600"/>
            <a:ext cx="2292615" cy="39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b="1" dirty="0"/>
              <a:t>eight times”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8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8786C7-295B-4E01-B46A-88E286EE959B}" type="slidenum">
              <a:rPr lang="en-US" sz="1400">
                <a:solidFill>
                  <a:srgbClr val="000000"/>
                </a:solidFill>
                <a:cs typeface="Arial" pitchFamily="34" charset="0"/>
              </a:rPr>
              <a:pPr eaLnBrk="1" hangingPunct="1"/>
              <a:t>34</a:t>
            </a:fld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Example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– Product commercials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also build their employer brand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0600"/>
            <a:ext cx="90678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Coors TV commercial</a:t>
            </a:r>
          </a:p>
          <a:p>
            <a:pPr marL="0" indent="0">
              <a:lnSpc>
                <a:spcPts val="3900"/>
              </a:lnSpc>
              <a:buNone/>
            </a:pPr>
            <a:r>
              <a:rPr lang="en-US" dirty="0" smtClean="0"/>
              <a:t>“A </a:t>
            </a:r>
            <a:r>
              <a:rPr lang="en-US" dirty="0"/>
              <a:t>story about </a:t>
            </a:r>
            <a:r>
              <a:rPr lang="en-US" b="1" dirty="0"/>
              <a:t>loving what you do</a:t>
            </a:r>
            <a:r>
              <a:rPr lang="en-US" b="1" dirty="0" smtClean="0"/>
              <a:t>.</a:t>
            </a:r>
            <a:r>
              <a:rPr lang="en-US" dirty="0" smtClean="0"/>
              <a:t>”</a:t>
            </a:r>
          </a:p>
          <a:p>
            <a:pPr marL="0" indent="0">
              <a:lnSpc>
                <a:spcPts val="3900"/>
              </a:lnSpc>
              <a:buNone/>
              <a:tabLst>
                <a:tab pos="169863" algn="l"/>
              </a:tabLst>
            </a:pPr>
            <a:r>
              <a:rPr lang="en-US" dirty="0" smtClean="0"/>
              <a:t>“</a:t>
            </a:r>
            <a:r>
              <a:rPr lang="en-US" b="1" dirty="0"/>
              <a:t>When you love your job, you never work a day in </a:t>
            </a:r>
            <a:r>
              <a:rPr lang="en-US" b="1" dirty="0" smtClean="0"/>
              <a:t> 	your </a:t>
            </a:r>
            <a:r>
              <a:rPr lang="en-US" b="1" dirty="0"/>
              <a:t>life</a:t>
            </a:r>
            <a:r>
              <a:rPr lang="en-US" dirty="0"/>
              <a:t>.”</a:t>
            </a:r>
          </a:p>
          <a:p>
            <a:pPr marL="0" indent="0">
              <a:lnSpc>
                <a:spcPts val="3900"/>
              </a:lnSpc>
              <a:buNone/>
            </a:pPr>
            <a:r>
              <a:rPr lang="en-US" dirty="0"/>
              <a:t>“When beer is your calling, you never clock out.”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324600"/>
            <a:ext cx="1447800" cy="5334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1484" t="27545" r="47010" b="21190"/>
          <a:stretch/>
        </p:blipFill>
        <p:spPr bwMode="auto">
          <a:xfrm>
            <a:off x="2286000" y="4152900"/>
            <a:ext cx="4431621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651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Not new – But they are becoming hot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lv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#2 - Trends related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job descriptions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61963" lvl="0" indent="-461963">
              <a:lnSpc>
                <a:spcPts val="3300"/>
              </a:lnSpc>
              <a:spcBef>
                <a:spcPts val="0"/>
              </a:spcBef>
            </a:pPr>
            <a:r>
              <a:rPr lang="en-US" b="1" dirty="0" smtClean="0"/>
              <a:t>Video job descriptions</a:t>
            </a:r>
            <a:r>
              <a:rPr lang="en-US" dirty="0" smtClean="0"/>
              <a:t> – add excitement, “show the passion”, reveal the team/manager, plus they are authentic (Accenture, Deloitte)</a:t>
            </a:r>
          </a:p>
          <a:p>
            <a:pPr marL="461963" lvl="0" indent="-461963">
              <a:lnSpc>
                <a:spcPts val="3300"/>
              </a:lnSpc>
              <a:spcBef>
                <a:spcPts val="0"/>
              </a:spcBef>
            </a:pPr>
            <a:r>
              <a:rPr lang="en-US" b="1" dirty="0" smtClean="0"/>
              <a:t>Adding a marketing component</a:t>
            </a:r>
            <a:r>
              <a:rPr lang="en-US" dirty="0" smtClean="0"/>
              <a:t> </a:t>
            </a:r>
            <a:r>
              <a:rPr lang="en-US" b="1" dirty="0" smtClean="0"/>
              <a:t>to make them sell</a:t>
            </a:r>
            <a:r>
              <a:rPr lang="en-US" dirty="0" smtClean="0"/>
              <a:t> – conduct a blind side-by-side comparison to maximize their selling capability (Cisco)</a:t>
            </a:r>
          </a:p>
          <a:p>
            <a:pPr marL="461963" lvl="0" indent="-461963">
              <a:lnSpc>
                <a:spcPts val="3300"/>
              </a:lnSpc>
              <a:spcBef>
                <a:spcPts val="0"/>
              </a:spcBef>
            </a:pPr>
            <a:r>
              <a:rPr lang="en-US" b="1" dirty="0" smtClean="0"/>
              <a:t>Rewrite / restructure JD’s for </a:t>
            </a:r>
            <a:r>
              <a:rPr lang="en-US" b="1" dirty="0" smtClean="0"/>
              <a:t>impact/ diversity</a:t>
            </a:r>
            <a:r>
              <a:rPr lang="en-US" dirty="0" smtClean="0"/>
              <a:t> </a:t>
            </a:r>
            <a:r>
              <a:rPr lang="en-US" dirty="0" smtClean="0"/>
              <a:t>– eliminate biased words and structure (bullet points) so they are more diverse friendly. Then see if the revisions produce more apps </a:t>
            </a:r>
            <a:r>
              <a:rPr lang="en-US" sz="2800" dirty="0" smtClean="0"/>
              <a:t>(Textio/Google)</a:t>
            </a:r>
            <a:endParaRPr lang="en-US" dirty="0" smtClean="0"/>
          </a:p>
          <a:p>
            <a:pPr marL="461963" lvl="0" indent="-461963">
              <a:lnSpc>
                <a:spcPts val="3300"/>
              </a:lnSpc>
              <a:spcBef>
                <a:spcPts val="0"/>
              </a:spcBef>
            </a:pPr>
            <a:r>
              <a:rPr lang="en-US" b="1" dirty="0" smtClean="0"/>
              <a:t>Twitter length JD’s</a:t>
            </a:r>
            <a:r>
              <a:rPr lang="en-US" dirty="0" smtClean="0"/>
              <a:t> – 140 character descriptions have to be compelling (FedEx &amp; McD)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7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E565A-8DD7-463B-A2BA-039E5157690D}" type="slidenum">
              <a:rPr lang="en-US" sz="1400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36</a:t>
            </a:fld>
            <a:endParaRPr lang="en-US" sz="14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7411"/>
            <a:ext cx="9144000" cy="1143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Example</a:t>
            </a:r>
            <a:r>
              <a:rPr lang="en-US" dirty="0" smtClean="0">
                <a:latin typeface="+mn-lt"/>
              </a:rPr>
              <a:t> – Video descriptions can excite </a:t>
            </a:r>
          </a:p>
        </p:txBody>
      </p:sp>
      <p:sp>
        <p:nvSpPr>
          <p:cNvPr id="274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1010996"/>
            <a:ext cx="8915400" cy="5486400"/>
          </a:xfrm>
        </p:spPr>
        <p:txBody>
          <a:bodyPr/>
          <a:lstStyle/>
          <a:p>
            <a:pPr marL="0" lvl="1" indent="0" defTabSz="114300" eaLnBrk="1" hangingPunct="1">
              <a:buFontTx/>
              <a:buNone/>
              <a:tabLst>
                <a:tab pos="1887538" algn="l"/>
                <a:tab pos="2624138" algn="l"/>
              </a:tabLst>
              <a:defRPr/>
            </a:pPr>
            <a:r>
              <a:rPr lang="en-US" sz="3200" dirty="0" smtClean="0">
                <a:latin typeface="+mn-lt"/>
              </a:rPr>
              <a:t>Quickstop, Accenture and Deloitte use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00" t="27069" r="13500" b="4556"/>
          <a:stretch/>
        </p:blipFill>
        <p:spPr>
          <a:xfrm>
            <a:off x="585952" y="2362200"/>
            <a:ext cx="8077200" cy="39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27F1B8-A429-4ACB-8588-10A1A0ACC895}" type="slidenum">
              <a:rPr lang="en-US" sz="1400">
                <a:solidFill>
                  <a:srgbClr val="2D2DB9">
                    <a:lumMod val="75000"/>
                  </a:srgbClr>
                </a:solidFill>
                <a:cs typeface="Arial" pitchFamily="34" charset="0"/>
              </a:rPr>
              <a:pPr eaLnBrk="1" hangingPunct="1"/>
              <a:t>37</a:t>
            </a:fld>
            <a:endParaRPr lang="en-US" sz="1400" dirty="0">
              <a:solidFill>
                <a:srgbClr val="2D2DB9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8118"/>
            <a:ext cx="9144000" cy="338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Example</a:t>
            </a:r>
            <a:r>
              <a:rPr lang="en-US" dirty="0"/>
              <a:t> – </a:t>
            </a:r>
            <a:r>
              <a:rPr lang="en-US" dirty="0" smtClean="0"/>
              <a:t>Would this description be </a:t>
            </a:r>
            <a:r>
              <a:rPr lang="en-US" i="1" dirty="0" smtClean="0"/>
              <a:t>aggressive</a:t>
            </a:r>
            <a:r>
              <a:rPr lang="en-US" dirty="0" smtClean="0"/>
              <a:t>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9975" cy="54117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1084263" algn="l"/>
              </a:tabLst>
            </a:pP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86" y="9906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Searching for 2 </a:t>
            </a:r>
            <a:r>
              <a:rPr lang="en-US" b="1" dirty="0" smtClean="0">
                <a:solidFill>
                  <a:srgbClr val="00B0F0"/>
                </a:solidFill>
              </a:rPr>
              <a:t>F**king</a:t>
            </a:r>
            <a:r>
              <a:rPr lang="en-US" b="1" dirty="0" smtClean="0">
                <a:solidFill>
                  <a:srgbClr val="000000"/>
                </a:solidFill>
              </a:rPr>
              <a:t> Great Developers – at Chatmeter </a:t>
            </a:r>
            <a:r>
              <a:rPr lang="en-US" sz="2000" b="1" dirty="0" smtClean="0">
                <a:solidFill>
                  <a:srgbClr val="000000"/>
                </a:solidFill>
              </a:rPr>
              <a:t>($115k - $140k / yr.) (San Diego)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400" b="1" u="sng" dirty="0" smtClean="0">
                <a:solidFill>
                  <a:srgbClr val="2D2DB9">
                    <a:lumMod val="75000"/>
                  </a:srgbClr>
                </a:solidFill>
              </a:rPr>
              <a:t>If you're a great f**king developer</a:t>
            </a:r>
            <a:r>
              <a:rPr lang="en-US" sz="2400" b="1" dirty="0" smtClean="0">
                <a:solidFill>
                  <a:srgbClr val="2D2DB9">
                    <a:lumMod val="75000"/>
                  </a:srgbClr>
                </a:solidFill>
              </a:rPr>
              <a:t> who wants to make a bunch of money working somewhere awesome then keep reading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We're </a:t>
            </a:r>
            <a:r>
              <a:rPr lang="en-US" sz="2400" dirty="0">
                <a:solidFill>
                  <a:srgbClr val="000000"/>
                </a:solidFill>
              </a:rPr>
              <a:t>a San Diego Tech Company (relocation covered for the right candidates) that's looking for not one but two awesome </a:t>
            </a:r>
            <a:r>
              <a:rPr lang="en-US" sz="2400" dirty="0" smtClean="0">
                <a:solidFill>
                  <a:srgbClr val="000000"/>
                </a:solidFill>
              </a:rPr>
              <a:t>developers…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2D2DB9">
                    <a:lumMod val="75000"/>
                  </a:srgbClr>
                </a:solidFill>
              </a:rPr>
              <a:t>This </a:t>
            </a:r>
            <a:r>
              <a:rPr lang="en-US" sz="2400" b="1" dirty="0">
                <a:solidFill>
                  <a:srgbClr val="2D2DB9">
                    <a:lumMod val="75000"/>
                  </a:srgbClr>
                </a:solidFill>
              </a:rPr>
              <a:t>quarter you'll be </a:t>
            </a:r>
            <a:r>
              <a:rPr lang="en-US" sz="2400" b="1" u="sng" dirty="0">
                <a:solidFill>
                  <a:srgbClr val="2D2DB9">
                    <a:lumMod val="75000"/>
                  </a:srgbClr>
                </a:solidFill>
              </a:rPr>
              <a:t>adding kick ass new features</a:t>
            </a:r>
            <a:r>
              <a:rPr lang="en-US" sz="2400" dirty="0">
                <a:solidFill>
                  <a:srgbClr val="000000"/>
                </a:solidFill>
              </a:rPr>
              <a:t> to our already massively successful </a:t>
            </a:r>
            <a:r>
              <a:rPr lang="en-US" sz="2400" dirty="0" smtClean="0">
                <a:solidFill>
                  <a:srgbClr val="000000"/>
                </a:solidFill>
              </a:rPr>
              <a:t>products…you'll </a:t>
            </a:r>
            <a:r>
              <a:rPr lang="en-US" sz="2400" dirty="0">
                <a:solidFill>
                  <a:srgbClr val="000000"/>
                </a:solidFill>
              </a:rPr>
              <a:t>be working on any number of projects like new products, internal tools, </a:t>
            </a:r>
            <a:r>
              <a:rPr lang="en-US" sz="2400" b="1" u="sng" dirty="0">
                <a:solidFill>
                  <a:srgbClr val="2D2DB9">
                    <a:lumMod val="75000"/>
                  </a:srgbClr>
                </a:solidFill>
              </a:rPr>
              <a:t>improving our already </a:t>
            </a:r>
            <a:r>
              <a:rPr lang="en-US" sz="2400" b="1" u="sng" dirty="0" smtClean="0">
                <a:solidFill>
                  <a:srgbClr val="2D2DB9">
                    <a:lumMod val="75000"/>
                  </a:srgbClr>
                </a:solidFill>
              </a:rPr>
              <a:t>f**king </a:t>
            </a:r>
            <a:r>
              <a:rPr lang="en-US" sz="2400" b="1" u="sng" dirty="0">
                <a:solidFill>
                  <a:srgbClr val="2D2DB9">
                    <a:lumMod val="75000"/>
                  </a:srgbClr>
                </a:solidFill>
              </a:rPr>
              <a:t>great scalable architecture</a:t>
            </a:r>
            <a:r>
              <a:rPr lang="en-US" sz="2400" b="1" dirty="0">
                <a:solidFill>
                  <a:srgbClr val="2D2DB9">
                    <a:lumMod val="75000"/>
                  </a:srgbClr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or skunk works machine learning data analysis for new product R&amp;D.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1066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07" y="3136366"/>
            <a:ext cx="377985" cy="585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26667" r="49667" b="28332"/>
          <a:stretch/>
        </p:blipFill>
        <p:spPr>
          <a:xfrm>
            <a:off x="3505200" y="5422984"/>
            <a:ext cx="2392417" cy="12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1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43E0C7F-669C-414B-B5AE-08BFA656EE45}" type="slidenum">
              <a:rPr lang="en-US" sz="1400">
                <a:solidFill>
                  <a:srgbClr val="000000"/>
                </a:solidFill>
                <a:cs typeface="Arial" pitchFamily="34" charset="0"/>
              </a:rPr>
              <a:pPr/>
              <a:t>38</a:t>
            </a:fld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marL="0" lv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</a:rPr>
              <a:t>#3 – Aggressive means there are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no more boundaries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52413" y="990600"/>
            <a:ext cx="8915397" cy="110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Amazon puts job ads on Tinder </a:t>
            </a:r>
          </a:p>
          <a:p>
            <a:pPr>
              <a:lnSpc>
                <a:spcPts val="44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1C8D64-960E-4CAE-82EA-52FECD576B0F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Amazon Web Services job ad on Tinder ap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29112"/>
          <a:stretch/>
        </p:blipFill>
        <p:spPr bwMode="auto">
          <a:xfrm>
            <a:off x="1676400" y="1816418"/>
            <a:ext cx="5640771" cy="48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95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43E0C7F-669C-414B-B5AE-08BFA656EE45}" type="slidenum">
              <a:rPr lang="en-US" sz="1400">
                <a:solidFill>
                  <a:srgbClr val="000000"/>
                </a:solidFill>
                <a:cs typeface="Arial" pitchFamily="34" charset="0"/>
              </a:rPr>
              <a:pPr/>
              <a:t>39</a:t>
            </a:fld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100" dirty="0" smtClean="0">
                <a:solidFill>
                  <a:srgbClr val="FFFF00"/>
                </a:solidFill>
              </a:rPr>
              <a:t>Raising the standard for </a:t>
            </a:r>
            <a:r>
              <a:rPr lang="en-US" sz="3100" i="1" dirty="0" smtClean="0">
                <a:solidFill>
                  <a:srgbClr val="FFFF00"/>
                </a:solidFill>
              </a:rPr>
              <a:t>aggressive</a:t>
            </a:r>
            <a:r>
              <a:rPr lang="en-US" sz="3100" dirty="0" smtClean="0">
                <a:solidFill>
                  <a:srgbClr val="FFFF00"/>
                </a:solidFill>
              </a:rPr>
              <a:t> recruiting videos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52413" y="990600"/>
            <a:ext cx="8915397" cy="114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</a:p>
          <a:p>
            <a:pPr>
              <a:lnSpc>
                <a:spcPts val="44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1C8D64-960E-4CAE-82EA-52FECD576B0F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000" t="21597" r="20500" b="9290"/>
          <a:stretch/>
        </p:blipFill>
        <p:spPr>
          <a:xfrm>
            <a:off x="76201" y="990600"/>
            <a:ext cx="2895600" cy="579119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l="26110" t="33916" r="32963" b="7956"/>
          <a:stretch/>
        </p:blipFill>
        <p:spPr bwMode="auto">
          <a:xfrm>
            <a:off x="3048013" y="990600"/>
            <a:ext cx="2895609" cy="5791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/>
          <a:srcRect l="34167" t="27352" r="36481" b="9883"/>
          <a:stretch/>
        </p:blipFill>
        <p:spPr bwMode="auto">
          <a:xfrm>
            <a:off x="6019834" y="990600"/>
            <a:ext cx="3047976" cy="5791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0635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 have 3 </a:t>
            </a:r>
            <a:r>
              <a:rPr lang="en-US" u="sng" dirty="0" smtClean="0">
                <a:solidFill>
                  <a:srgbClr val="FFFF00"/>
                </a:solidFill>
              </a:rPr>
              <a:t>simple goals</a:t>
            </a:r>
            <a:r>
              <a:rPr lang="en-US" dirty="0" smtClean="0">
                <a:solidFill>
                  <a:srgbClr val="FFFF00"/>
                </a:solidFill>
              </a:rPr>
              <a:t> for today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400050" indent="-400050">
              <a:lnSpc>
                <a:spcPts val="6200"/>
              </a:lnSpc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dirty="0" smtClean="0"/>
              <a:t>encourage you to</a:t>
            </a:r>
            <a:r>
              <a:rPr lang="en-US" b="1" dirty="0" smtClean="0"/>
              <a:t> think about the direction and the speed</a:t>
            </a:r>
            <a:r>
              <a:rPr lang="en-US" dirty="0" smtClean="0"/>
              <a:t> in which recruiting is changing</a:t>
            </a:r>
          </a:p>
          <a:p>
            <a:pPr marL="400050" indent="-400050">
              <a:lnSpc>
                <a:spcPts val="6200"/>
              </a:lnSpc>
              <a:buFont typeface="+mj-lt"/>
              <a:buAutoNum type="arabicPeriod"/>
            </a:pPr>
            <a:r>
              <a:rPr lang="en-US" dirty="0" smtClean="0"/>
              <a:t>To make you aware of  the</a:t>
            </a:r>
            <a:r>
              <a:rPr lang="en-US" b="1" dirty="0" smtClean="0"/>
              <a:t> “next practices” </a:t>
            </a:r>
            <a:r>
              <a:rPr lang="en-US" dirty="0" smtClean="0"/>
              <a:t>that </a:t>
            </a:r>
            <a:r>
              <a:rPr lang="en-US" b="1" dirty="0" smtClean="0"/>
              <a:t>your most advanced TA competitors are already using</a:t>
            </a:r>
            <a:r>
              <a:rPr lang="en-US" dirty="0" smtClean="0"/>
              <a:t> (no surprises)</a:t>
            </a:r>
          </a:p>
          <a:p>
            <a:pPr marL="400050" indent="-400050">
              <a:lnSpc>
                <a:spcPts val="62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b="1" dirty="0" smtClean="0"/>
              <a:t>convince you to track </a:t>
            </a:r>
            <a:r>
              <a:rPr lang="en-US" dirty="0" smtClean="0"/>
              <a:t>a few of the most relevant trends </a:t>
            </a:r>
            <a:r>
              <a:rPr lang="en-US" sz="2800" dirty="0" smtClean="0"/>
              <a:t>(i.e. track them with a Google alert)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0202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Not new – But they are becoming hot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#4 - Trends in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candidate assessment</a:t>
            </a:r>
          </a:p>
          <a:p>
            <a:r>
              <a:rPr lang="en-US" b="1" dirty="0" smtClean="0"/>
              <a:t>On-line assessment tied to Q of H </a:t>
            </a:r>
            <a:r>
              <a:rPr lang="en-US" dirty="0" smtClean="0"/>
              <a:t>(Footlocker)</a:t>
            </a:r>
          </a:p>
          <a:p>
            <a:pPr marL="400050" indent="0">
              <a:buNone/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Used data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from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an  on-line applicant assessment tool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to accurately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select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better interview slates</a:t>
            </a:r>
          </a:p>
          <a:p>
            <a:pPr marL="400050" indent="0">
              <a:buNone/>
            </a:pPr>
            <a:endParaRPr lang="en-US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00050" indent="0">
              <a:buNone/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Results just from the pilot</a:t>
            </a:r>
          </a:p>
          <a:p>
            <a:pPr marL="798513" indent="-3984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Double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digit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increase in </a:t>
            </a:r>
            <a:r>
              <a:rPr lang="en-US" b="1" dirty="0" smtClean="0">
                <a:solidFill>
                  <a:srgbClr val="000000"/>
                </a:solidFill>
              </a:rPr>
              <a:t>sales-per-hour</a:t>
            </a:r>
          </a:p>
          <a:p>
            <a:pPr marL="798513" indent="-3984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Double-digit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reduction in </a:t>
            </a:r>
            <a:r>
              <a:rPr lang="en-US" b="1" dirty="0">
                <a:solidFill>
                  <a:srgbClr val="000000"/>
                </a:solidFill>
              </a:rPr>
              <a:t>staff </a:t>
            </a:r>
            <a:r>
              <a:rPr lang="en-US" b="1" dirty="0" smtClean="0">
                <a:solidFill>
                  <a:srgbClr val="000000"/>
                </a:solidFill>
              </a:rPr>
              <a:t>turnover</a:t>
            </a:r>
          </a:p>
          <a:p>
            <a:pPr marL="798513" indent="-3984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Managers </a:t>
            </a:r>
            <a:r>
              <a:rPr lang="en-US" dirty="0">
                <a:solidFill>
                  <a:srgbClr val="000000"/>
                </a:solidFill>
              </a:rPr>
              <a:t>also </a:t>
            </a:r>
            <a:r>
              <a:rPr lang="en-US" b="1" dirty="0">
                <a:solidFill>
                  <a:srgbClr val="000000"/>
                </a:solidFill>
              </a:rPr>
              <a:t>reviewed fewer applicants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(Down from as many as </a:t>
            </a:r>
            <a:r>
              <a:rPr lang="en-US" dirty="0">
                <a:solidFill>
                  <a:srgbClr val="000000"/>
                </a:solidFill>
              </a:rPr>
              <a:t>300 to as few as 3 per opening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6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FFFF00"/>
                </a:solidFill>
              </a:rPr>
              <a:t>More trends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#5 - Using online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contests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/ challenges to assess</a:t>
            </a:r>
          </a:p>
          <a:p>
            <a:pPr marL="746125" indent="-28416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Example</a:t>
            </a:r>
            <a:r>
              <a:rPr lang="en-US" dirty="0" smtClean="0"/>
              <a:t> </a:t>
            </a:r>
            <a:r>
              <a:rPr lang="en-US" dirty="0"/>
              <a:t>- Snapchat's new digital platform </a:t>
            </a:r>
            <a:r>
              <a:rPr lang="en-US" dirty="0" smtClean="0"/>
              <a:t>allows firms to develop interactive </a:t>
            </a:r>
            <a:r>
              <a:rPr lang="en-US" dirty="0"/>
              <a:t>challenges for screening potential candidates (Space150)</a:t>
            </a:r>
          </a:p>
          <a:p>
            <a:pPr marL="346075" indent="-346075"/>
            <a:endParaRPr lang="en-US" b="1" dirty="0" smtClean="0"/>
          </a:p>
          <a:p>
            <a:pPr marL="0" indent="0" defTabSz="798513">
              <a:lnSpc>
                <a:spcPts val="3700"/>
              </a:lnSpc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#6 - Blind/anonymous candidate assessment for 	diversity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smtClean="0"/>
              <a:t>Deloitte and Google)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Blackout </a:t>
            </a:r>
            <a:r>
              <a:rPr lang="en-US" sz="3200" b="1" dirty="0" smtClean="0">
                <a:latin typeface="+mn-lt"/>
              </a:rPr>
              <a:t>elements </a:t>
            </a:r>
            <a:r>
              <a:rPr lang="en-US" sz="3200" b="1" dirty="0">
                <a:latin typeface="+mn-lt"/>
              </a:rPr>
              <a:t>on resumes</a:t>
            </a:r>
            <a:r>
              <a:rPr lang="en-US" sz="3200" dirty="0">
                <a:latin typeface="+mn-lt"/>
              </a:rPr>
              <a:t> that don’t predict</a:t>
            </a:r>
          </a:p>
          <a:p>
            <a:pPr lvl="1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More </a:t>
            </a:r>
            <a:r>
              <a:rPr lang="en-US" sz="3200" b="1" dirty="0" smtClean="0">
                <a:latin typeface="+mn-lt"/>
              </a:rPr>
              <a:t>telephone interviews</a:t>
            </a:r>
          </a:p>
          <a:p>
            <a:pPr lvl="1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n-lt"/>
              </a:rPr>
              <a:t>Questionnaire </a:t>
            </a:r>
            <a:r>
              <a:rPr lang="en-US" sz="3200" dirty="0">
                <a:latin typeface="+mn-lt"/>
              </a:rPr>
              <a:t>interviews</a:t>
            </a:r>
          </a:p>
          <a:p>
            <a:pPr lvl="1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Text</a:t>
            </a:r>
            <a:r>
              <a:rPr lang="en-US" sz="3200" dirty="0">
                <a:latin typeface="+mn-lt"/>
              </a:rPr>
              <a:t> interviewing </a:t>
            </a:r>
          </a:p>
          <a:p>
            <a:pPr lvl="1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Unconscious Bias </a:t>
            </a:r>
            <a:r>
              <a:rPr lang="en-US" sz="3200" b="1" dirty="0" smtClean="0">
                <a:latin typeface="+mn-lt"/>
              </a:rPr>
              <a:t>Training</a:t>
            </a:r>
            <a:r>
              <a:rPr lang="en-US" sz="3200" dirty="0" smtClean="0">
                <a:latin typeface="+mn-lt"/>
              </a:rPr>
              <a:t> (Google)</a:t>
            </a:r>
            <a:endParaRPr lang="en-US" sz="3200" dirty="0">
              <a:latin typeface="+mn-lt"/>
            </a:endParaRPr>
          </a:p>
          <a:p>
            <a:pPr marL="346075" indent="-346075"/>
            <a:endParaRPr lang="en-US" dirty="0"/>
          </a:p>
          <a:p>
            <a:pPr marL="400050" indent="-4000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92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More trends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#7 - Find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their work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online</a:t>
            </a:r>
            <a:r>
              <a:rPr lang="en-US" b="1" dirty="0" smtClean="0"/>
              <a:t> </a:t>
            </a:r>
            <a:r>
              <a:rPr lang="en-US" dirty="0" smtClean="0"/>
              <a:t>– identifying sites where a prospects work is displayed (</a:t>
            </a:r>
            <a:r>
              <a:rPr lang="en-US" b="1" dirty="0" smtClean="0"/>
              <a:t>Pinterest, GitHub</a:t>
            </a:r>
            <a:r>
              <a:rPr lang="en-US" dirty="0" smtClean="0"/>
              <a:t>) and encouraging </a:t>
            </a:r>
            <a:r>
              <a:rPr lang="en-US" b="1" dirty="0" smtClean="0"/>
              <a:t>employees to make referrals from them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#8 - Accepting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online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LinkedIn profiles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 lieu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resumes</a:t>
            </a:r>
            <a:r>
              <a:rPr lang="en-US" dirty="0" smtClean="0"/>
              <a:t> – unlike resumes, profiles…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Are less likely to require </a:t>
            </a:r>
            <a:r>
              <a:rPr lang="en-US" sz="3200" b="1" dirty="0" smtClean="0">
                <a:latin typeface="+mn-lt"/>
              </a:rPr>
              <a:t>updating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Make candidate/prospects </a:t>
            </a:r>
            <a:r>
              <a:rPr lang="en-US" sz="3200" b="1" dirty="0" smtClean="0">
                <a:latin typeface="+mn-lt"/>
              </a:rPr>
              <a:t>easy to compare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Are </a:t>
            </a:r>
            <a:r>
              <a:rPr lang="en-US" sz="3200" b="1" u="sng" dirty="0" smtClean="0">
                <a:latin typeface="+mn-lt"/>
              </a:rPr>
              <a:t>more accurate</a:t>
            </a:r>
          </a:p>
          <a:p>
            <a:pPr lvl="0"/>
            <a:endParaRPr lang="en-US" dirty="0"/>
          </a:p>
          <a:p>
            <a:pPr marL="346075" indent="-346075"/>
            <a:endParaRPr lang="en-US" dirty="0"/>
          </a:p>
          <a:p>
            <a:pPr marL="400050" indent="-4000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16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C00000"/>
                </a:solidFill>
              </a:rPr>
              <a:pPr eaLnBrk="1" hangingPunct="1"/>
              <a:t>43</a:t>
            </a:fld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These are definitely hot… </a:t>
            </a:r>
            <a:r>
              <a:rPr lang="en-US" u="sng" dirty="0" smtClean="0">
                <a:solidFill>
                  <a:srgbClr val="FFFF00"/>
                </a:solidFill>
              </a:rPr>
              <a:t>but few do them well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lvl="0">
              <a:lnSpc>
                <a:spcPts val="6400"/>
              </a:lnSpc>
            </a:pPr>
            <a:r>
              <a:rPr lang="en-US" b="1" dirty="0" smtClean="0"/>
              <a:t>Quality of Hire </a:t>
            </a:r>
            <a:r>
              <a:rPr lang="en-US" dirty="0" smtClean="0"/>
              <a:t>(on-the-job performance/retention)</a:t>
            </a:r>
          </a:p>
          <a:p>
            <a:pPr lvl="0">
              <a:lnSpc>
                <a:spcPts val="6400"/>
              </a:lnSpc>
            </a:pPr>
            <a:r>
              <a:rPr lang="en-US" b="1" dirty="0" smtClean="0"/>
              <a:t>Talent pipelines </a:t>
            </a:r>
            <a:r>
              <a:rPr lang="en-US" dirty="0" smtClean="0"/>
              <a:t>for upcoming openings</a:t>
            </a:r>
            <a:endParaRPr lang="en-US" dirty="0" smtClean="0"/>
          </a:p>
          <a:p>
            <a:pPr>
              <a:lnSpc>
                <a:spcPts val="6400"/>
              </a:lnSpc>
            </a:pPr>
            <a:r>
              <a:rPr lang="en-US" dirty="0"/>
              <a:t>Remote </a:t>
            </a:r>
            <a:r>
              <a:rPr lang="en-US" b="1" dirty="0"/>
              <a:t>college recruiting</a:t>
            </a:r>
          </a:p>
          <a:p>
            <a:pPr lvl="0">
              <a:lnSpc>
                <a:spcPts val="6400"/>
              </a:lnSpc>
            </a:pPr>
            <a:r>
              <a:rPr lang="en-US" b="1" dirty="0" smtClean="0"/>
              <a:t>Workforce and succession planning</a:t>
            </a:r>
          </a:p>
          <a:p>
            <a:pPr lvl="0">
              <a:lnSpc>
                <a:spcPts val="6400"/>
              </a:lnSpc>
            </a:pPr>
            <a:r>
              <a:rPr lang="en-US" dirty="0" smtClean="0"/>
              <a:t>Calculating the </a:t>
            </a:r>
            <a:r>
              <a:rPr lang="en-US" b="1" dirty="0" smtClean="0"/>
              <a:t>exponential value of innovators </a:t>
            </a:r>
            <a:r>
              <a:rPr lang="en-US" dirty="0" smtClean="0"/>
              <a:t>/ top performers (Google)</a:t>
            </a:r>
          </a:p>
          <a:p>
            <a:pPr lvl="0">
              <a:lnSpc>
                <a:spcPts val="6400"/>
              </a:lnSpc>
            </a:pPr>
            <a:r>
              <a:rPr lang="en-US" dirty="0" smtClean="0"/>
              <a:t>Countering negative </a:t>
            </a:r>
            <a:r>
              <a:rPr lang="en-US" b="1" dirty="0" smtClean="0"/>
              <a:t>social media messages</a:t>
            </a:r>
          </a:p>
        </p:txBody>
      </p:sp>
      <p:sp>
        <p:nvSpPr>
          <p:cNvPr id="5" name="Text Box 149"/>
          <p:cNvSpPr txBox="1">
            <a:spLocks noChangeArrowheads="1"/>
          </p:cNvSpPr>
          <p:nvPr/>
        </p:nvSpPr>
        <p:spPr bwMode="auto">
          <a:xfrm rot="20401373" flipH="1">
            <a:off x="3673604" y="1350683"/>
            <a:ext cx="5333870" cy="587024"/>
          </a:xfrm>
          <a:prstGeom prst="rect">
            <a:avLst/>
          </a:prstGeom>
          <a:solidFill>
            <a:srgbClr val="FFFFFF"/>
          </a:solidFill>
          <a:ln w="139700" cmpd="thickThin">
            <a:solidFill>
              <a:srgbClr val="2D2DB9">
                <a:lumMod val="7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Cambria"/>
                <a:cs typeface="Times New Roman"/>
              </a:rPr>
              <a:t>The TA Moneyball!</a:t>
            </a:r>
            <a:endParaRPr lang="en-US" sz="1400" b="1" dirty="0">
              <a:solidFill>
                <a:srgbClr val="C00000"/>
              </a:solidFill>
              <a:latin typeface="Times New Roman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402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44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76512"/>
            <a:ext cx="85633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b="1" dirty="0" smtClean="0"/>
              <a:t>No longer emerging…these trends   are now </a:t>
            </a:r>
            <a:r>
              <a:rPr lang="en-US" sz="4000" b="1" u="sng" dirty="0" smtClean="0"/>
              <a:t>dominant</a:t>
            </a:r>
          </a:p>
          <a:p>
            <a:pPr algn="ctr"/>
            <a:endParaRPr lang="en-US" sz="4000" b="1" u="sng" dirty="0"/>
          </a:p>
          <a:p>
            <a:pPr algn="ctr"/>
            <a:r>
              <a:rPr lang="en-US" sz="4000" b="1" dirty="0" smtClean="0"/>
              <a:t>so they can no longer be avoided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573168" y="866775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Category 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45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C00000"/>
                </a:solidFill>
              </a:rPr>
              <a:pPr eaLnBrk="1" hangingPunct="1"/>
              <a:t>45</a:t>
            </a:fld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These are now mainstream 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lvl="0">
              <a:lnSpc>
                <a:spcPts val="3600"/>
              </a:lnSpc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Referrals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remain king</a:t>
            </a:r>
            <a:r>
              <a:rPr lang="en-US" dirty="0" smtClean="0"/>
              <a:t> – a focus on quality over volume, proactive referrals, pipeline referrals, assigned referrals, aim for over 50% of all hires</a:t>
            </a:r>
          </a:p>
          <a:p>
            <a:pPr lvl="0">
              <a:lnSpc>
                <a:spcPts val="3600"/>
              </a:lnSpc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Mobile phone recruiting</a:t>
            </a:r>
            <a:r>
              <a:rPr lang="en-US" dirty="0" smtClean="0"/>
              <a:t> – over </a:t>
            </a:r>
            <a:r>
              <a:rPr lang="en-US" dirty="0" smtClean="0">
                <a:solidFill>
                  <a:srgbClr val="000000"/>
                </a:solidFill>
              </a:rPr>
              <a:t>43</a:t>
            </a:r>
            <a:r>
              <a:rPr lang="en-US" dirty="0">
                <a:solidFill>
                  <a:srgbClr val="000000"/>
                </a:solidFill>
              </a:rPr>
              <a:t>% use </a:t>
            </a:r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for their job </a:t>
            </a:r>
            <a:r>
              <a:rPr lang="en-US" dirty="0" smtClean="0">
                <a:solidFill>
                  <a:srgbClr val="000000"/>
                </a:solidFill>
              </a:rPr>
              <a:t>search. It’s </a:t>
            </a:r>
            <a:r>
              <a:rPr lang="en-US" dirty="0" smtClean="0"/>
              <a:t>essential for </a:t>
            </a:r>
            <a:r>
              <a:rPr lang="en-US" b="1" dirty="0" smtClean="0"/>
              <a:t>applying / accepting</a:t>
            </a:r>
            <a:r>
              <a:rPr lang="en-US" dirty="0" smtClean="0"/>
              <a:t>, communications, selling, video, social </a:t>
            </a:r>
            <a:r>
              <a:rPr lang="en-US" sz="3000" dirty="0" smtClean="0"/>
              <a:t>media, video interviews, text interviews &amp; assessment</a:t>
            </a:r>
          </a:p>
          <a:p>
            <a:pPr>
              <a:lnSpc>
                <a:spcPts val="3600"/>
              </a:lnSpc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Videos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must be everywhere</a:t>
            </a:r>
            <a:r>
              <a:rPr lang="en-US" dirty="0" smtClean="0"/>
              <a:t> – they are popular, authentic, and they better reveal the excitement</a:t>
            </a:r>
          </a:p>
          <a:p>
            <a:pPr>
              <a:lnSpc>
                <a:spcPts val="3600"/>
              </a:lnSpc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Boomerangs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continue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grow</a:t>
            </a:r>
            <a:r>
              <a:rPr lang="en-US" dirty="0" smtClean="0"/>
              <a:t> – because so many were let go, it makes sense to bring back the best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Remote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work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options</a:t>
            </a:r>
            <a:r>
              <a:rPr lang="en-US" dirty="0"/>
              <a:t> </a:t>
            </a:r>
            <a:r>
              <a:rPr lang="en-US" dirty="0" smtClean="0"/>
              <a:t>- make </a:t>
            </a:r>
            <a:r>
              <a:rPr lang="en-US" dirty="0"/>
              <a:t>sourcing </a:t>
            </a:r>
            <a:r>
              <a:rPr lang="en-US" dirty="0" smtClean="0"/>
              <a:t>easier</a:t>
            </a:r>
            <a:endParaRPr lang="en-US" dirty="0"/>
          </a:p>
          <a:p>
            <a:pPr lvl="0">
              <a:lnSpc>
                <a:spcPts val="3840"/>
              </a:lnSpc>
              <a:spcBef>
                <a:spcPts val="0"/>
              </a:spcBef>
            </a:pPr>
            <a:endParaRPr 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601218"/>
            <a:ext cx="64008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8534400" cy="14478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u="sng" dirty="0" smtClean="0">
                <a:solidFill>
                  <a:srgbClr val="FFFFFF"/>
                </a:solidFill>
                <a:cs typeface="Arial" pitchFamily="34" charset="0"/>
              </a:rPr>
              <a:t>www.drjohnsullivan.com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          </a:t>
            </a:r>
            <a:r>
              <a:rPr lang="en-US" dirty="0" smtClean="0"/>
              <a:t>JohnS@sfsu.edu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524000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Did I make you think?</a:t>
            </a:r>
          </a:p>
          <a:p>
            <a:pPr algn="ctr"/>
            <a:endParaRPr lang="en-US" b="1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en-US" b="1" dirty="0" smtClean="0">
                <a:cs typeface="Arial" pitchFamily="34" charset="0"/>
              </a:rPr>
              <a:t>Slides are available on </a:t>
            </a:r>
            <a:r>
              <a:rPr lang="en-US" dirty="0" smtClean="0"/>
              <a:t> </a:t>
            </a:r>
            <a:r>
              <a:rPr lang="en-US" u="sng" dirty="0">
                <a:solidFill>
                  <a:srgbClr val="FFFFFF"/>
                </a:solidFill>
                <a:cs typeface="Arial" pitchFamily="34" charset="0"/>
              </a:rPr>
              <a:t>www.drjohnsullivan.com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u="sng" dirty="0" smtClean="0">
                <a:solidFill>
                  <a:srgbClr val="FFFF00"/>
                </a:solidFill>
              </a:rPr>
              <a:t>reasons</a:t>
            </a:r>
            <a:r>
              <a:rPr lang="en-US" dirty="0" smtClean="0">
                <a:solidFill>
                  <a:srgbClr val="FFFF00"/>
                </a:solidFill>
              </a:rPr>
              <a:t> why you </a:t>
            </a:r>
            <a:r>
              <a:rPr lang="en-US" dirty="0" smtClean="0">
                <a:solidFill>
                  <a:srgbClr val="FFFF00"/>
                </a:solidFill>
              </a:rPr>
              <a:t>must </a:t>
            </a:r>
            <a:r>
              <a:rPr lang="en-US" dirty="0" smtClean="0">
                <a:solidFill>
                  <a:srgbClr val="FFFF00"/>
                </a:solidFill>
              </a:rPr>
              <a:t>track emerging trends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400050" indent="-400050">
              <a:lnSpc>
                <a:spcPts val="41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speed of change in TA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is approaching mobile phone speed</a:t>
            </a:r>
            <a:r>
              <a:rPr lang="en-US" dirty="0" smtClean="0"/>
              <a:t> </a:t>
            </a:r>
            <a:r>
              <a:rPr lang="en-US" sz="2200" dirty="0" smtClean="0"/>
              <a:t>(# of months of warning before disruption)</a:t>
            </a:r>
          </a:p>
          <a:p>
            <a:pPr marL="400050" indent="-400050">
              <a:lnSpc>
                <a:spcPts val="4100"/>
              </a:lnSpc>
              <a:buFont typeface="+mj-lt"/>
              <a:buAutoNum type="arabicPeriod"/>
            </a:pPr>
            <a:r>
              <a:rPr lang="en-US" dirty="0" smtClean="0"/>
              <a:t>Sticking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“dated practices”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can only produce weak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en-US" dirty="0" smtClean="0"/>
              <a:t> because </a:t>
            </a:r>
            <a:r>
              <a:rPr lang="en-US" b="1" dirty="0" smtClean="0"/>
              <a:t>once </a:t>
            </a:r>
            <a:r>
              <a:rPr lang="en-US" b="1" dirty="0"/>
              <a:t>everyone uses a </a:t>
            </a:r>
            <a:r>
              <a:rPr lang="en-US" b="1" dirty="0" smtClean="0"/>
              <a:t>recruiting tool</a:t>
            </a:r>
            <a:r>
              <a:rPr lang="en-US" b="1" dirty="0"/>
              <a:t>, it loses </a:t>
            </a:r>
            <a:r>
              <a:rPr lang="en-US" b="1" dirty="0" smtClean="0"/>
              <a:t>its </a:t>
            </a:r>
            <a:r>
              <a:rPr lang="en-US" b="1" dirty="0" smtClean="0"/>
              <a:t>impact</a:t>
            </a:r>
            <a:r>
              <a:rPr lang="en-US" dirty="0"/>
              <a:t>.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without    Q of H data</a:t>
            </a:r>
            <a:r>
              <a:rPr lang="en-US" dirty="0" smtClean="0"/>
              <a:t>, you’re never know</a:t>
            </a:r>
            <a:endParaRPr lang="en-US" dirty="0"/>
          </a:p>
          <a:p>
            <a:pPr marL="400050" indent="-400050">
              <a:lnSpc>
                <a:spcPts val="4100"/>
              </a:lnSpc>
              <a:buFont typeface="+mj-lt"/>
              <a:buAutoNum type="arabicPeriod"/>
            </a:pPr>
            <a:r>
              <a:rPr lang="en-US" b="1" dirty="0" smtClean="0"/>
              <a:t>It’s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competitive advantage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 know what is coming,</a:t>
            </a:r>
            <a:r>
              <a:rPr lang="en-US" dirty="0" smtClean="0"/>
              <a:t> and tracking </a:t>
            </a:r>
            <a:r>
              <a:rPr lang="en-US" dirty="0"/>
              <a:t>trends </a:t>
            </a:r>
            <a:r>
              <a:rPr lang="en-US" dirty="0" smtClean="0"/>
              <a:t>will help your </a:t>
            </a:r>
            <a:r>
              <a:rPr lang="en-US" dirty="0"/>
              <a:t>firm</a:t>
            </a:r>
            <a:r>
              <a:rPr lang="en-US" b="1" dirty="0"/>
              <a:t> </a:t>
            </a:r>
            <a:r>
              <a:rPr lang="en-US" b="1" dirty="0" smtClean="0"/>
              <a:t>stay </a:t>
            </a:r>
            <a:r>
              <a:rPr lang="en-US" b="1" dirty="0"/>
              <a:t>ahead of your talent competitors</a:t>
            </a:r>
          </a:p>
          <a:p>
            <a:pPr marL="400050" indent="-400050">
              <a:lnSpc>
                <a:spcPts val="4100"/>
              </a:lnSpc>
              <a:buFont typeface="+mj-lt"/>
              <a:buAutoNum type="arabicPeriod"/>
            </a:pPr>
            <a:r>
              <a:rPr lang="en-US" dirty="0" smtClean="0"/>
              <a:t>Knowing </a:t>
            </a:r>
            <a:r>
              <a:rPr lang="en-US" dirty="0" smtClean="0"/>
              <a:t>trends </a:t>
            </a:r>
            <a:r>
              <a:rPr lang="en-US" b="1" dirty="0" smtClean="0"/>
              <a:t>makes you appear</a:t>
            </a:r>
            <a:r>
              <a:rPr lang="en-US" dirty="0" smtClean="0"/>
              <a:t> </a:t>
            </a:r>
            <a:r>
              <a:rPr lang="en-US" b="1" dirty="0"/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forward looking</a:t>
            </a:r>
            <a:r>
              <a:rPr lang="en-US" b="1" dirty="0" smtClean="0"/>
              <a:t>” </a:t>
            </a:r>
            <a:r>
              <a:rPr lang="en-US" dirty="0" smtClean="0"/>
              <a:t>to colleagues, executives and customers</a:t>
            </a:r>
            <a:endParaRPr lang="en-US" dirty="0" smtClean="0"/>
          </a:p>
          <a:p>
            <a:pPr marL="400050" indent="-4000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ts val="51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ts val="3840"/>
              </a:lnSpc>
              <a:spcBef>
                <a:spcPts val="0"/>
              </a:spcBef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9" t="9936" r="1539" b="7265"/>
          <a:stretch/>
        </p:blipFill>
        <p:spPr>
          <a:xfrm>
            <a:off x="6629400" y="3657600"/>
            <a:ext cx="84810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FFFF00"/>
                </a:solidFill>
              </a:rPr>
              <a:t>Definition</a:t>
            </a:r>
            <a:r>
              <a:rPr lang="en-US" dirty="0" smtClean="0">
                <a:solidFill>
                  <a:srgbClr val="FFFF00"/>
                </a:solidFill>
              </a:rPr>
              <a:t> –What is an emerging trend?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marL="0" indent="0">
              <a:lnSpc>
                <a:spcPts val="4500"/>
              </a:lnSpc>
              <a:buNone/>
            </a:pPr>
            <a:r>
              <a:rPr lang="en-US" b="1" dirty="0" smtClean="0"/>
              <a:t>It is</a:t>
            </a:r>
            <a:r>
              <a:rPr lang="en-US" dirty="0"/>
              <a:t>…</a:t>
            </a:r>
            <a:endParaRPr lang="en-US" dirty="0" smtClean="0"/>
          </a:p>
          <a:p>
            <a:pPr marL="461963" indent="-461963">
              <a:lnSpc>
                <a:spcPts val="4500"/>
              </a:lnSpc>
              <a:spcBef>
                <a:spcPts val="0"/>
              </a:spcBef>
            </a:pPr>
            <a:r>
              <a:rPr lang="en-US" b="1" dirty="0" smtClean="0"/>
              <a:t>A new and exciting “next practice” 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dirty="0" smtClean="0"/>
              <a:t>has </a:t>
            </a:r>
            <a:r>
              <a:rPr lang="en-US" dirty="0"/>
              <a:t>been </a:t>
            </a:r>
            <a:r>
              <a:rPr lang="en-US" b="1" dirty="0"/>
              <a:t>successfully implemented at only 1% </a:t>
            </a:r>
            <a:r>
              <a:rPr lang="en-US" b="1" dirty="0" smtClean="0"/>
              <a:t>- </a:t>
            </a:r>
            <a:r>
              <a:rPr lang="en-US" b="1" dirty="0"/>
              <a:t>2%</a:t>
            </a:r>
            <a:r>
              <a:rPr lang="en-US" dirty="0"/>
              <a:t> of the Fortune </a:t>
            </a:r>
            <a:r>
              <a:rPr lang="en-US" dirty="0" smtClean="0"/>
              <a:t>500 firms</a:t>
            </a:r>
          </a:p>
          <a:p>
            <a:pPr marL="461963" indent="-461963">
              <a:lnSpc>
                <a:spcPts val="4500"/>
              </a:lnSpc>
              <a:spcBef>
                <a:spcPts val="0"/>
              </a:spcBef>
            </a:pPr>
            <a:endParaRPr lang="en-US" dirty="0" smtClean="0"/>
          </a:p>
          <a:p>
            <a:pPr marL="461963" indent="-461963">
              <a:lnSpc>
                <a:spcPts val="4500"/>
              </a:lnSpc>
              <a:spcBef>
                <a:spcPts val="0"/>
              </a:spcBef>
            </a:pPr>
            <a:r>
              <a:rPr lang="en-US" dirty="0" smtClean="0"/>
              <a:t>But because of its </a:t>
            </a:r>
            <a:r>
              <a:rPr lang="en-US" b="1" dirty="0" smtClean="0"/>
              <a:t>uniqueness, level of excitement and the impact</a:t>
            </a:r>
            <a:r>
              <a:rPr lang="en-US" dirty="0" smtClean="0"/>
              <a:t> that it creates…within </a:t>
            </a:r>
            <a:r>
              <a:rPr lang="en-US" dirty="0"/>
              <a:t>the next </a:t>
            </a:r>
            <a:r>
              <a:rPr lang="en-US" b="1" dirty="0"/>
              <a:t>two </a:t>
            </a:r>
            <a:r>
              <a:rPr lang="en-US" b="1" dirty="0" smtClean="0"/>
              <a:t>years</a:t>
            </a:r>
            <a:r>
              <a:rPr lang="en-US" dirty="0" smtClean="0"/>
              <a:t>… you can </a:t>
            </a:r>
            <a:r>
              <a:rPr lang="en-US" b="1" dirty="0" smtClean="0"/>
              <a:t>expect the top 20% of TA functions to implement it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lnSpc>
                <a:spcPts val="4300"/>
              </a:lnSpc>
              <a:spcBef>
                <a:spcPts val="0"/>
              </a:spcBef>
            </a:pPr>
            <a:endParaRPr lang="en-US" b="1" dirty="0" smtClean="0"/>
          </a:p>
          <a:p>
            <a:pPr marL="0" indent="0">
              <a:lnSpc>
                <a:spcPts val="51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ts val="3840"/>
              </a:lnSpc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38631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C00000"/>
                </a:solidFill>
              </a:rPr>
              <a:pPr eaLnBrk="1" hangingPunct="1"/>
              <a:t>7</a:t>
            </a:fld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00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 In case you didn’t notice it…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0" lvl="0" indent="0" algn="ctr">
              <a:lnSpc>
                <a:spcPts val="5300"/>
              </a:lnSpc>
              <a:buNone/>
            </a:pPr>
            <a:r>
              <a:rPr lang="en-US" sz="3600" b="1" dirty="0" smtClean="0"/>
              <a:t>The year 2015 was</a:t>
            </a:r>
            <a:r>
              <a:rPr lang="en-US" sz="2000" b="1" dirty="0" smtClean="0"/>
              <a:t>…</a:t>
            </a:r>
            <a:r>
              <a:rPr lang="en-US" sz="3600" b="1" dirty="0" smtClean="0"/>
              <a:t>  The “1492” of recruiting </a:t>
            </a:r>
          </a:p>
          <a:p>
            <a:pPr marL="0" lvl="0" indent="0" algn="ctr">
              <a:lnSpc>
                <a:spcPts val="3000"/>
              </a:lnSpc>
              <a:buNone/>
            </a:pPr>
            <a:endParaRPr lang="en-US" sz="1800" b="1" dirty="0" smtClean="0"/>
          </a:p>
          <a:p>
            <a:pPr marL="0" lvl="0" indent="0" algn="ctr">
              <a:lnSpc>
                <a:spcPts val="5300"/>
              </a:lnSpc>
              <a:buNone/>
            </a:pPr>
            <a:r>
              <a:rPr lang="en-US" sz="3600" b="1" dirty="0" smtClean="0"/>
              <a:t>Because during that year…</a:t>
            </a:r>
          </a:p>
          <a:p>
            <a:pPr marL="0" indent="0" algn="ctr">
              <a:lnSpc>
                <a:spcPts val="5300"/>
              </a:lnSpc>
              <a:buNone/>
            </a:pPr>
            <a:r>
              <a:rPr lang="en-US" sz="3600" b="1" dirty="0" smtClean="0"/>
              <a:t> the field of recruiting </a:t>
            </a:r>
            <a:r>
              <a:rPr lang="en-US" sz="3600" b="1" dirty="0"/>
              <a:t>began the most radical change in its history</a:t>
            </a:r>
            <a:r>
              <a:rPr lang="en-US" sz="3600" b="1" dirty="0" smtClean="0"/>
              <a:t>… when it</a:t>
            </a:r>
            <a:endParaRPr lang="en-US" sz="3600" b="1" dirty="0"/>
          </a:p>
          <a:p>
            <a:pPr marL="0" lvl="0" indent="0" algn="ctr">
              <a:lnSpc>
                <a:spcPts val="5300"/>
              </a:lnSpc>
              <a:buNone/>
            </a:pPr>
            <a:r>
              <a:rPr lang="en-US" sz="3600" b="1" dirty="0" smtClean="0"/>
              <a:t>finally “discovered”…</a:t>
            </a:r>
          </a:p>
          <a:p>
            <a:pPr marL="0" lvl="0" indent="0" algn="ctr">
              <a:lnSpc>
                <a:spcPts val="5300"/>
              </a:lnSpc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lvl="0" indent="0" algn="ctr">
              <a:lnSpc>
                <a:spcPts val="5300"/>
              </a:lnSpc>
              <a:buNone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That </a:t>
            </a:r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we must </a:t>
            </a:r>
            <a:r>
              <a:rPr lang="en-US" sz="3500" b="1" u="sng" dirty="0" smtClean="0">
                <a:solidFill>
                  <a:schemeClr val="accent6">
                    <a:lumMod val="75000"/>
                  </a:schemeClr>
                </a:solidFill>
              </a:rPr>
              <a:t>use </a:t>
            </a:r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permanently replace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lvl="0" indent="0" algn="ctr">
              <a:lnSpc>
                <a:spcPts val="5300"/>
              </a:lnSpc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 think”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with…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 know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1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76512"/>
            <a:ext cx="8791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Let’s start with an example… </a:t>
            </a:r>
            <a:r>
              <a:rPr lang="en-US" sz="4000" b="1" dirty="0" smtClean="0"/>
              <a:t>   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Some people automatically reject emerging trends…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as </a:t>
            </a:r>
            <a:r>
              <a:rPr lang="en-US" sz="4000" b="1" dirty="0" smtClean="0"/>
              <a:t>unrealistic or “pie in the sky”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54113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414" y="304800"/>
            <a:ext cx="9144000" cy="4000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>
                <a:solidFill>
                  <a:srgbClr val="FFFF00"/>
                </a:solidFill>
              </a:rPr>
              <a:t>A trend or </a:t>
            </a:r>
            <a:r>
              <a:rPr lang="en-US" dirty="0" smtClean="0">
                <a:solidFill>
                  <a:srgbClr val="FFFF00"/>
                </a:solidFill>
              </a:rPr>
              <a:t>a dream</a:t>
            </a:r>
            <a:r>
              <a:rPr lang="en-US" dirty="0">
                <a:solidFill>
                  <a:srgbClr val="FFFF00"/>
                </a:solidFill>
              </a:rPr>
              <a:t>? – Artificial intelligence in </a:t>
            </a:r>
            <a:r>
              <a:rPr lang="en-US" dirty="0" smtClean="0">
                <a:solidFill>
                  <a:srgbClr val="FFFF00"/>
                </a:solidFill>
              </a:rPr>
              <a:t>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b="1" dirty="0" smtClean="0"/>
              <a:t>AI / machine learning</a:t>
            </a:r>
            <a:r>
              <a:rPr lang="en-US" dirty="0" smtClean="0"/>
              <a:t> could </a:t>
            </a:r>
            <a:r>
              <a:rPr lang="en-US" dirty="0" smtClean="0"/>
              <a:t>someday replace humans… for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selecting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interview finalists… 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Based not </a:t>
            </a:r>
            <a:r>
              <a:rPr lang="en-US" dirty="0"/>
              <a:t>just on </a:t>
            </a:r>
            <a:r>
              <a:rPr lang="en-US" b="1" u="sng" dirty="0"/>
              <a:t>what</a:t>
            </a:r>
            <a:r>
              <a:rPr lang="en-US" dirty="0"/>
              <a:t> </a:t>
            </a:r>
            <a:r>
              <a:rPr lang="en-US" b="1" dirty="0"/>
              <a:t>they say</a:t>
            </a:r>
            <a:r>
              <a:rPr lang="en-US" dirty="0"/>
              <a:t>, but </a:t>
            </a:r>
            <a:r>
              <a:rPr lang="en-US" b="1" u="sng" dirty="0"/>
              <a:t>how</a:t>
            </a:r>
            <a:r>
              <a:rPr lang="en-US" b="1" dirty="0"/>
              <a:t> they say </a:t>
            </a:r>
            <a:r>
              <a:rPr lang="en-US" b="1" dirty="0" smtClean="0"/>
              <a:t>it </a:t>
            </a:r>
            <a:r>
              <a:rPr lang="en-US" dirty="0" smtClean="0"/>
              <a:t>during initial video interviews </a:t>
            </a:r>
            <a:r>
              <a:rPr lang="en-US" sz="2800" dirty="0" smtClean="0"/>
              <a:t>(</a:t>
            </a:r>
            <a:r>
              <a:rPr lang="en-US" sz="2800" b="1" dirty="0" smtClean="0"/>
              <a:t>analyzing phrasing, language, voice tone, physical gestures &amp; pupil dilation</a:t>
            </a:r>
            <a:r>
              <a:rPr lang="en-US" sz="2800" dirty="0" smtClean="0"/>
              <a:t>)</a:t>
            </a:r>
            <a:endParaRPr lang="en-US" dirty="0" smtClean="0"/>
          </a:p>
          <a:p>
            <a:pPr>
              <a:lnSpc>
                <a:spcPts val="3500"/>
              </a:lnSpc>
            </a:pPr>
            <a:r>
              <a:rPr lang="en-US" dirty="0" smtClean="0"/>
              <a:t>You could then </a:t>
            </a:r>
            <a:r>
              <a:rPr lang="en-US" b="1" dirty="0" smtClean="0"/>
              <a:t>correlate</a:t>
            </a:r>
            <a:r>
              <a:rPr lang="en-US" dirty="0" smtClean="0"/>
              <a:t> assessments with Q of H data… </a:t>
            </a:r>
            <a:r>
              <a:rPr lang="en-US" b="1" dirty="0" smtClean="0"/>
              <a:t>to determine if the AI assessments accurately predicted performance</a:t>
            </a:r>
            <a:r>
              <a:rPr lang="en-US" dirty="0" smtClean="0"/>
              <a:t> on the job </a:t>
            </a:r>
            <a:endParaRPr lang="en-US" dirty="0"/>
          </a:p>
          <a:p>
            <a:pPr>
              <a:lnSpc>
                <a:spcPts val="3500"/>
              </a:lnSpc>
            </a:pPr>
            <a:r>
              <a:rPr lang="en-US" dirty="0" smtClean="0"/>
              <a:t>You could also compare </a:t>
            </a:r>
            <a:r>
              <a:rPr lang="en-US" b="1" dirty="0" smtClean="0"/>
              <a:t>a manager’s hiring accuracy using their gut… </a:t>
            </a:r>
            <a:r>
              <a:rPr lang="en-US" dirty="0" smtClean="0"/>
              <a:t>vs. AI</a:t>
            </a:r>
            <a:endParaRPr lang="en-US" b="1" dirty="0" smtClean="0"/>
          </a:p>
          <a:p>
            <a:pPr marL="0" indent="0">
              <a:lnSpc>
                <a:spcPts val="3500"/>
              </a:lnSpc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Sound far-fetched?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HireVue found that evaluator accuracy ranges…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273225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 </a:t>
            </a:r>
            <a:r>
              <a:rPr lang="en-US" dirty="0" smtClean="0"/>
              <a:t>80</a:t>
            </a:r>
            <a:r>
              <a:rPr lang="en-US" dirty="0"/>
              <a:t>% and </a:t>
            </a:r>
            <a:r>
              <a:rPr lang="en-US" dirty="0" smtClean="0"/>
              <a:t>                  </a:t>
            </a:r>
            <a:r>
              <a:rPr lang="en-US" sz="1200" dirty="0" smtClean="0"/>
              <a:t>(</a:t>
            </a:r>
            <a:r>
              <a:rPr lang="en-US" sz="1200" dirty="0" smtClean="0"/>
              <a:t>Fast Co.)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6273225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r>
              <a:rPr lang="en-US" dirty="0" smtClean="0"/>
              <a:t>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2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scade design template">
  <a:themeElements>
    <a:clrScheme name="Office Them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_Cascade design template">
  <a:themeElements>
    <a:clrScheme name="Office Them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6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5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2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0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4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U.S. Consulting Report Template_022307">
  <a:themeElements>
    <a:clrScheme name="">
      <a:dk1>
        <a:srgbClr val="000000"/>
      </a:dk1>
      <a:lt1>
        <a:srgbClr val="FFFFFF"/>
      </a:lt1>
      <a:dk2>
        <a:srgbClr val="99CC00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.S. Consulting Report Template_0223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.S. Consulting Report Template_0223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.S. Consulting Report Template_0223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29667</TotalTime>
  <Words>2787</Words>
  <Application>Microsoft Office PowerPoint</Application>
  <PresentationFormat>On-screen Show (4:3)</PresentationFormat>
  <Paragraphs>432</Paragraphs>
  <Slides>46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50</vt:i4>
      </vt:variant>
      <vt:variant>
        <vt:lpstr>Slide Titles</vt:lpstr>
      </vt:variant>
      <vt:variant>
        <vt:i4>46</vt:i4>
      </vt:variant>
    </vt:vector>
  </HeadingPairs>
  <TitlesOfParts>
    <vt:vector size="102" baseType="lpstr">
      <vt:lpstr>MS PGothic</vt:lpstr>
      <vt:lpstr>Arial</vt:lpstr>
      <vt:lpstr>Cambria</vt:lpstr>
      <vt:lpstr>Times New Roman</vt:lpstr>
      <vt:lpstr>Wingdings</vt:lpstr>
      <vt:lpstr>Wingdings 2</vt:lpstr>
      <vt:lpstr>Default Design</vt:lpstr>
      <vt:lpstr>Cascade design template</vt:lpstr>
      <vt:lpstr>6_Default Design</vt:lpstr>
      <vt:lpstr>4_Default Design</vt:lpstr>
      <vt:lpstr>16_Default Design</vt:lpstr>
      <vt:lpstr>5_Default Design</vt:lpstr>
      <vt:lpstr>3_Default Design</vt:lpstr>
      <vt:lpstr>22_Default Design</vt:lpstr>
      <vt:lpstr>7_Default Design</vt:lpstr>
      <vt:lpstr>13_Default Design</vt:lpstr>
      <vt:lpstr>50_Default Design</vt:lpstr>
      <vt:lpstr>9_Default Design</vt:lpstr>
      <vt:lpstr>79_Default Design</vt:lpstr>
      <vt:lpstr>51_Default Design</vt:lpstr>
      <vt:lpstr>97_Default Design</vt:lpstr>
      <vt:lpstr>10_Default Design</vt:lpstr>
      <vt:lpstr>14_Default Design</vt:lpstr>
      <vt:lpstr>17_Default Design</vt:lpstr>
      <vt:lpstr>23_Default Design</vt:lpstr>
      <vt:lpstr>11_Default Design</vt:lpstr>
      <vt:lpstr>15_Default Design</vt:lpstr>
      <vt:lpstr>21_Default Design</vt:lpstr>
      <vt:lpstr>44_Default Design</vt:lpstr>
      <vt:lpstr>19_Default Design</vt:lpstr>
      <vt:lpstr>20_Default Design</vt:lpstr>
      <vt:lpstr>57_Default Design</vt:lpstr>
      <vt:lpstr>32_Default Design</vt:lpstr>
      <vt:lpstr>12_Default Design</vt:lpstr>
      <vt:lpstr>24_Default Design</vt:lpstr>
      <vt:lpstr>25_Default Design</vt:lpstr>
      <vt:lpstr>47_Default Design</vt:lpstr>
      <vt:lpstr>26_Default Design</vt:lpstr>
      <vt:lpstr>27_Default Design</vt:lpstr>
      <vt:lpstr>28_Default Design</vt:lpstr>
      <vt:lpstr>30_Default Design</vt:lpstr>
      <vt:lpstr>31_Default Design</vt:lpstr>
      <vt:lpstr>33_Default Design</vt:lpstr>
      <vt:lpstr>34_Default Design</vt:lpstr>
      <vt:lpstr>1_Cascade design template</vt:lpstr>
      <vt:lpstr>35_Default Design</vt:lpstr>
      <vt:lpstr>18_Default Design</vt:lpstr>
      <vt:lpstr>1_Default Design</vt:lpstr>
      <vt:lpstr>164_Default Design</vt:lpstr>
      <vt:lpstr>8_Default Design</vt:lpstr>
      <vt:lpstr>157_Default Design</vt:lpstr>
      <vt:lpstr>37_Default Design</vt:lpstr>
      <vt:lpstr>323_Default Design</vt:lpstr>
      <vt:lpstr>305_Default Design</vt:lpstr>
      <vt:lpstr>143_Default Design</vt:lpstr>
      <vt:lpstr>U.S. Consulting Report Template_022307</vt:lpstr>
      <vt:lpstr> Emerging Recruiting Trends  That You Can’t Afford To Ignore   1-Page – May 6, 2016    </vt:lpstr>
      <vt:lpstr> </vt:lpstr>
      <vt:lpstr>PowerPoint Presentation</vt:lpstr>
      <vt:lpstr>I have 3 simple goals for today</vt:lpstr>
      <vt:lpstr>4 reasons why you must track emerging trends</vt:lpstr>
      <vt:lpstr>Definition –What is an emerging trend?</vt:lpstr>
      <vt:lpstr> In case you didn’t notice it…</vt:lpstr>
      <vt:lpstr> </vt:lpstr>
      <vt:lpstr>A trend or a dream? – Artificial intelligence in TA</vt:lpstr>
      <vt:lpstr> </vt:lpstr>
      <vt:lpstr> </vt:lpstr>
      <vt:lpstr> </vt:lpstr>
      <vt:lpstr>Trend  #1</vt:lpstr>
      <vt:lpstr>What does data-based decision-making look like?</vt:lpstr>
      <vt:lpstr>An example of data-based decision-making </vt:lpstr>
      <vt:lpstr>If I was a vendor… I would excel at these…</vt:lpstr>
      <vt:lpstr>Which is more accurate?</vt:lpstr>
      <vt:lpstr>Trends borrowed  from the business…   that will become big in TA</vt:lpstr>
      <vt:lpstr>Trends borrowed  from the business…   that will become big in TA</vt:lpstr>
      <vt:lpstr>E-collateral Tool - Deloitte</vt:lpstr>
      <vt:lpstr>Example – Personalized  recruiting </vt:lpstr>
      <vt:lpstr>Trends borrowed  from the business…   that will become big in TA</vt:lpstr>
      <vt:lpstr>Heat maps are widely used in business</vt:lpstr>
      <vt:lpstr>Trends borrowed  from the business…   that will become big in TA</vt:lpstr>
      <vt:lpstr>#7 – Additional “borrowed from business” trends </vt:lpstr>
      <vt:lpstr>#7 – Additional “borrowed from business” trends </vt:lpstr>
      <vt:lpstr>#7 – More “borrowed from business” trends</vt:lpstr>
      <vt:lpstr> </vt:lpstr>
      <vt:lpstr>5  “big picture trends” that are harder to see</vt:lpstr>
      <vt:lpstr>5 “big picture trends” that are harder to see</vt:lpstr>
      <vt:lpstr> </vt:lpstr>
      <vt:lpstr>Have you seen this GE “Owen ad” on TV?</vt:lpstr>
      <vt:lpstr>Not new – But they are becoming hot</vt:lpstr>
      <vt:lpstr>Example – Product commercials  also build their employer brand</vt:lpstr>
      <vt:lpstr>Not new – But they are becoming hot</vt:lpstr>
      <vt:lpstr>Example – Video descriptions can excite </vt:lpstr>
      <vt:lpstr>Example – Would this description be aggressive?</vt:lpstr>
      <vt:lpstr>#3 – Aggressive means there are  no more boundaries</vt:lpstr>
      <vt:lpstr>Raising the standard for aggressive recruiting videos</vt:lpstr>
      <vt:lpstr>Not new – But they are becoming hot</vt:lpstr>
      <vt:lpstr>More trends </vt:lpstr>
      <vt:lpstr>More trends </vt:lpstr>
      <vt:lpstr>These are definitely hot… but few do them well</vt:lpstr>
      <vt:lpstr> </vt:lpstr>
      <vt:lpstr>These are now mainstream practices</vt:lpstr>
      <vt:lpstr>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John Sullivan</dc:creator>
  <cp:lastModifiedBy>Dr John Sullivan</cp:lastModifiedBy>
  <cp:revision>1379</cp:revision>
  <dcterms:created xsi:type="dcterms:W3CDTF">2002-10-24T18:36:14Z</dcterms:created>
  <dcterms:modified xsi:type="dcterms:W3CDTF">2016-05-06T17:03:28Z</dcterms:modified>
</cp:coreProperties>
</file>