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2.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3.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4.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6.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18.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19.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2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2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22.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23.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24.xml" ContentType="application/vnd.openxmlformats-officedocument.them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theme/theme25.xml" ContentType="application/vnd.openxmlformats-officedocument.theme+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26.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27.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28.xml" ContentType="application/vnd.openxmlformats-officedocument.them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29.xml" ContentType="application/vnd.openxmlformats-officedocument.theme+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09" r:id="rId3"/>
    <p:sldMasterId id="2147483723" r:id="rId4"/>
    <p:sldMasterId id="2147483764" r:id="rId5"/>
    <p:sldMasterId id="2147483798" r:id="rId6"/>
    <p:sldMasterId id="2147483813" r:id="rId7"/>
    <p:sldMasterId id="2147483831" r:id="rId8"/>
    <p:sldMasterId id="2147483846" r:id="rId9"/>
    <p:sldMasterId id="2147483859" r:id="rId10"/>
    <p:sldMasterId id="2147483871" r:id="rId11"/>
    <p:sldMasterId id="2147483917" r:id="rId12"/>
    <p:sldMasterId id="2147483930" r:id="rId13"/>
    <p:sldMasterId id="2147483978" r:id="rId14"/>
    <p:sldMasterId id="2147484019" r:id="rId15"/>
    <p:sldMasterId id="2147484065" r:id="rId16"/>
    <p:sldMasterId id="2147484080" r:id="rId17"/>
    <p:sldMasterId id="2147484095" r:id="rId18"/>
    <p:sldMasterId id="2147484142" r:id="rId19"/>
    <p:sldMasterId id="2147484188" r:id="rId20"/>
    <p:sldMasterId id="2147484234" r:id="rId21"/>
    <p:sldMasterId id="2147484252" r:id="rId22"/>
    <p:sldMasterId id="2147484270" r:id="rId23"/>
    <p:sldMasterId id="2147484327" r:id="rId24"/>
    <p:sldMasterId id="2147484355" r:id="rId25"/>
    <p:sldMasterId id="2147484386" r:id="rId26"/>
    <p:sldMasterId id="2147484430" r:id="rId27"/>
    <p:sldMasterId id="2147484482" r:id="rId28"/>
    <p:sldMasterId id="2147484635" r:id="rId29"/>
    <p:sldMasterId id="2147484739" r:id="rId30"/>
  </p:sldMasterIdLst>
  <p:notesMasterIdLst>
    <p:notesMasterId r:id="rId153"/>
  </p:notesMasterIdLst>
  <p:handoutMasterIdLst>
    <p:handoutMasterId r:id="rId154"/>
  </p:handoutMasterIdLst>
  <p:sldIdLst>
    <p:sldId id="2026" r:id="rId31"/>
    <p:sldId id="3069" r:id="rId32"/>
    <p:sldId id="3037" r:id="rId33"/>
    <p:sldId id="3136" r:id="rId34"/>
    <p:sldId id="3028" r:id="rId35"/>
    <p:sldId id="3033" r:id="rId36"/>
    <p:sldId id="3067" r:id="rId37"/>
    <p:sldId id="3068" r:id="rId38"/>
    <p:sldId id="3135" r:id="rId39"/>
    <p:sldId id="3134" r:id="rId40"/>
    <p:sldId id="3034" r:id="rId41"/>
    <p:sldId id="3032" r:id="rId42"/>
    <p:sldId id="3046" r:id="rId43"/>
    <p:sldId id="3029" r:id="rId44"/>
    <p:sldId id="3043" r:id="rId45"/>
    <p:sldId id="3044" r:id="rId46"/>
    <p:sldId id="3030" r:id="rId47"/>
    <p:sldId id="3038" r:id="rId48"/>
    <p:sldId id="3039" r:id="rId49"/>
    <p:sldId id="3062" r:id="rId50"/>
    <p:sldId id="3063" r:id="rId51"/>
    <p:sldId id="3064" r:id="rId52"/>
    <p:sldId id="3106" r:id="rId53"/>
    <p:sldId id="3125" r:id="rId54"/>
    <p:sldId id="3126" r:id="rId55"/>
    <p:sldId id="3127" r:id="rId56"/>
    <p:sldId id="3128" r:id="rId57"/>
    <p:sldId id="3129" r:id="rId58"/>
    <p:sldId id="3133" r:id="rId59"/>
    <p:sldId id="3130" r:id="rId60"/>
    <p:sldId id="3131" r:id="rId61"/>
    <p:sldId id="3137" r:id="rId62"/>
    <p:sldId id="3132" r:id="rId63"/>
    <p:sldId id="3107" r:id="rId64"/>
    <p:sldId id="3138" r:id="rId65"/>
    <p:sldId id="3074" r:id="rId66"/>
    <p:sldId id="3075" r:id="rId67"/>
    <p:sldId id="3098" r:id="rId68"/>
    <p:sldId id="3072" r:id="rId69"/>
    <p:sldId id="3077" r:id="rId70"/>
    <p:sldId id="3093" r:id="rId71"/>
    <p:sldId id="3096" r:id="rId72"/>
    <p:sldId id="3095" r:id="rId73"/>
    <p:sldId id="3078" r:id="rId74"/>
    <p:sldId id="3080" r:id="rId75"/>
    <p:sldId id="3073" r:id="rId76"/>
    <p:sldId id="3090" r:id="rId77"/>
    <p:sldId id="3076" r:id="rId78"/>
    <p:sldId id="3094" r:id="rId79"/>
    <p:sldId id="3088" r:id="rId80"/>
    <p:sldId id="3082" r:id="rId81"/>
    <p:sldId id="3081" r:id="rId82"/>
    <p:sldId id="3084" r:id="rId83"/>
    <p:sldId id="3085" r:id="rId84"/>
    <p:sldId id="3086" r:id="rId85"/>
    <p:sldId id="3087" r:id="rId86"/>
    <p:sldId id="3083" r:id="rId87"/>
    <p:sldId id="3079" r:id="rId88"/>
    <p:sldId id="3092" r:id="rId89"/>
    <p:sldId id="3105" r:id="rId90"/>
    <p:sldId id="3108" r:id="rId91"/>
    <p:sldId id="3097" r:id="rId92"/>
    <p:sldId id="3101" r:id="rId93"/>
    <p:sldId id="3091" r:id="rId94"/>
    <p:sldId id="3099" r:id="rId95"/>
    <p:sldId id="3100" r:id="rId96"/>
    <p:sldId id="3102" r:id="rId97"/>
    <p:sldId id="3103" r:id="rId98"/>
    <p:sldId id="3104" r:id="rId99"/>
    <p:sldId id="3109" r:id="rId100"/>
    <p:sldId id="3111" r:id="rId101"/>
    <p:sldId id="3112" r:id="rId102"/>
    <p:sldId id="3113" r:id="rId103"/>
    <p:sldId id="3114" r:id="rId104"/>
    <p:sldId id="3115" r:id="rId105"/>
    <p:sldId id="3110" r:id="rId106"/>
    <p:sldId id="3116" r:id="rId107"/>
    <p:sldId id="3117" r:id="rId108"/>
    <p:sldId id="3118" r:id="rId109"/>
    <p:sldId id="3119" r:id="rId110"/>
    <p:sldId id="3120" r:id="rId111"/>
    <p:sldId id="3121" r:id="rId112"/>
    <p:sldId id="3122" r:id="rId113"/>
    <p:sldId id="3123" r:id="rId114"/>
    <p:sldId id="3124" r:id="rId115"/>
    <p:sldId id="3040" r:id="rId116"/>
    <p:sldId id="3031" r:id="rId117"/>
    <p:sldId id="2404" r:id="rId118"/>
    <p:sldId id="2405" r:id="rId119"/>
    <p:sldId id="3055" r:id="rId120"/>
    <p:sldId id="2427" r:id="rId121"/>
    <p:sldId id="3058" r:id="rId122"/>
    <p:sldId id="2407" r:id="rId123"/>
    <p:sldId id="2410" r:id="rId124"/>
    <p:sldId id="2414" r:id="rId125"/>
    <p:sldId id="3059" r:id="rId126"/>
    <p:sldId id="2424" r:id="rId127"/>
    <p:sldId id="2425" r:id="rId128"/>
    <p:sldId id="3057" r:id="rId129"/>
    <p:sldId id="3070" r:id="rId130"/>
    <p:sldId id="3061" r:id="rId131"/>
    <p:sldId id="2416" r:id="rId132"/>
    <p:sldId id="3071" r:id="rId133"/>
    <p:sldId id="3056" r:id="rId134"/>
    <p:sldId id="2429" r:id="rId135"/>
    <p:sldId id="2431" r:id="rId136"/>
    <p:sldId id="3054" r:id="rId137"/>
    <p:sldId id="2439" r:id="rId138"/>
    <p:sldId id="3052" r:id="rId139"/>
    <p:sldId id="2433" r:id="rId140"/>
    <p:sldId id="3053" r:id="rId141"/>
    <p:sldId id="2441" r:id="rId142"/>
    <p:sldId id="2442" r:id="rId143"/>
    <p:sldId id="2443" r:id="rId144"/>
    <p:sldId id="2444" r:id="rId145"/>
    <p:sldId id="3051" r:id="rId146"/>
    <p:sldId id="2447" r:id="rId147"/>
    <p:sldId id="2450" r:id="rId148"/>
    <p:sldId id="2453" r:id="rId149"/>
    <p:sldId id="3047" r:id="rId150"/>
    <p:sldId id="3048" r:id="rId151"/>
    <p:sldId id="2120" r:id="rId152"/>
  </p:sldIdLst>
  <p:sldSz cx="9144000" cy="6858000" type="screen4x3"/>
  <p:notesSz cx="9144000" cy="6858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John Sullivan" initials="J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5C0000"/>
    <a:srgbClr val="990033"/>
    <a:srgbClr val="B2B2B2"/>
    <a:srgbClr val="FF9900"/>
    <a:srgbClr val="990099"/>
    <a:srgbClr val="FF00FF"/>
    <a:srgbClr val="000099"/>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ferSingleView="1">
    <p:restoredLeft sz="15619" autoAdjust="0"/>
    <p:restoredTop sz="94660" autoAdjust="0"/>
  </p:normalViewPr>
  <p:slideViewPr>
    <p:cSldViewPr>
      <p:cViewPr varScale="1">
        <p:scale>
          <a:sx n="73" d="100"/>
          <a:sy n="73" d="100"/>
        </p:scale>
        <p:origin x="970" y="62"/>
      </p:cViewPr>
      <p:guideLst>
        <p:guide orient="horz" pos="2160"/>
        <p:guide pos="2880"/>
      </p:guideLst>
    </p:cSldViewPr>
  </p:slideViewPr>
  <p:outlineViewPr>
    <p:cViewPr>
      <p:scale>
        <a:sx n="33" d="100"/>
        <a:sy n="33" d="100"/>
      </p:scale>
      <p:origin x="0" y="124464"/>
    </p:cViewPr>
  </p:outlineViewPr>
  <p:notesTextViewPr>
    <p:cViewPr>
      <p:scale>
        <a:sx n="100" d="100"/>
        <a:sy n="100" d="100"/>
      </p:scale>
      <p:origin x="0" y="0"/>
    </p:cViewPr>
  </p:notesTextViewPr>
  <p:sorterViewPr>
    <p:cViewPr varScale="1">
      <p:scale>
        <a:sx n="1" d="1"/>
        <a:sy n="1" d="1"/>
      </p:scale>
      <p:origin x="0" y="-1105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33" Type="http://schemas.openxmlformats.org/officeDocument/2006/relationships/slide" Target="slides/slide103.xml"/><Relationship Id="rId138" Type="http://schemas.openxmlformats.org/officeDocument/2006/relationships/slide" Target="slides/slide108.xml"/><Relationship Id="rId154" Type="http://schemas.openxmlformats.org/officeDocument/2006/relationships/handoutMaster" Target="handoutMasters/handoutMaster1.xml"/><Relationship Id="rId159"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slide" Target="slides/slide93.xml"/><Relationship Id="rId128" Type="http://schemas.openxmlformats.org/officeDocument/2006/relationships/slide" Target="slides/slide98.xml"/><Relationship Id="rId144" Type="http://schemas.openxmlformats.org/officeDocument/2006/relationships/slide" Target="slides/slide114.xml"/><Relationship Id="rId149"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113" Type="http://schemas.openxmlformats.org/officeDocument/2006/relationships/slide" Target="slides/slide83.xml"/><Relationship Id="rId118" Type="http://schemas.openxmlformats.org/officeDocument/2006/relationships/slide" Target="slides/slide88.xml"/><Relationship Id="rId134" Type="http://schemas.openxmlformats.org/officeDocument/2006/relationships/slide" Target="slides/slide104.xml"/><Relationship Id="rId139" Type="http://schemas.openxmlformats.org/officeDocument/2006/relationships/slide" Target="slides/slide109.xml"/><Relationship Id="rId80" Type="http://schemas.openxmlformats.org/officeDocument/2006/relationships/slide" Target="slides/slide50.xml"/><Relationship Id="rId85" Type="http://schemas.openxmlformats.org/officeDocument/2006/relationships/slide" Target="slides/slide55.xml"/><Relationship Id="rId150" Type="http://schemas.openxmlformats.org/officeDocument/2006/relationships/slide" Target="slides/slide120.xml"/><Relationship Id="rId155" Type="http://schemas.openxmlformats.org/officeDocument/2006/relationships/commentAuthors" Target="commentAuthor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3.xml"/><Relationship Id="rId38" Type="http://schemas.openxmlformats.org/officeDocument/2006/relationships/slide" Target="slides/slide8.xml"/><Relationship Id="rId59" Type="http://schemas.openxmlformats.org/officeDocument/2006/relationships/slide" Target="slides/slide29.xml"/><Relationship Id="rId103" Type="http://schemas.openxmlformats.org/officeDocument/2006/relationships/slide" Target="slides/slide73.xml"/><Relationship Id="rId108" Type="http://schemas.openxmlformats.org/officeDocument/2006/relationships/slide" Target="slides/slide78.xml"/><Relationship Id="rId124" Type="http://schemas.openxmlformats.org/officeDocument/2006/relationships/slide" Target="slides/slide94.xml"/><Relationship Id="rId129" Type="http://schemas.openxmlformats.org/officeDocument/2006/relationships/slide" Target="slides/slide99.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32" Type="http://schemas.openxmlformats.org/officeDocument/2006/relationships/slide" Target="slides/slide102.xml"/><Relationship Id="rId140" Type="http://schemas.openxmlformats.org/officeDocument/2006/relationships/slide" Target="slides/slide110.xml"/><Relationship Id="rId145" Type="http://schemas.openxmlformats.org/officeDocument/2006/relationships/slide" Target="slides/slide115.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27" Type="http://schemas.openxmlformats.org/officeDocument/2006/relationships/slide" Target="slides/slide9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130" Type="http://schemas.openxmlformats.org/officeDocument/2006/relationships/slide" Target="slides/slide100.xml"/><Relationship Id="rId135" Type="http://schemas.openxmlformats.org/officeDocument/2006/relationships/slide" Target="slides/slide105.xml"/><Relationship Id="rId143" Type="http://schemas.openxmlformats.org/officeDocument/2006/relationships/slide" Target="slides/slide113.xml"/><Relationship Id="rId148" Type="http://schemas.openxmlformats.org/officeDocument/2006/relationships/slide" Target="slides/slide118.xml"/><Relationship Id="rId151" Type="http://schemas.openxmlformats.org/officeDocument/2006/relationships/slide" Target="slides/slide121.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slide" Target="slides/slide95.xml"/><Relationship Id="rId141" Type="http://schemas.openxmlformats.org/officeDocument/2006/relationships/slide" Target="slides/slide111.xml"/><Relationship Id="rId146"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131" Type="http://schemas.openxmlformats.org/officeDocument/2006/relationships/slide" Target="slides/slide101.xml"/><Relationship Id="rId136" Type="http://schemas.openxmlformats.org/officeDocument/2006/relationships/slide" Target="slides/slide106.xml"/><Relationship Id="rId157" Type="http://schemas.openxmlformats.org/officeDocument/2006/relationships/viewProps" Target="viewProps.xml"/><Relationship Id="rId61" Type="http://schemas.openxmlformats.org/officeDocument/2006/relationships/slide" Target="slides/slide31.xml"/><Relationship Id="rId82" Type="http://schemas.openxmlformats.org/officeDocument/2006/relationships/slide" Target="slides/slide52.xml"/><Relationship Id="rId152" Type="http://schemas.openxmlformats.org/officeDocument/2006/relationships/slide" Target="slides/slide12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26" Type="http://schemas.openxmlformats.org/officeDocument/2006/relationships/slide" Target="slides/slide96.xml"/><Relationship Id="rId147"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142"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6.xml"/><Relationship Id="rId67" Type="http://schemas.openxmlformats.org/officeDocument/2006/relationships/slide" Target="slides/slide37.xml"/><Relationship Id="rId116" Type="http://schemas.openxmlformats.org/officeDocument/2006/relationships/slide" Target="slides/slide86.xml"/><Relationship Id="rId137" Type="http://schemas.openxmlformats.org/officeDocument/2006/relationships/slide" Target="slides/slide107.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10595"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10596"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10597"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067134-2575-4A07-BA72-30B2A2A02ABF}" type="slidenum">
              <a:rPr lang="en-US"/>
              <a:pPr>
                <a:defRPr/>
              </a:pPr>
              <a:t>‹#›</a:t>
            </a:fld>
            <a:endParaRPr lang="en-US" dirty="0"/>
          </a:p>
        </p:txBody>
      </p:sp>
    </p:spTree>
    <p:extLst>
      <p:ext uri="{BB962C8B-B14F-4D97-AF65-F5344CB8AC3E}">
        <p14:creationId xmlns:p14="http://schemas.microsoft.com/office/powerpoint/2010/main" val="1168365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377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2630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378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378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6B6DFF-0872-4CC2-8917-53305CA7B473}" type="slidenum">
              <a:rPr lang="en-US"/>
              <a:pPr>
                <a:defRPr/>
              </a:pPr>
              <a:t>‹#›</a:t>
            </a:fld>
            <a:endParaRPr lang="en-US" dirty="0"/>
          </a:p>
        </p:txBody>
      </p:sp>
    </p:spTree>
    <p:extLst>
      <p:ext uri="{BB962C8B-B14F-4D97-AF65-F5344CB8AC3E}">
        <p14:creationId xmlns:p14="http://schemas.microsoft.com/office/powerpoint/2010/main" val="4292269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5694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97667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pPr>
                <a:defRPr/>
              </a:pPr>
              <a:t>85</a:t>
            </a:fld>
            <a:endParaRPr lang="en-US" dirty="0"/>
          </a:p>
        </p:txBody>
      </p:sp>
    </p:spTree>
    <p:extLst>
      <p:ext uri="{BB962C8B-B14F-4D97-AF65-F5344CB8AC3E}">
        <p14:creationId xmlns:p14="http://schemas.microsoft.com/office/powerpoint/2010/main" val="191854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9C9EEEB6-C124-403D-AD15-542EB5A3AA49}" type="slidenum">
              <a:rPr lang="en-US" sz="1200" smtClean="0">
                <a:solidFill>
                  <a:prstClr val="black"/>
                </a:solidFill>
              </a:rPr>
              <a:pPr eaLnBrk="1" hangingPunct="1"/>
              <a:t>108</a:t>
            </a:fld>
            <a:endParaRPr lang="en-US" sz="1200" dirty="0" smtClean="0">
              <a:solidFill>
                <a:prstClr val="black"/>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2974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495A020E-C1CB-414F-8AD7-6C154582C9C2}" type="slidenum">
              <a:rPr lang="en-US" sz="1200" smtClean="0">
                <a:solidFill>
                  <a:prstClr val="black"/>
                </a:solidFill>
              </a:rPr>
              <a:pPr eaLnBrk="1" hangingPunct="1"/>
              <a:t>113</a:t>
            </a:fld>
            <a:endParaRPr lang="en-US" sz="1200" dirty="0" smtClean="0">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654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eaLnBrk="1" hangingPunct="1"/>
            <a:fld id="{D6EF15D4-AD42-4012-B15A-445E0D6FA57E}" type="slidenum">
              <a:rPr lang="en-US" sz="1200">
                <a:solidFill>
                  <a:prstClr val="black"/>
                </a:solidFill>
              </a:rPr>
              <a:pPr algn="r" eaLnBrk="1" hangingPunct="1"/>
              <a:t>114</a:t>
            </a:fld>
            <a:endParaRPr lang="en-US" sz="1200" dirty="0">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8648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eaLnBrk="1" hangingPunct="1"/>
            <a:fld id="{D44FA32A-5AF6-4ACA-856F-16DE0346EF40}" type="slidenum">
              <a:rPr lang="en-US" sz="1200">
                <a:solidFill>
                  <a:prstClr val="black"/>
                </a:solidFill>
              </a:rPr>
              <a:pPr algn="r" eaLnBrk="1" hangingPunct="1"/>
              <a:t>115</a:t>
            </a:fld>
            <a:endParaRPr lang="en-US" sz="1200" dirty="0">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7996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eaLnBrk="1" hangingPunct="1"/>
            <a:fld id="{CF4FAE2D-6EFD-40DB-892A-4770DD7F2035}" type="slidenum">
              <a:rPr lang="en-US" sz="1200">
                <a:solidFill>
                  <a:prstClr val="black"/>
                </a:solidFill>
              </a:rPr>
              <a:pPr algn="r" eaLnBrk="1" hangingPunct="1"/>
              <a:t>119</a:t>
            </a:fld>
            <a:endParaRPr lang="en-US" sz="1200" dirty="0">
              <a:solidFill>
                <a:prstClr val="black"/>
              </a:solidFill>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7386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a:fld id="{EAEB0CF8-AB32-4D6C-93BA-95EFA9A59512}" type="slidenum">
              <a:rPr lang="it-IT" sz="1200">
                <a:solidFill>
                  <a:prstClr val="white"/>
                </a:solidFill>
                <a:latin typeface="Arial" pitchFamily="34" charset="0"/>
                <a:ea typeface="MS PGothic" pitchFamily="34" charset="-128"/>
              </a:rPr>
              <a:pPr algn="r"/>
              <a:t>122</a:t>
            </a:fld>
            <a:endParaRPr lang="it-IT" sz="1200">
              <a:solidFill>
                <a:prstClr val="white"/>
              </a:solidFill>
              <a:latin typeface="Arial" pitchFamily="34" charset="0"/>
              <a:ea typeface="MS PGothic" pitchFamily="34" charset="-128"/>
            </a:endParaRPr>
          </a:p>
        </p:txBody>
      </p:sp>
      <p:sp>
        <p:nvSpPr>
          <p:cNvPr id="275459"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eaLnBrk="1" hangingPunct="1"/>
            <a:fld id="{EED37274-3419-4621-AA51-EDF5B39ACEFE}" type="slidenum">
              <a:rPr lang="en-US" sz="1200">
                <a:solidFill>
                  <a:prstClr val="black"/>
                </a:solidFill>
                <a:ea typeface="MS PGothic" pitchFamily="34" charset="-128"/>
              </a:rPr>
              <a:pPr algn="r" eaLnBrk="1" hangingPunct="1"/>
              <a:t>122</a:t>
            </a:fld>
            <a:endParaRPr lang="en-US" sz="1200" dirty="0">
              <a:solidFill>
                <a:prstClr val="black"/>
              </a:solidFill>
              <a:ea typeface="MS PGothic" pitchFamily="34" charset="-128"/>
            </a:endParaRPr>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890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42518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61064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73185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20145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28332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51758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66306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B6DFF-0872-4CC2-8917-53305CA7B473}"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54202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pPr>
                <a:defRPr/>
              </a:pPr>
              <a:t>‹#›</a:t>
            </a:fld>
            <a:endParaRPr lang="en-US" dirty="0"/>
          </a:p>
        </p:txBody>
      </p:sp>
    </p:spTree>
    <p:extLst>
      <p:ext uri="{BB962C8B-B14F-4D97-AF65-F5344CB8AC3E}">
        <p14:creationId xmlns:p14="http://schemas.microsoft.com/office/powerpoint/2010/main" val="64365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pPr>
                <a:defRPr/>
              </a:pPr>
              <a:t>‹#›</a:t>
            </a:fld>
            <a:endParaRPr lang="en-US" dirty="0"/>
          </a:p>
        </p:txBody>
      </p:sp>
    </p:spTree>
    <p:extLst>
      <p:ext uri="{BB962C8B-B14F-4D97-AF65-F5344CB8AC3E}">
        <p14:creationId xmlns:p14="http://schemas.microsoft.com/office/powerpoint/2010/main" val="18867119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C15AD-4976-43B1-97F1-83A9A5038F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095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9B486976-30CA-4AB0-9A6F-FB236986C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0552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988238-8E92-4053-AABE-6AC2EB509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06061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459A5856-7F3B-409D-8BB4-47C168275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41050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79608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FB09E321-7F2B-4FDA-9013-562945CEEC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51668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A0760DB3-0F96-4D6F-AC94-1BD0AFA97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26816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26722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5922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710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pPr>
                <a:defRPr/>
              </a:pPr>
              <a:t>‹#›</a:t>
            </a:fld>
            <a:endParaRPr lang="en-US" dirty="0"/>
          </a:p>
        </p:txBody>
      </p:sp>
    </p:spTree>
    <p:extLst>
      <p:ext uri="{BB962C8B-B14F-4D97-AF65-F5344CB8AC3E}">
        <p14:creationId xmlns:p14="http://schemas.microsoft.com/office/powerpoint/2010/main" val="12555427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95652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09382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74298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95164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9453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7268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86954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92642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23BCEB-190D-4783-BBC4-EBCDABD7CF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4529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469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895600" y="1371600"/>
            <a:ext cx="5867400" cy="2286000"/>
          </a:xfrm>
        </p:spPr>
        <p:txBody>
          <a:bodyPr/>
          <a:lstStyle>
            <a:lvl1pPr>
              <a:defRPr sz="3200">
                <a:latin typeface="Times New Roman" pitchFamily="18" charset="0"/>
                <a:cs typeface="Times New Roman" pitchFamily="18" charset="0"/>
              </a:defRPr>
            </a:lvl1pPr>
          </a:lstStyle>
          <a:p>
            <a:pPr lvl="0"/>
            <a:r>
              <a:rPr lang="en-US" noProof="0" dirty="0" smtClean="0"/>
              <a:t>Click to edit Master title style</a:t>
            </a:r>
          </a:p>
        </p:txBody>
      </p:sp>
      <p:sp>
        <p:nvSpPr>
          <p:cNvPr id="7680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3200" b="0">
                <a:latin typeface="Times New Roman" pitchFamily="18" charset="0"/>
                <a:cs typeface="Times New Roman" pitchFamily="18" charset="0"/>
              </a:defRPr>
            </a:lvl1pPr>
          </a:lstStyle>
          <a:p>
            <a:pPr lvl="0"/>
            <a:r>
              <a:rPr lang="en-US" noProof="0" dirty="0" smtClean="0"/>
              <a:t>Click to edit Master subtitle style</a:t>
            </a:r>
          </a:p>
        </p:txBody>
      </p:sp>
      <p:sp>
        <p:nvSpPr>
          <p:cNvPr id="76804" name="Rectangle 4"/>
          <p:cNvSpPr>
            <a:spLocks noGrp="1" noChangeArrowheads="1"/>
          </p:cNvSpPr>
          <p:nvPr>
            <p:ph type="dt" sz="half" idx="2"/>
          </p:nvPr>
        </p:nvSpPr>
        <p:spPr>
          <a:xfrm>
            <a:off x="457200" y="6248400"/>
            <a:ext cx="2133600" cy="457200"/>
          </a:xfrm>
        </p:spPr>
        <p:txBody>
          <a:bodyPr/>
          <a:lstStyle>
            <a:lvl1pPr>
              <a:defRPr/>
            </a:lvl1pPr>
          </a:lstStyle>
          <a:p>
            <a:endParaRPr lang="en-US" dirty="0">
              <a:solidFill>
                <a:srgbClr val="FFFFFF"/>
              </a:solidFill>
            </a:endParaRPr>
          </a:p>
        </p:txBody>
      </p:sp>
      <p:sp>
        <p:nvSpPr>
          <p:cNvPr id="76805" name="Rectangle 5"/>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76806" name="Rectangle 6"/>
          <p:cNvSpPr>
            <a:spLocks noGrp="1" noChangeArrowheads="1"/>
          </p:cNvSpPr>
          <p:nvPr>
            <p:ph type="sldNum" sz="quarter" idx="4"/>
          </p:nvPr>
        </p:nvSpPr>
        <p:spPr>
          <a:xfrm>
            <a:off x="6987746" y="6413157"/>
            <a:ext cx="2133600" cy="457200"/>
          </a:xfrm>
        </p:spPr>
        <p:txBody>
          <a:bodyPr/>
          <a:lstStyle>
            <a:lvl1pPr>
              <a:defRPr sz="1000"/>
            </a:lvl1pPr>
          </a:lstStyle>
          <a:p>
            <a:fld id="{442D4F7B-055C-4A34-A82C-630274B30016}" type="slidenum">
              <a:rPr lang="en-US" smtClean="0">
                <a:solidFill>
                  <a:srgbClr val="FFFFFF"/>
                </a:solidFill>
              </a:rPr>
              <a:pPr/>
              <a:t>‹#›</a:t>
            </a:fld>
            <a:endParaRPr lang="en-US" dirty="0">
              <a:solidFill>
                <a:srgbClr val="FFFFFF"/>
              </a:solidFill>
            </a:endParaRPr>
          </a:p>
        </p:txBody>
      </p:sp>
      <p:sp>
        <p:nvSpPr>
          <p:cNvPr id="76808" name="Line 8"/>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cs typeface="Arial" pitchFamily="34" charset="0"/>
            </a:endParaRPr>
          </a:p>
        </p:txBody>
      </p:sp>
      <p:grpSp>
        <p:nvGrpSpPr>
          <p:cNvPr id="76834" name="Group 34"/>
          <p:cNvGrpSpPr>
            <a:grpSpLocks/>
          </p:cNvGrpSpPr>
          <p:nvPr/>
        </p:nvGrpSpPr>
        <p:grpSpPr bwMode="auto">
          <a:xfrm>
            <a:off x="228600" y="1447800"/>
            <a:ext cx="2286000" cy="2514600"/>
            <a:chOff x="144" y="912"/>
            <a:chExt cx="1440" cy="1584"/>
          </a:xfrm>
        </p:grpSpPr>
        <p:sp>
          <p:nvSpPr>
            <p:cNvPr id="76810" name="Rectangle 10"/>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1" name="Rectangle 11"/>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2" name="Rectangle 12"/>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3" name="Rectangle 13"/>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4" name="Rectangle 14"/>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5" name="Rectangle 15"/>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6" name="Rectangle 16"/>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7" name="Rectangle 17"/>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8" name="Rectangle 18"/>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19" name="Rectangle 19"/>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20" name="Rectangle 20"/>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21" name="Rectangle 21"/>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6822" name="Rectangle 22"/>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grpSp>
      <p:sp>
        <p:nvSpPr>
          <p:cNvPr id="76828" name="Line 28"/>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cs typeface="Arial" pitchFamily="34" charset="0"/>
            </a:endParaRPr>
          </a:p>
        </p:txBody>
      </p:sp>
    </p:spTree>
    <p:extLst>
      <p:ext uri="{BB962C8B-B14F-4D97-AF65-F5344CB8AC3E}">
        <p14:creationId xmlns:p14="http://schemas.microsoft.com/office/powerpoint/2010/main" val="26157649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07621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37921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3965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2799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6154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89563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5098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41658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84495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272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BF9C727-FDC5-481F-AFE1-8943B9646956}"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8650101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69787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46551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804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895600" y="1371600"/>
            <a:ext cx="5867400" cy="2286000"/>
          </a:xfrm>
        </p:spPr>
        <p:txBody>
          <a:bodyPr/>
          <a:lstStyle>
            <a:lvl1pPr>
              <a:defRPr sz="3200">
                <a:latin typeface="Times New Roman" pitchFamily="18" charset="0"/>
                <a:cs typeface="Times New Roman" pitchFamily="18" charset="0"/>
              </a:defRPr>
            </a:lvl1pPr>
          </a:lstStyle>
          <a:p>
            <a:pPr lvl="0"/>
            <a:r>
              <a:rPr lang="en-US" noProof="0" dirty="0" smtClean="0"/>
              <a:t>Click to edit Master title style</a:t>
            </a:r>
          </a:p>
        </p:txBody>
      </p:sp>
      <p:sp>
        <p:nvSpPr>
          <p:cNvPr id="7680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3200" b="1">
                <a:latin typeface="Times New Roman" pitchFamily="18" charset="0"/>
                <a:cs typeface="Times New Roman" pitchFamily="18" charset="0"/>
              </a:defRPr>
            </a:lvl1pPr>
          </a:lstStyle>
          <a:p>
            <a:pPr lvl="0"/>
            <a:r>
              <a:rPr lang="en-US" noProof="0" dirty="0" smtClean="0"/>
              <a:t>Click to edit Master subtitle style</a:t>
            </a:r>
          </a:p>
        </p:txBody>
      </p:sp>
      <p:sp>
        <p:nvSpPr>
          <p:cNvPr id="76804" name="Rectangle 4"/>
          <p:cNvSpPr>
            <a:spLocks noGrp="1" noChangeArrowheads="1"/>
          </p:cNvSpPr>
          <p:nvPr>
            <p:ph type="dt" sz="half" idx="2"/>
          </p:nvPr>
        </p:nvSpPr>
        <p:spPr>
          <a:xfrm>
            <a:off x="457200" y="6248400"/>
            <a:ext cx="2133600" cy="457200"/>
          </a:xfrm>
        </p:spPr>
        <p:txBody>
          <a:bodyPr/>
          <a:lstStyle>
            <a:lvl1pPr>
              <a:defRPr/>
            </a:lvl1pPr>
          </a:lstStyle>
          <a:p>
            <a:endParaRPr lang="en-US" dirty="0">
              <a:solidFill>
                <a:srgbClr val="FFFFFF"/>
              </a:solidFill>
            </a:endParaRPr>
          </a:p>
        </p:txBody>
      </p:sp>
      <p:sp>
        <p:nvSpPr>
          <p:cNvPr id="76805" name="Rectangle 5"/>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76806" name="Rectangle 6"/>
          <p:cNvSpPr>
            <a:spLocks noGrp="1" noChangeArrowheads="1"/>
          </p:cNvSpPr>
          <p:nvPr>
            <p:ph type="sldNum" sz="quarter" idx="4"/>
          </p:nvPr>
        </p:nvSpPr>
        <p:spPr/>
        <p:txBody>
          <a:bodyPr/>
          <a:lstStyle>
            <a:lvl1pPr>
              <a:defRPr sz="1000"/>
            </a:lvl1pPr>
          </a:lstStyle>
          <a:p>
            <a:fld id="{442D4F7B-055C-4A34-A82C-630274B30016}" type="slidenum">
              <a:rPr lang="en-US" smtClean="0">
                <a:solidFill>
                  <a:srgbClr val="FFFFFF"/>
                </a:solidFill>
              </a:rPr>
              <a:pPr/>
              <a:t>‹#›</a:t>
            </a:fld>
            <a:endParaRPr lang="en-US" dirty="0">
              <a:solidFill>
                <a:srgbClr val="FFFFFF"/>
              </a:solidFill>
            </a:endParaRPr>
          </a:p>
        </p:txBody>
      </p:sp>
      <p:sp>
        <p:nvSpPr>
          <p:cNvPr id="76808" name="Line 8"/>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endParaRPr>
          </a:p>
        </p:txBody>
      </p:sp>
      <p:grpSp>
        <p:nvGrpSpPr>
          <p:cNvPr id="76834" name="Group 34"/>
          <p:cNvGrpSpPr>
            <a:grpSpLocks/>
          </p:cNvGrpSpPr>
          <p:nvPr/>
        </p:nvGrpSpPr>
        <p:grpSpPr bwMode="auto">
          <a:xfrm>
            <a:off x="228600" y="1447800"/>
            <a:ext cx="2286000" cy="2514600"/>
            <a:chOff x="144" y="912"/>
            <a:chExt cx="1440" cy="1584"/>
          </a:xfrm>
        </p:grpSpPr>
        <p:sp>
          <p:nvSpPr>
            <p:cNvPr id="76810" name="Rectangle 10"/>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1" name="Rectangle 11"/>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2" name="Rectangle 12"/>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3" name="Rectangle 13"/>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4" name="Rectangle 14"/>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5" name="Rectangle 15"/>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6" name="Rectangle 16"/>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7" name="Rectangle 17"/>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8" name="Rectangle 18"/>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19" name="Rectangle 19"/>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20" name="Rectangle 20"/>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21" name="Rectangle 21"/>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6822" name="Rectangle 22"/>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grpSp>
      <p:sp>
        <p:nvSpPr>
          <p:cNvPr id="76828" name="Line 28"/>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endParaRPr>
          </a:p>
        </p:txBody>
      </p:sp>
    </p:spTree>
    <p:extLst>
      <p:ext uri="{BB962C8B-B14F-4D97-AF65-F5344CB8AC3E}">
        <p14:creationId xmlns:p14="http://schemas.microsoft.com/office/powerpoint/2010/main" val="20803236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BF9C727-FDC5-481F-AFE1-8943B9646956}"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6670472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8A2137D-DC38-4410-BC7E-E74108878473}"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3157081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308FA69-BE77-47C1-B179-3A23CF115054}"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4267068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ACDA9E2A-D6DD-4C1B-8CE9-F760C900E327}" type="slidenum">
              <a:rPr lang="en-US">
                <a:solidFill>
                  <a:srgbClr val="FFFFFF"/>
                </a:solidFill>
              </a:rPr>
              <a:pPr/>
              <a:t>‹#›</a:t>
            </a:fld>
            <a:endParaRPr lang="en-US" dirty="0">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9032269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035E3A2-8B6E-4905-A3BB-A913B44FEAE9}" type="slidenum">
              <a:rPr lang="en-US">
                <a:solidFill>
                  <a:srgbClr val="FFFFFF"/>
                </a:solidFill>
              </a:rPr>
              <a:pPr/>
              <a:t>‹#›</a:t>
            </a:fld>
            <a:endParaRPr lang="en-US" dirty="0">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40397404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6826851B-3E8E-48D7-BA9B-4BE66F940EFA}" type="slidenum">
              <a:rPr lang="en-US">
                <a:solidFill>
                  <a:srgbClr val="FFFFFF"/>
                </a:solidFill>
              </a:rPr>
              <a:pPr/>
              <a:t>‹#›</a:t>
            </a:fld>
            <a:endParaRPr lang="en-US" dirty="0">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38940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8A2137D-DC38-4410-BC7E-E74108878473}"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6123949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681078E3-CAB0-447C-85C6-14B5571D5D1C}"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6470688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87F545C-216A-40C1-8DB9-372E9D617A05}"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437750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0DF8C4A-7E9B-4376-91E0-119B09E21435}"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7325854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79A28E0-F6D8-4A5F-BB39-22A825E1E6B9}"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4279776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292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528575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0137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27508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32064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8655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308FA69-BE77-47C1-B179-3A23CF115054}"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536854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11326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02981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588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99540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59667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55110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08251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35648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138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4C1EE74-98D8-4C33-A336-2533709A3C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64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ACDA9E2A-D6DD-4C1B-8CE9-F760C900E327}" type="slidenum">
              <a:rPr lang="en-US">
                <a:solidFill>
                  <a:srgbClr val="FFFFFF"/>
                </a:solidFill>
              </a:rPr>
              <a:pPr/>
              <a:t>‹#›</a:t>
            </a:fld>
            <a:endParaRPr lang="en-US" dirty="0">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29612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75686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88162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06419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16183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25517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2846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63123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6365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97298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09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035E3A2-8B6E-4905-A3BB-A913B44FEAE9}" type="slidenum">
              <a:rPr lang="en-US">
                <a:solidFill>
                  <a:srgbClr val="FFFFFF"/>
                </a:solidFill>
              </a:rPr>
              <a:pPr/>
              <a:t>‹#›</a:t>
            </a:fld>
            <a:endParaRPr lang="en-US" dirty="0">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5037494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296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76869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7008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25065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78054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18785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7096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21866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74801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463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6826851B-3E8E-48D7-BA9B-4BE66F940EFA}" type="slidenum">
              <a:rPr lang="en-US">
                <a:solidFill>
                  <a:srgbClr val="FFFFFF"/>
                </a:solidFill>
              </a:rPr>
              <a:pPr/>
              <a:t>‹#›</a:t>
            </a:fld>
            <a:endParaRPr lang="en-US" dirty="0">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9398082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42189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4557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0736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11015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1C9FFB1-E5D1-495C-AE37-187A7D503C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10486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956891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039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97236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74684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651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681078E3-CAB0-447C-85C6-14B5571D5D1C}"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7038543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75616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53624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67782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00156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96413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22071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71566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78365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51016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77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pPr>
                <a:defRPr/>
              </a:pPr>
              <a:t>‹#›</a:t>
            </a:fld>
            <a:endParaRPr lang="en-US" dirty="0"/>
          </a:p>
        </p:txBody>
      </p:sp>
    </p:spTree>
    <p:extLst>
      <p:ext uri="{BB962C8B-B14F-4D97-AF65-F5344CB8AC3E}">
        <p14:creationId xmlns:p14="http://schemas.microsoft.com/office/powerpoint/2010/main" val="20254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87F545C-216A-40C1-8DB9-372E9D617A05}" type="slidenum">
              <a:rPr lang="en-US">
                <a:solidFill>
                  <a:srgbClr val="FFFFFF"/>
                </a:solidFill>
              </a:rPr>
              <a:pPr/>
              <a:t>‹#›</a:t>
            </a:fld>
            <a:endParaRPr lang="en-US" dirty="0">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16618043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381AA9-C8F2-4727-8DD8-234A76F4E9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64207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7AB88C-1524-44F5-8D99-4622D85A47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87488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7269327-E833-4A6E-BEC5-3A97F7AEB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532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94A176-A28A-416E-A0A1-339264307F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04269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A99BD35-552B-434C-8D69-2EB546FD5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02914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56748E9-8503-4E2E-9595-E1469974E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67994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BC291CD-85D3-46FA-99CA-644BAE666D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60757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A230C-14DE-463E-8AA7-0F2F01966C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15762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44CFD0-C3D2-44A4-9427-86FA15A1EE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50288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BC65D4-6888-404A-B31F-C0231F058C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1820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0DF8C4A-7E9B-4376-91E0-119B09E21435}"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9676436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15142A7-363E-4DFC-969A-09D0BA49B5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23739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60BC2E2-9749-4EAF-9BCF-4AF72FA897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400323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02687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32255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51847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5076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28529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4595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71709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6110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79A28E0-F6D8-4A5F-BB39-22A825E1E6B9}"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3035640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77329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49472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16131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23BCEB-190D-4783-BBC4-EBCDABD7CF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780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81758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50622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39744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330045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5008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586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8630A8B-82CC-4522-A6FF-11745CE681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10895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03106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53263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39809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12766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8814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89853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09785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29080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57768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4611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53002CA-7CFF-4286-9629-3F7BDE301F4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042244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A0D3132-DDAA-4E09-9FA5-8C074D3CB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92689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89382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90584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49004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5735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64400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60590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22552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95475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43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C092C10-BA59-4889-A831-C8596FA427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0879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98950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34096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94400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57326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37321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23868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7757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680596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24448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9349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D7AE05A-61D3-47A8-869D-42DDD9632A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048095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59502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470948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83774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3187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7802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674046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63309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216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864066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3503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1BA7E1D-B707-49D7-B0BC-277ECD551B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34945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3CC6F31F-92CE-4DFD-9513-11357CEE56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965322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59598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22659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53792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11592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384639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461350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944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392251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4452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30200" y="1447800"/>
            <a:ext cx="28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3" name="TextBox 2"/>
          <p:cNvSpPr txBox="1">
            <a:spLocks noChangeArrowheads="1"/>
          </p:cNvSpPr>
          <p:nvPr userDrawn="1"/>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4" name="Rectangle 6"/>
          <p:cNvSpPr>
            <a:spLocks noGrp="1" noChangeArrowheads="1"/>
          </p:cNvSpPr>
          <p:nvPr>
            <p:ph type="sldNum" sz="quarter" idx="10"/>
          </p:nvPr>
        </p:nvSpPr>
        <p:spPr/>
        <p:txBody>
          <a:bodyPr/>
          <a:lstStyle>
            <a:lvl1pPr>
              <a:defRPr/>
            </a:lvl1pPr>
          </a:lstStyle>
          <a:p>
            <a:pPr>
              <a:defRPr/>
            </a:pPr>
            <a:fld id="{318ABDC2-5A28-4C4E-89D5-DF4B36A8E3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38949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27482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26694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23BCEB-190D-4783-BBC4-EBCDABD7CF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487519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3334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732526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95115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628114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264656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71564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6306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1DFEAA-EFEE-454F-89E8-BD235B8CBF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38195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026013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261849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821775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39765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81739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515789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23BCEB-190D-4783-BBC4-EBCDABD7CF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593956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41556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283691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212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pPr>
                <a:defRPr/>
              </a:pPr>
              <a:t>‹#›</a:t>
            </a:fld>
            <a:endParaRPr lang="en-US" dirty="0"/>
          </a:p>
        </p:txBody>
      </p:sp>
    </p:spTree>
    <p:extLst>
      <p:ext uri="{BB962C8B-B14F-4D97-AF65-F5344CB8AC3E}">
        <p14:creationId xmlns:p14="http://schemas.microsoft.com/office/powerpoint/2010/main" val="38192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3A69A87-4372-4921-8FA3-71D50DDC0E8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64149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9649474"/>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48248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518184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68700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13142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150678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80808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824240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41903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806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D01AEF-A620-48F5-BA83-FBA3ABF9D3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9974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615992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433088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0215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45692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4C1EE74-98D8-4C33-A336-2533709A3C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026883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896016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087817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388616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20744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5695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889FF43-4889-4041-B6C9-58324DAC53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257834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403970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442066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727973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28796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7333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15646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278938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187375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72622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612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93A4BB7-CDBA-42F4-BA9F-C50C527739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420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41468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16275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585667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374453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471563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76587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407456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66232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689429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1C9FFB1-E5D1-495C-AE37-187A7D503C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7185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D527787-9285-4074-BD0C-33B404ECE5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29638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861699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521937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282524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563141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A0D3132-DDAA-4E09-9FA5-8C074D3CB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03023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477883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456412"/>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478248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236699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605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A34EEA56-88AB-4CAC-8DEC-1F96B79B0D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731007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394003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80644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34644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581042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316127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8793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285803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9886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17127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A0D3132-DDAA-4E09-9FA5-8C074D3CB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609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09054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945394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30772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546884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695017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140990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0189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0724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81856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745150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2713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5803024"/>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357964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789191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188029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03793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897282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598005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20720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670353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412774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4953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403510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6202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829583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54723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929743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981655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756848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81050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211564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3156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3CC6F31F-92CE-4DFD-9513-11357CEE56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1832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727274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629033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7714715"/>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08413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248836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309522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358728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611992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86918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07580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968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pPr>
                <a:defRPr/>
              </a:pPr>
              <a:t>‹#›</a:t>
            </a:fld>
            <a:endParaRPr lang="en-US" dirty="0"/>
          </a:p>
        </p:txBody>
      </p:sp>
    </p:spTree>
    <p:extLst>
      <p:ext uri="{BB962C8B-B14F-4D97-AF65-F5344CB8AC3E}">
        <p14:creationId xmlns:p14="http://schemas.microsoft.com/office/powerpoint/2010/main" val="1989099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976241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084382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773455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780334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594957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379961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A0D3132-DDAA-4E09-9FA5-8C074D3CB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01709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956012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08115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590549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0646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701301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425704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83967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474096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7485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480472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017533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450115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819924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677160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7034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752184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067660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594751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444452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742774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315607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021870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622813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270411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950157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0233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293131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1C9FFB1-E5D1-495C-AE37-187A7D503C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708171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520288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721578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387512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6720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E6A438-5566-4252-BA38-F3D669E718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281581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4D02196-4BFE-4E10-93EA-F4F54A30E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262179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0671BF-59D9-4133-A945-6A06E4184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229152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17F2990-8A35-4CA5-A48F-846577837A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9922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E47CB0A-01C9-44D6-BEB1-7078B0421A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0977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574115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DE50E25-DD7B-45B9-8B87-CE608640FD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119756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351BCF3-23B2-4AD6-8927-DCE2B6AC34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2835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3FD50F-8858-4494-AB68-2FB400E7E8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980832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168EE0-C98E-4CE0-872E-7BCA07553F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345688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AD9773-24AB-4EAE-A49F-A71F0F5319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997980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C15AD-4976-43B1-97F1-83A9A5038F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692008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9B486976-30CA-4AB0-9A6F-FB236986C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300859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988238-8E92-4053-AABE-6AC2EB509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322386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459A5856-7F3B-409D-8BB4-47C168275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047572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9843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930017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FB09E321-7F2B-4FDA-9013-562945CEEC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359962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A0760DB3-0F96-4D6F-AC94-1BD0AFA97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159161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E6A438-5566-4252-BA38-F3D669E718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447278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4D02196-4BFE-4E10-93EA-F4F54A30E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096513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0671BF-59D9-4133-A945-6A06E4184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87397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17F2990-8A35-4CA5-A48F-846577837A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653098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E47CB0A-01C9-44D6-BEB1-7078B0421A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904951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DE50E25-DD7B-45B9-8B87-CE608640FD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545547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351BCF3-23B2-4AD6-8927-DCE2B6AC34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567454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3FD50F-8858-4494-AB68-2FB400E7E8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9314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073326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168EE0-C98E-4CE0-872E-7BCA07553F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007121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AD9773-24AB-4EAE-A49F-A71F0F5319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674360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C15AD-4976-43B1-97F1-83A9A5038F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721994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9B486976-30CA-4AB0-9A6F-FB236986C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03211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988238-8E92-4053-AABE-6AC2EB509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087538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459A5856-7F3B-409D-8BB4-47C168275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007039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984370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FB09E321-7F2B-4FDA-9013-562945CEEC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910280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A0760DB3-0F96-4D6F-AC94-1BD0AFA97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326543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971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829683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837163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262222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6856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255449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848507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923733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5058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1404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300052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8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933510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23BCEB-190D-4783-BBC4-EBCDABD7CF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210868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30345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049910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381AA9-C8F2-4727-8DD8-234A76F4E9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39542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7AB88C-1524-44F5-8D99-4622D85A47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231797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7269327-E833-4A6E-BEC5-3A97F7AEB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255412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94A176-A28A-416E-A0A1-339264307F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61773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A99BD35-552B-434C-8D69-2EB546FD5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122285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56748E9-8503-4E2E-9595-E1469974E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25032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BC291CD-85D3-46FA-99CA-644BAE666D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85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866219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A230C-14DE-463E-8AA7-0F2F01966C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1813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44CFD0-C3D2-44A4-9427-86FA15A1EE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300008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BC65D4-6888-404A-B31F-C0231F058C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81914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15142A7-363E-4DFC-969A-09D0BA49B5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263368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60BC2E2-9749-4EAF-9BCF-4AF72FA897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841886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C346A52C-D42D-42A4-880F-E741EEB641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722959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79C216D-81DA-4EAD-87BF-2CA913992E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022380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3BB3F82-E339-4F00-8C44-5190959DAB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214487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1C0FF9-3ED7-4729-945D-8570F06484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10486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BD673A-43E8-4C40-B794-6A9EC96F52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376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pPr>
                <a:defRPr/>
              </a:pPr>
              <a:t>‹#›</a:t>
            </a:fld>
            <a:endParaRPr lang="en-US" dirty="0"/>
          </a:p>
        </p:txBody>
      </p:sp>
    </p:spTree>
    <p:extLst>
      <p:ext uri="{BB962C8B-B14F-4D97-AF65-F5344CB8AC3E}">
        <p14:creationId xmlns:p14="http://schemas.microsoft.com/office/powerpoint/2010/main" val="2396321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A0D3132-DDAA-4E09-9FA5-8C074D3CB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590004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30200" y="1447800"/>
            <a:ext cx="28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3" name="TextBox 2"/>
          <p:cNvSpPr txBox="1">
            <a:spLocks noChangeArrowheads="1"/>
          </p:cNvSpPr>
          <p:nvPr userDrawn="1"/>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4" name="Rectangle 6"/>
          <p:cNvSpPr>
            <a:spLocks noGrp="1" noChangeArrowheads="1"/>
          </p:cNvSpPr>
          <p:nvPr>
            <p:ph type="sldNum" sz="quarter" idx="10"/>
          </p:nvPr>
        </p:nvSpPr>
        <p:spPr/>
        <p:txBody>
          <a:bodyPr/>
          <a:lstStyle>
            <a:lvl1pPr>
              <a:defRPr/>
            </a:lvl1pPr>
          </a:lstStyle>
          <a:p>
            <a:pPr>
              <a:defRPr/>
            </a:pPr>
            <a:fld id="{3D655F96-7419-4AF1-BD40-755BD0E777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892419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755B3D-04B5-46DF-9D66-0B4D5D41E4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339671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A1116B-3155-4319-881A-4BDCA8A29F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920302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C5694C-C2FD-4586-81BF-42576DC8B1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2421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A4BCC33-C924-4C0C-AFE4-DD03390D3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01860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2CEF548D-32A1-4F9A-A49D-5EB884E503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24879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F219672-8B46-4D6B-9058-A1165B8306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748592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DDD44053-05DC-431E-890B-7168FF5AFC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199030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09E0341-91E5-4DBB-A902-A81F2B6B09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944214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42073E-9C6C-49E3-BF8A-F4D6F3E1B5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8302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380071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87533B5-B5FD-4305-936C-482583236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7361702"/>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93E783-FB58-493D-BCA9-6F1171446C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128366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E683FD-6C8D-44F8-B28D-B9B353840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768222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49C7093-E449-4CEC-B9D3-89213677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055101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E623A29-E248-4A00-9796-5150FE7D2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293482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60E8E0-7691-40E5-B7CC-AD65B3D97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668424"/>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3D678A-853B-4C4A-AE41-9E0264361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920240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9E8D1B-4FA0-4FF7-81C8-D80494C2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025154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BA4030-A487-46A3-B00A-A24D4214D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845413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3"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4B542-E6C0-42C7-9736-403F7465C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0484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345835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7FB44B3-CA5A-4BFB-9459-3D69CF160A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522497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1535D321-0922-4F04-AB14-5E398C79CF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113315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FFA4FE3-3BF3-4DC4-ACFA-3085B3AC0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871345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2479F5C4-A72E-4192-BFEF-A8BCAC597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946676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3EE7ACE-98D5-44AB-A5E5-88FD0455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618414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A722B27-7819-4318-AEE5-821C665693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531514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E8502EF9-714E-49E7-80CD-F1CE67728D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997219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BBBD742-3EEB-4ECD-BBF4-86244FD2A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7925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9826BED-6DCB-4B91-BB17-B3D3796C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790011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9E26ED3-F31A-4D3E-B29D-34584BECD8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223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0026CEE-B8BC-4591-8DE3-AF72444390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927009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F8465B0D-CBBD-4606-8A8F-38B10C2D1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493154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ADD62DD-0D7A-4D21-9C29-821B5B220E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7984514"/>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652EE16D-9FE1-41FF-B530-7BBEBC49FD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697967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293B29B-96AD-495D-A9D8-6D615E1F0B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5267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DD243B22-9986-4F3B-9114-D7C5FD9CB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133427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71C6EE73-BE17-4957-A670-0A33D12A6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258726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4229100" cy="5486400"/>
          </a:xfrm>
        </p:spPr>
        <p:txBody>
          <a:bodyPr/>
          <a:lstStyle/>
          <a:p>
            <a:pPr lvl="0"/>
            <a:r>
              <a:rPr lang="en-US" dirty="0" smtClean="0"/>
              <a:t>Click to edit Master text styles</a:t>
            </a:r>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C28C903C-51B8-4757-956D-2AB2E9FCF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50901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04F3DB-B20A-4080-88B8-B5FF22307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889898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7FD9CD3-F010-4306-9A00-610C4D882A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787680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A6CD4DA-C581-4C81-A518-369101009A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2632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1C9FFB1-E5D1-495C-AE37-187A7D503C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411368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0918FF0D-EB7D-43A1-A43C-5C7A187BD8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086394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39E9213B-F68E-492C-8A1B-DBF9195FE0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090839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C45FAC4-3729-4618-89E0-AF759B333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100087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86C3972D-BCD4-4530-B691-DE8DEE59B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513807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17F294E1-D7AC-447D-ADC9-31C82308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609649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ADF5DCF8-00F5-40FC-A270-6BA9160C5C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853452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808157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5716930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146132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6082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400800"/>
            <a:ext cx="1905000" cy="457200"/>
          </a:xfrm>
        </p:spPr>
        <p:txBody>
          <a:bodyPr/>
          <a:lstStyle>
            <a:lvl1pPr>
              <a:defRPr/>
            </a:lvl1pPr>
          </a:lstStyle>
          <a:p>
            <a:fld id="{7223CB2C-C7F7-4D99-86A6-87888A4999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45271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079296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1C9FFB1-E5D1-495C-AE37-187A7D503C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883528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16531" indent="0" algn="ctr">
              <a:buNone/>
              <a:defRPr/>
            </a:lvl2pPr>
            <a:lvl3pPr marL="633062" indent="0" algn="ctr">
              <a:buNone/>
              <a:defRPr/>
            </a:lvl3pPr>
            <a:lvl4pPr marL="949593" indent="0" algn="ctr">
              <a:buNone/>
              <a:defRPr/>
            </a:lvl4pPr>
            <a:lvl5pPr marL="1266124" indent="0" algn="ctr">
              <a:buNone/>
              <a:defRPr/>
            </a:lvl5pPr>
            <a:lvl6pPr marL="1582655" indent="0" algn="ctr">
              <a:buNone/>
              <a:defRPr/>
            </a:lvl6pPr>
            <a:lvl7pPr marL="1899186" indent="0" algn="ctr">
              <a:buNone/>
              <a:defRPr/>
            </a:lvl7pPr>
            <a:lvl8pPr marL="2215717" indent="0" algn="ctr">
              <a:buNone/>
              <a:defRPr/>
            </a:lvl8pPr>
            <a:lvl9pPr marL="2532248"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E6A438-5566-4252-BA38-F3D669E718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256319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4D02196-4BFE-4E10-93EA-F4F54A30E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656202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769"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0671BF-59D9-4133-A945-6A06E4184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595825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17F2990-8A35-4CA5-A48F-846577837A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095087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E47CB0A-01C9-44D6-BEB1-7078B0421A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668375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DE50E25-DD7B-45B9-8B87-CE608640FD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293291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351BCF3-23B2-4AD6-8927-DCE2B6AC34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607115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385" b="1"/>
            </a:lvl1pPr>
          </a:lstStyle>
          <a:p>
            <a:r>
              <a:rPr lang="en-US" smtClean="0"/>
              <a:t>Click to edit Master title style</a:t>
            </a:r>
            <a:endParaRPr lang="en-US"/>
          </a:p>
        </p:txBody>
      </p:sp>
      <p:sp>
        <p:nvSpPr>
          <p:cNvPr id="3" name="Content Placeholder 2"/>
          <p:cNvSpPr>
            <a:spLocks noGrp="1"/>
          </p:cNvSpPr>
          <p:nvPr>
            <p:ph idx="1"/>
          </p:nvPr>
        </p:nvSpPr>
        <p:spPr>
          <a:xfrm>
            <a:off x="3575052" y="273054"/>
            <a:ext cx="5111750"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3FD50F-8858-4494-AB68-2FB400E7E8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6421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C9128B2-1614-4DE0-981C-9AB6F60583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066655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38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168EE0-C98E-4CE0-872E-7BCA07553F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84460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AD9773-24AB-4EAE-A49F-A71F0F5319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019785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1"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C15AD-4976-43B1-97F1-83A9A5038F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634516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237398" marR="0" indent="-237398" algn="l" defTabSz="633062"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9B486976-30CA-4AB0-9A6F-FB236986C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281521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988238-8E92-4053-AABE-6AC2EB509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42793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2216" b="0">
                <a:latin typeface="+mn-lt"/>
              </a:defRPr>
            </a:lvl1pPr>
          </a:lstStyle>
          <a:p>
            <a:pPr>
              <a:defRPr/>
            </a:pPr>
            <a:fld id="{459A5856-7F3B-409D-8BB4-47C168275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7051336"/>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969" b="0">
                <a:latin typeface="+mn-lt"/>
              </a:defRPr>
            </a:lvl1pPr>
          </a:lstStyle>
          <a:p>
            <a:pPr>
              <a:defRPr/>
            </a:pPr>
            <a:fld id="{51EDF92B-F554-4CA9-BB00-7D9BA4532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150123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237398" marR="0" indent="-237398" algn="l" defTabSz="633062"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FB09E321-7F2B-4FDA-9013-562945CEEC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4417659"/>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2216" b="0">
                <a:latin typeface="+mn-lt"/>
              </a:defRPr>
            </a:lvl1pPr>
          </a:lstStyle>
          <a:p>
            <a:pPr>
              <a:defRPr/>
            </a:pPr>
            <a:fld id="{A0760DB3-0F96-4D6F-AC94-1BD0AFA97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161168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7997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4900425-F52E-410F-9D0C-717CF8448B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1011854"/>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357186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326238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291640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070995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189685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849155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4326376"/>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076485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895557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1970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365E337-4136-49D1-8A0B-BD9F37D22C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19947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381AA9-C8F2-4727-8DD8-234A76F4E9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263906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7AB88C-1524-44F5-8D99-4622D85A47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2642173"/>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7269327-E833-4A6E-BEC5-3A97F7AEB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79219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94A176-A28A-416E-A0A1-339264307F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53373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A99BD35-552B-434C-8D69-2EB546FD5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1368493"/>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56748E9-8503-4E2E-9595-E1469974E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969092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BC291CD-85D3-46FA-99CA-644BAE666D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0671023"/>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A230C-14DE-463E-8AA7-0F2F01966C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853927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44CFD0-C3D2-44A4-9427-86FA15A1EE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143616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BC65D4-6888-404A-B31F-C0231F058C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8963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C346A52C-D42D-42A4-880F-E741EEB641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10309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15142A7-363E-4DFC-969A-09D0BA49B5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89125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3pPr>
              <a:buNone/>
              <a:defRPr/>
            </a:lvl3pPr>
          </a:lstStyle>
          <a:p>
            <a:pPr lvl="0"/>
            <a:r>
              <a:rPr lang="en-US" dirty="0" smtClean="0"/>
              <a:t>Click to edit Master text styles</a:t>
            </a:r>
          </a:p>
          <a:p>
            <a:pPr lvl="1"/>
            <a:r>
              <a:rPr lang="en-US"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860BC2E2-9749-4EAF-9BCF-4AF72FA897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54526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9A1A3B6-7651-43BF-9D7F-8977B8DE57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6353371"/>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C3EE538-E4BC-4318-AAA6-F0D9985FDE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0278256"/>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3200"/>
            </a:lvl1pPr>
            <a:lvl2pPr>
              <a:defRPr sz="3200">
                <a:latin typeface="+mn-l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202C957F-5B69-466E-98D4-6F6C4C659A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6513007"/>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9FEAEFC-A3DA-4256-9F61-8910627C37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5658639"/>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89F961D-9DA1-4F3E-813E-9FB2C37B31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887357"/>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2AAD51B-34DE-4D3D-AE11-7500BE66A8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45637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pPr>
                <a:defRPr/>
              </a:pPr>
              <a:t>‹#›</a:t>
            </a:fld>
            <a:endParaRPr lang="en-US" dirty="0"/>
          </a:p>
        </p:txBody>
      </p:sp>
    </p:spTree>
    <p:extLst>
      <p:ext uri="{BB962C8B-B14F-4D97-AF65-F5344CB8AC3E}">
        <p14:creationId xmlns:p14="http://schemas.microsoft.com/office/powerpoint/2010/main" val="2957938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lgn="l">
              <a:lnSpc>
                <a:spcPts val="3840"/>
              </a:lnSpc>
              <a:spcBef>
                <a:spcPts val="0"/>
              </a:spcBef>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79C216D-81DA-4EAD-87BF-2CA913992E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5695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3BB3F82-E339-4F00-8C44-5190959DAB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9640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1C0FF9-3ED7-4729-945D-8570F06484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2927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BD673A-43E8-4C40-B794-6A9EC96F52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3754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30200" y="1447800"/>
            <a:ext cx="28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3" name="TextBox 2"/>
          <p:cNvSpPr txBox="1">
            <a:spLocks noChangeArrowheads="1"/>
          </p:cNvSpPr>
          <p:nvPr userDrawn="1"/>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defRPr/>
            </a:pPr>
            <a:r>
              <a:rPr lang="en-US" dirty="0" smtClean="0">
                <a:solidFill>
                  <a:srgbClr val="000000"/>
                </a:solidFill>
              </a:rPr>
              <a:t>  </a:t>
            </a:r>
          </a:p>
        </p:txBody>
      </p:sp>
      <p:sp>
        <p:nvSpPr>
          <p:cNvPr id="4" name="Rectangle 6"/>
          <p:cNvSpPr>
            <a:spLocks noGrp="1" noChangeArrowheads="1"/>
          </p:cNvSpPr>
          <p:nvPr>
            <p:ph type="sldNum" sz="quarter" idx="10"/>
          </p:nvPr>
        </p:nvSpPr>
        <p:spPr/>
        <p:txBody>
          <a:bodyPr/>
          <a:lstStyle>
            <a:lvl1pPr>
              <a:defRPr/>
            </a:lvl1pPr>
          </a:lstStyle>
          <a:p>
            <a:pPr>
              <a:defRPr/>
            </a:pPr>
            <a:fld id="{3D655F96-7419-4AF1-BD40-755BD0E777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7145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755B3D-04B5-46DF-9D66-0B4D5D41E4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7366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A1116B-3155-4319-881A-4BDCA8A29F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4074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C5694C-C2FD-4586-81BF-42576DC8B1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994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A4BCC33-C924-4C0C-AFE4-DD03390D3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061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42291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2CEF548D-32A1-4F9A-A49D-5EB884E503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891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pPr>
                <a:defRPr/>
              </a:pPr>
              <a:t>‹#›</a:t>
            </a:fld>
            <a:endParaRPr lang="en-US" dirty="0"/>
          </a:p>
        </p:txBody>
      </p:sp>
    </p:spTree>
    <p:extLst>
      <p:ext uri="{BB962C8B-B14F-4D97-AF65-F5344CB8AC3E}">
        <p14:creationId xmlns:p14="http://schemas.microsoft.com/office/powerpoint/2010/main" val="4118122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F219672-8B46-4D6B-9058-A1165B8306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381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DDD44053-05DC-431E-890B-7168FF5AFC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3180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647F5E6-1536-48C5-8D09-F7C3121984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26106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0" y="1143000"/>
            <a:ext cx="8686800" cy="5486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solidFill>
                  <a:schemeClr val="tx1"/>
                </a:solidFill>
              </a:defRPr>
            </a:lvl1pPr>
            <a:lvl2pPr marL="396875" indent="-396875">
              <a:buFont typeface="Wingdings" pitchFamily="2" charset="2"/>
              <a:buChar char="Ø"/>
              <a:defRPr sz="3200">
                <a:latin typeface="+mn-lt"/>
              </a:defRPr>
            </a:lvl2pPr>
            <a:lvl3pPr>
              <a:buNone/>
              <a:defRPr/>
            </a:lvl3pPr>
          </a:lstStyle>
          <a:p>
            <a:pPr lvl="0"/>
            <a:r>
              <a:rPr lang="en-US" smtClean="0"/>
              <a:t>Click to edit Master text styles</a:t>
            </a:r>
          </a:p>
          <a:p>
            <a:pPr lvl="1"/>
            <a:r>
              <a:rPr lang="en-US"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065F9661-FBB8-4233-83CA-32B01910BB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4337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9C57C2B7-CCB6-4D86-BAA3-27E7E70965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1372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3200" b="0">
                <a:latin typeface="+mn-lt"/>
              </a:defRPr>
            </a:lvl1pPr>
          </a:lstStyle>
          <a:p>
            <a:pPr>
              <a:defRPr/>
            </a:pPr>
            <a:fld id="{704EB8D4-1BE3-43EF-A0C3-D4CBE17369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2573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20100" y="6324600"/>
            <a:ext cx="1447800" cy="533400"/>
          </a:xfrm>
        </p:spPr>
        <p:txBody>
          <a:bodyPr/>
          <a:lstStyle>
            <a:lvl1pPr>
              <a:buFont typeface="Arial" pitchFamily="34" charset="0"/>
              <a:buNone/>
              <a:defRPr sz="1400" b="0">
                <a:latin typeface="+mn-lt"/>
              </a:defRPr>
            </a:lvl1pPr>
          </a:lstStyle>
          <a:p>
            <a:pPr>
              <a:defRPr/>
            </a:pPr>
            <a:fld id="{B09E0341-91E5-4DBB-A902-A81F2B6B09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4181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3C4558-BF5A-43E0-A9FC-AEBD170E32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6987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599370-8F78-4506-A6C8-0F462D41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5515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E5B3BC-4D4F-457A-A3A3-07BF6C3C9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071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pPr>
                <a:defRPr/>
              </a:pPr>
              <a:t>‹#›</a:t>
            </a:fld>
            <a:endParaRPr lang="en-US" dirty="0"/>
          </a:p>
        </p:txBody>
      </p:sp>
    </p:spTree>
    <p:extLst>
      <p:ext uri="{BB962C8B-B14F-4D97-AF65-F5344CB8AC3E}">
        <p14:creationId xmlns:p14="http://schemas.microsoft.com/office/powerpoint/2010/main" val="2280257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E723DB-08E9-4B26-B24A-511AA02C69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0873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3EABCA6-9422-4236-9682-74776BC4B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8711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E5D1CD-38C7-4C73-A5EF-8831FBE0B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7151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A33D46-C71F-4E32-B631-5FDE5654F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7317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0CD11A-D2BB-47BE-816F-E1E45836C8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1805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1800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733F4-1EB5-4983-BA2D-B83F8F57A4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2769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29340-E742-4185-8BF8-3980FDDEEC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3241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610600" cy="5486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0397F71F-AFD5-47B5-B4C2-C62D787770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6811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610600" cy="5486400"/>
          </a:xfrm>
        </p:spPr>
        <p:txBody>
          <a:bodyPr/>
          <a:lstStyle>
            <a:lvl1pPr>
              <a:buNone/>
              <a:defRPr/>
            </a:lvl1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4B8FE9-C102-443B-B970-B9F8EBBB86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580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4C1D32-FD8E-4C61-B448-954EB8B90FB7}" type="slidenum">
              <a:rPr lang="en-US"/>
              <a:pPr>
                <a:defRPr/>
              </a:pPr>
              <a:t>‹#›</a:t>
            </a:fld>
            <a:endParaRPr lang="en-US" dirty="0"/>
          </a:p>
        </p:txBody>
      </p:sp>
    </p:spTree>
    <p:extLst>
      <p:ext uri="{BB962C8B-B14F-4D97-AF65-F5344CB8AC3E}">
        <p14:creationId xmlns:p14="http://schemas.microsoft.com/office/powerpoint/2010/main" val="3727104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E6A438-5566-4252-BA38-F3D669E718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50793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4D02196-4BFE-4E10-93EA-F4F54A30E0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6544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0671BF-59D9-4133-A945-6A06E4184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46699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17F2990-8A35-4CA5-A48F-846577837A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7462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E47CB0A-01C9-44D6-BEB1-7078B0421A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4276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DE50E25-DD7B-45B9-8B87-CE608640FD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4245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351BCF3-23B2-4AD6-8927-DCE2B6AC34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39189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3FD50F-8858-4494-AB68-2FB400E7E8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1190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168EE0-C98E-4CE0-872E-7BCA07553F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3828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AD9773-24AB-4EAE-A49F-A71F0F5319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604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0.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9" Type="http://schemas.openxmlformats.org/officeDocument/2006/relationships/slideLayout" Target="../slideLayouts/slideLayout182.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34" Type="http://schemas.openxmlformats.org/officeDocument/2006/relationships/slideLayout" Target="../slideLayouts/slideLayout177.xml"/><Relationship Id="rId42" Type="http://schemas.openxmlformats.org/officeDocument/2006/relationships/slideLayout" Target="../slideLayouts/slideLayout185.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theme" Target="../theme/theme11.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41" Type="http://schemas.openxmlformats.org/officeDocument/2006/relationships/slideLayout" Target="../slideLayouts/slideLayout184.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2.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3.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theme" Target="../theme/theme14.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slideLayout" Target="../slideLayouts/slideLayout251.xml"/><Relationship Id="rId39" Type="http://schemas.openxmlformats.org/officeDocument/2006/relationships/slideLayout" Target="../slideLayouts/slideLayout264.xml"/><Relationship Id="rId3" Type="http://schemas.openxmlformats.org/officeDocument/2006/relationships/slideLayout" Target="../slideLayouts/slideLayout228.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theme" Target="../theme/theme15.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0" Type="http://schemas.openxmlformats.org/officeDocument/2006/relationships/slideLayout" Target="../slideLayouts/slideLayout245.xml"/><Relationship Id="rId29" Type="http://schemas.openxmlformats.org/officeDocument/2006/relationships/slideLayout" Target="../slideLayouts/slideLayout254.xml"/><Relationship Id="rId41" Type="http://schemas.openxmlformats.org/officeDocument/2006/relationships/slideLayout" Target="../slideLayouts/slideLayout26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10" Type="http://schemas.openxmlformats.org/officeDocument/2006/relationships/slideLayout" Target="../slideLayouts/slideLayout235.xml"/><Relationship Id="rId19" Type="http://schemas.openxmlformats.org/officeDocument/2006/relationships/slideLayout" Target="../slideLayouts/slideLayout244.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theme" Target="../theme/theme16.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theme" Target="../theme/theme17.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3" Type="http://schemas.openxmlformats.org/officeDocument/2006/relationships/slideLayout" Target="../slideLayouts/slideLayout301.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theme" Target="../theme/theme18.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26" Type="http://schemas.openxmlformats.org/officeDocument/2006/relationships/slideLayout" Target="../slideLayouts/slideLayout370.xml"/><Relationship Id="rId39" Type="http://schemas.openxmlformats.org/officeDocument/2006/relationships/slideLayout" Target="../slideLayouts/slideLayout383.xml"/><Relationship Id="rId3" Type="http://schemas.openxmlformats.org/officeDocument/2006/relationships/slideLayout" Target="../slideLayouts/slideLayout347.xml"/><Relationship Id="rId21" Type="http://schemas.openxmlformats.org/officeDocument/2006/relationships/slideLayout" Target="../slideLayouts/slideLayout365.xml"/><Relationship Id="rId34" Type="http://schemas.openxmlformats.org/officeDocument/2006/relationships/slideLayout" Target="../slideLayouts/slideLayout378.xml"/><Relationship Id="rId42" Type="http://schemas.openxmlformats.org/officeDocument/2006/relationships/slideLayout" Target="../slideLayouts/slideLayout386.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5" Type="http://schemas.openxmlformats.org/officeDocument/2006/relationships/slideLayout" Target="../slideLayouts/slideLayout369.xml"/><Relationship Id="rId33" Type="http://schemas.openxmlformats.org/officeDocument/2006/relationships/slideLayout" Target="../slideLayouts/slideLayout377.xml"/><Relationship Id="rId38" Type="http://schemas.openxmlformats.org/officeDocument/2006/relationships/slideLayout" Target="../slideLayouts/slideLayout382.xml"/><Relationship Id="rId46" Type="http://schemas.openxmlformats.org/officeDocument/2006/relationships/theme" Target="../theme/theme19.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20" Type="http://schemas.openxmlformats.org/officeDocument/2006/relationships/slideLayout" Target="../slideLayouts/slideLayout364.xml"/><Relationship Id="rId29" Type="http://schemas.openxmlformats.org/officeDocument/2006/relationships/slideLayout" Target="../slideLayouts/slideLayout373.xml"/><Relationship Id="rId41" Type="http://schemas.openxmlformats.org/officeDocument/2006/relationships/slideLayout" Target="../slideLayouts/slideLayout385.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24" Type="http://schemas.openxmlformats.org/officeDocument/2006/relationships/slideLayout" Target="../slideLayouts/slideLayout368.xml"/><Relationship Id="rId32" Type="http://schemas.openxmlformats.org/officeDocument/2006/relationships/slideLayout" Target="../slideLayouts/slideLayout376.xml"/><Relationship Id="rId37" Type="http://schemas.openxmlformats.org/officeDocument/2006/relationships/slideLayout" Target="../slideLayouts/slideLayout381.xml"/><Relationship Id="rId40" Type="http://schemas.openxmlformats.org/officeDocument/2006/relationships/slideLayout" Target="../slideLayouts/slideLayout384.xml"/><Relationship Id="rId45" Type="http://schemas.openxmlformats.org/officeDocument/2006/relationships/slideLayout" Target="../slideLayouts/slideLayout389.xml"/><Relationship Id="rId5" Type="http://schemas.openxmlformats.org/officeDocument/2006/relationships/slideLayout" Target="../slideLayouts/slideLayout349.xml"/><Relationship Id="rId15" Type="http://schemas.openxmlformats.org/officeDocument/2006/relationships/slideLayout" Target="../slideLayouts/slideLayout359.xml"/><Relationship Id="rId23" Type="http://schemas.openxmlformats.org/officeDocument/2006/relationships/slideLayout" Target="../slideLayouts/slideLayout367.xml"/><Relationship Id="rId28" Type="http://schemas.openxmlformats.org/officeDocument/2006/relationships/slideLayout" Target="../slideLayouts/slideLayout372.xml"/><Relationship Id="rId36" Type="http://schemas.openxmlformats.org/officeDocument/2006/relationships/slideLayout" Target="../slideLayouts/slideLayout380.xml"/><Relationship Id="rId10" Type="http://schemas.openxmlformats.org/officeDocument/2006/relationships/slideLayout" Target="../slideLayouts/slideLayout354.xml"/><Relationship Id="rId19" Type="http://schemas.openxmlformats.org/officeDocument/2006/relationships/slideLayout" Target="../slideLayouts/slideLayout363.xml"/><Relationship Id="rId31" Type="http://schemas.openxmlformats.org/officeDocument/2006/relationships/slideLayout" Target="../slideLayouts/slideLayout375.xml"/><Relationship Id="rId44" Type="http://schemas.openxmlformats.org/officeDocument/2006/relationships/slideLayout" Target="../slideLayouts/slideLayout388.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 Id="rId22" Type="http://schemas.openxmlformats.org/officeDocument/2006/relationships/slideLayout" Target="../slideLayouts/slideLayout366.xml"/><Relationship Id="rId27" Type="http://schemas.openxmlformats.org/officeDocument/2006/relationships/slideLayout" Target="../slideLayouts/slideLayout371.xml"/><Relationship Id="rId30" Type="http://schemas.openxmlformats.org/officeDocument/2006/relationships/slideLayout" Target="../slideLayouts/slideLayout374.xml"/><Relationship Id="rId35" Type="http://schemas.openxmlformats.org/officeDocument/2006/relationships/slideLayout" Target="../slideLayouts/slideLayout379.xml"/><Relationship Id="rId43" Type="http://schemas.openxmlformats.org/officeDocument/2006/relationships/slideLayout" Target="../slideLayouts/slideLayout3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slideLayout" Target="../slideLayouts/slideLayout402.xml"/><Relationship Id="rId18" Type="http://schemas.openxmlformats.org/officeDocument/2006/relationships/slideLayout" Target="../slideLayouts/slideLayout407.xml"/><Relationship Id="rId26" Type="http://schemas.openxmlformats.org/officeDocument/2006/relationships/slideLayout" Target="../slideLayouts/slideLayout415.xml"/><Relationship Id="rId39" Type="http://schemas.openxmlformats.org/officeDocument/2006/relationships/slideLayout" Target="../slideLayouts/slideLayout428.xml"/><Relationship Id="rId3" Type="http://schemas.openxmlformats.org/officeDocument/2006/relationships/slideLayout" Target="../slideLayouts/slideLayout392.xml"/><Relationship Id="rId21" Type="http://schemas.openxmlformats.org/officeDocument/2006/relationships/slideLayout" Target="../slideLayouts/slideLayout410.xml"/><Relationship Id="rId34" Type="http://schemas.openxmlformats.org/officeDocument/2006/relationships/slideLayout" Target="../slideLayouts/slideLayout423.xml"/><Relationship Id="rId42" Type="http://schemas.openxmlformats.org/officeDocument/2006/relationships/slideLayout" Target="../slideLayouts/slideLayout431.xml"/><Relationship Id="rId7" Type="http://schemas.openxmlformats.org/officeDocument/2006/relationships/slideLayout" Target="../slideLayouts/slideLayout396.xml"/><Relationship Id="rId12" Type="http://schemas.openxmlformats.org/officeDocument/2006/relationships/slideLayout" Target="../slideLayouts/slideLayout401.xml"/><Relationship Id="rId17" Type="http://schemas.openxmlformats.org/officeDocument/2006/relationships/slideLayout" Target="../slideLayouts/slideLayout406.xml"/><Relationship Id="rId25" Type="http://schemas.openxmlformats.org/officeDocument/2006/relationships/slideLayout" Target="../slideLayouts/slideLayout414.xml"/><Relationship Id="rId33" Type="http://schemas.openxmlformats.org/officeDocument/2006/relationships/slideLayout" Target="../slideLayouts/slideLayout422.xml"/><Relationship Id="rId38" Type="http://schemas.openxmlformats.org/officeDocument/2006/relationships/slideLayout" Target="../slideLayouts/slideLayout427.xml"/><Relationship Id="rId46" Type="http://schemas.openxmlformats.org/officeDocument/2006/relationships/theme" Target="../theme/theme20.xml"/><Relationship Id="rId2" Type="http://schemas.openxmlformats.org/officeDocument/2006/relationships/slideLayout" Target="../slideLayouts/slideLayout391.xml"/><Relationship Id="rId16" Type="http://schemas.openxmlformats.org/officeDocument/2006/relationships/slideLayout" Target="../slideLayouts/slideLayout405.xml"/><Relationship Id="rId20" Type="http://schemas.openxmlformats.org/officeDocument/2006/relationships/slideLayout" Target="../slideLayouts/slideLayout409.xml"/><Relationship Id="rId29" Type="http://schemas.openxmlformats.org/officeDocument/2006/relationships/slideLayout" Target="../slideLayouts/slideLayout418.xml"/><Relationship Id="rId41" Type="http://schemas.openxmlformats.org/officeDocument/2006/relationships/slideLayout" Target="../slideLayouts/slideLayout430.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24" Type="http://schemas.openxmlformats.org/officeDocument/2006/relationships/slideLayout" Target="../slideLayouts/slideLayout413.xml"/><Relationship Id="rId32" Type="http://schemas.openxmlformats.org/officeDocument/2006/relationships/slideLayout" Target="../slideLayouts/slideLayout421.xml"/><Relationship Id="rId37" Type="http://schemas.openxmlformats.org/officeDocument/2006/relationships/slideLayout" Target="../slideLayouts/slideLayout426.xml"/><Relationship Id="rId40" Type="http://schemas.openxmlformats.org/officeDocument/2006/relationships/slideLayout" Target="../slideLayouts/slideLayout429.xml"/><Relationship Id="rId45" Type="http://schemas.openxmlformats.org/officeDocument/2006/relationships/slideLayout" Target="../slideLayouts/slideLayout434.xml"/><Relationship Id="rId5" Type="http://schemas.openxmlformats.org/officeDocument/2006/relationships/slideLayout" Target="../slideLayouts/slideLayout394.xml"/><Relationship Id="rId15" Type="http://schemas.openxmlformats.org/officeDocument/2006/relationships/slideLayout" Target="../slideLayouts/slideLayout404.xml"/><Relationship Id="rId23" Type="http://schemas.openxmlformats.org/officeDocument/2006/relationships/slideLayout" Target="../slideLayouts/slideLayout412.xml"/><Relationship Id="rId28" Type="http://schemas.openxmlformats.org/officeDocument/2006/relationships/slideLayout" Target="../slideLayouts/slideLayout417.xml"/><Relationship Id="rId36" Type="http://schemas.openxmlformats.org/officeDocument/2006/relationships/slideLayout" Target="../slideLayouts/slideLayout425.xml"/><Relationship Id="rId10" Type="http://schemas.openxmlformats.org/officeDocument/2006/relationships/slideLayout" Target="../slideLayouts/slideLayout399.xml"/><Relationship Id="rId19" Type="http://schemas.openxmlformats.org/officeDocument/2006/relationships/slideLayout" Target="../slideLayouts/slideLayout408.xml"/><Relationship Id="rId31" Type="http://schemas.openxmlformats.org/officeDocument/2006/relationships/slideLayout" Target="../slideLayouts/slideLayout420.xml"/><Relationship Id="rId44" Type="http://schemas.openxmlformats.org/officeDocument/2006/relationships/slideLayout" Target="../slideLayouts/slideLayout433.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slideLayout" Target="../slideLayouts/slideLayout403.xml"/><Relationship Id="rId22" Type="http://schemas.openxmlformats.org/officeDocument/2006/relationships/slideLayout" Target="../slideLayouts/slideLayout411.xml"/><Relationship Id="rId27" Type="http://schemas.openxmlformats.org/officeDocument/2006/relationships/slideLayout" Target="../slideLayouts/slideLayout416.xml"/><Relationship Id="rId30" Type="http://schemas.openxmlformats.org/officeDocument/2006/relationships/slideLayout" Target="../slideLayouts/slideLayout419.xml"/><Relationship Id="rId35" Type="http://schemas.openxmlformats.org/officeDocument/2006/relationships/slideLayout" Target="../slideLayouts/slideLayout424.xml"/><Relationship Id="rId43" Type="http://schemas.openxmlformats.org/officeDocument/2006/relationships/slideLayout" Target="../slideLayouts/slideLayout4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18" Type="http://schemas.openxmlformats.org/officeDocument/2006/relationships/theme" Target="../theme/theme21.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slideLayout" Target="../slideLayouts/slideLayout451.xml"/><Relationship Id="rId2" Type="http://schemas.openxmlformats.org/officeDocument/2006/relationships/slideLayout" Target="../slideLayouts/slideLayout436.xml"/><Relationship Id="rId16" Type="http://schemas.openxmlformats.org/officeDocument/2006/relationships/slideLayout" Target="../slideLayouts/slideLayout450.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slideLayout" Target="../slideLayouts/slideLayout44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slideLayout" Target="../slideLayouts/slideLayout464.xml"/><Relationship Id="rId18" Type="http://schemas.openxmlformats.org/officeDocument/2006/relationships/theme" Target="../theme/theme22.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slideLayout" Target="../slideLayouts/slideLayout463.xml"/><Relationship Id="rId17" Type="http://schemas.openxmlformats.org/officeDocument/2006/relationships/slideLayout" Target="../slideLayouts/slideLayout468.xml"/><Relationship Id="rId2" Type="http://schemas.openxmlformats.org/officeDocument/2006/relationships/slideLayout" Target="../slideLayouts/slideLayout453.xml"/><Relationship Id="rId16" Type="http://schemas.openxmlformats.org/officeDocument/2006/relationships/slideLayout" Target="../slideLayouts/slideLayout467.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5" Type="http://schemas.openxmlformats.org/officeDocument/2006/relationships/slideLayout" Target="../slideLayouts/slideLayout46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slideLayout" Target="../slideLayouts/slideLayout46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slideLayout" Target="../slideLayouts/slideLayout481.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5" Type="http://schemas.openxmlformats.org/officeDocument/2006/relationships/theme" Target="../theme/theme2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slideLayout" Target="../slideLayouts/slideLayout48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theme" Target="../theme/theme24.xml"/><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02.xml"/><Relationship Id="rId13" Type="http://schemas.openxmlformats.org/officeDocument/2006/relationships/slideLayout" Target="../slideLayouts/slideLayout507.xml"/><Relationship Id="rId3" Type="http://schemas.openxmlformats.org/officeDocument/2006/relationships/slideLayout" Target="../slideLayouts/slideLayout497.xml"/><Relationship Id="rId7" Type="http://schemas.openxmlformats.org/officeDocument/2006/relationships/slideLayout" Target="../slideLayouts/slideLayout501.xml"/><Relationship Id="rId12" Type="http://schemas.openxmlformats.org/officeDocument/2006/relationships/slideLayout" Target="../slideLayouts/slideLayout506.xml"/><Relationship Id="rId2" Type="http://schemas.openxmlformats.org/officeDocument/2006/relationships/slideLayout" Target="../slideLayouts/slideLayout496.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11" Type="http://schemas.openxmlformats.org/officeDocument/2006/relationships/slideLayout" Target="../slideLayouts/slideLayout505.xml"/><Relationship Id="rId5" Type="http://schemas.openxmlformats.org/officeDocument/2006/relationships/slideLayout" Target="../slideLayouts/slideLayout499.xml"/><Relationship Id="rId15" Type="http://schemas.openxmlformats.org/officeDocument/2006/relationships/theme" Target="../theme/theme25.xml"/><Relationship Id="rId10" Type="http://schemas.openxmlformats.org/officeDocument/2006/relationships/slideLayout" Target="../slideLayouts/slideLayout504.xml"/><Relationship Id="rId4" Type="http://schemas.openxmlformats.org/officeDocument/2006/relationships/slideLayout" Target="../slideLayouts/slideLayout498.xml"/><Relationship Id="rId9" Type="http://schemas.openxmlformats.org/officeDocument/2006/relationships/slideLayout" Target="../slideLayouts/slideLayout503.xml"/><Relationship Id="rId14" Type="http://schemas.openxmlformats.org/officeDocument/2006/relationships/slideLayout" Target="../slideLayouts/slideLayout50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16.xml"/><Relationship Id="rId13" Type="http://schemas.openxmlformats.org/officeDocument/2006/relationships/slideLayout" Target="../slideLayouts/slideLayout521.xml"/><Relationship Id="rId18" Type="http://schemas.openxmlformats.org/officeDocument/2006/relationships/slideLayout" Target="../slideLayouts/slideLayout526.xml"/><Relationship Id="rId26" Type="http://schemas.openxmlformats.org/officeDocument/2006/relationships/slideLayout" Target="../slideLayouts/slideLayout534.xml"/><Relationship Id="rId39" Type="http://schemas.openxmlformats.org/officeDocument/2006/relationships/slideLayout" Target="../slideLayouts/slideLayout547.xml"/><Relationship Id="rId3" Type="http://schemas.openxmlformats.org/officeDocument/2006/relationships/slideLayout" Target="../slideLayouts/slideLayout511.xml"/><Relationship Id="rId21" Type="http://schemas.openxmlformats.org/officeDocument/2006/relationships/slideLayout" Target="../slideLayouts/slideLayout529.xml"/><Relationship Id="rId34" Type="http://schemas.openxmlformats.org/officeDocument/2006/relationships/slideLayout" Target="../slideLayouts/slideLayout542.xml"/><Relationship Id="rId42" Type="http://schemas.openxmlformats.org/officeDocument/2006/relationships/slideLayout" Target="../slideLayouts/slideLayout550.xml"/><Relationship Id="rId7" Type="http://schemas.openxmlformats.org/officeDocument/2006/relationships/slideLayout" Target="../slideLayouts/slideLayout515.xml"/><Relationship Id="rId12" Type="http://schemas.openxmlformats.org/officeDocument/2006/relationships/slideLayout" Target="../slideLayouts/slideLayout520.xml"/><Relationship Id="rId17" Type="http://schemas.openxmlformats.org/officeDocument/2006/relationships/slideLayout" Target="../slideLayouts/slideLayout525.xml"/><Relationship Id="rId25" Type="http://schemas.openxmlformats.org/officeDocument/2006/relationships/slideLayout" Target="../slideLayouts/slideLayout533.xml"/><Relationship Id="rId33" Type="http://schemas.openxmlformats.org/officeDocument/2006/relationships/slideLayout" Target="../slideLayouts/slideLayout541.xml"/><Relationship Id="rId38" Type="http://schemas.openxmlformats.org/officeDocument/2006/relationships/slideLayout" Target="../slideLayouts/slideLayout546.xml"/><Relationship Id="rId2" Type="http://schemas.openxmlformats.org/officeDocument/2006/relationships/slideLayout" Target="../slideLayouts/slideLayout510.xml"/><Relationship Id="rId16" Type="http://schemas.openxmlformats.org/officeDocument/2006/relationships/slideLayout" Target="../slideLayouts/slideLayout524.xml"/><Relationship Id="rId20" Type="http://schemas.openxmlformats.org/officeDocument/2006/relationships/slideLayout" Target="../slideLayouts/slideLayout528.xml"/><Relationship Id="rId29" Type="http://schemas.openxmlformats.org/officeDocument/2006/relationships/slideLayout" Target="../slideLayouts/slideLayout537.xml"/><Relationship Id="rId41" Type="http://schemas.openxmlformats.org/officeDocument/2006/relationships/slideLayout" Target="../slideLayouts/slideLayout549.xml"/><Relationship Id="rId1" Type="http://schemas.openxmlformats.org/officeDocument/2006/relationships/slideLayout" Target="../slideLayouts/slideLayout509.xml"/><Relationship Id="rId6" Type="http://schemas.openxmlformats.org/officeDocument/2006/relationships/slideLayout" Target="../slideLayouts/slideLayout514.xml"/><Relationship Id="rId11" Type="http://schemas.openxmlformats.org/officeDocument/2006/relationships/slideLayout" Target="../slideLayouts/slideLayout519.xml"/><Relationship Id="rId24" Type="http://schemas.openxmlformats.org/officeDocument/2006/relationships/slideLayout" Target="../slideLayouts/slideLayout532.xml"/><Relationship Id="rId32" Type="http://schemas.openxmlformats.org/officeDocument/2006/relationships/slideLayout" Target="../slideLayouts/slideLayout540.xml"/><Relationship Id="rId37" Type="http://schemas.openxmlformats.org/officeDocument/2006/relationships/slideLayout" Target="../slideLayouts/slideLayout545.xml"/><Relationship Id="rId40" Type="http://schemas.openxmlformats.org/officeDocument/2006/relationships/slideLayout" Target="../slideLayouts/slideLayout548.xml"/><Relationship Id="rId5" Type="http://schemas.openxmlformats.org/officeDocument/2006/relationships/slideLayout" Target="../slideLayouts/slideLayout513.xml"/><Relationship Id="rId15" Type="http://schemas.openxmlformats.org/officeDocument/2006/relationships/slideLayout" Target="../slideLayouts/slideLayout523.xml"/><Relationship Id="rId23" Type="http://schemas.openxmlformats.org/officeDocument/2006/relationships/slideLayout" Target="../slideLayouts/slideLayout531.xml"/><Relationship Id="rId28" Type="http://schemas.openxmlformats.org/officeDocument/2006/relationships/slideLayout" Target="../slideLayouts/slideLayout536.xml"/><Relationship Id="rId36" Type="http://schemas.openxmlformats.org/officeDocument/2006/relationships/slideLayout" Target="../slideLayouts/slideLayout544.xml"/><Relationship Id="rId10" Type="http://schemas.openxmlformats.org/officeDocument/2006/relationships/slideLayout" Target="../slideLayouts/slideLayout518.xml"/><Relationship Id="rId19" Type="http://schemas.openxmlformats.org/officeDocument/2006/relationships/slideLayout" Target="../slideLayouts/slideLayout527.xml"/><Relationship Id="rId31" Type="http://schemas.openxmlformats.org/officeDocument/2006/relationships/slideLayout" Target="../slideLayouts/slideLayout539.xml"/><Relationship Id="rId44" Type="http://schemas.openxmlformats.org/officeDocument/2006/relationships/theme" Target="../theme/theme26.xml"/><Relationship Id="rId4" Type="http://schemas.openxmlformats.org/officeDocument/2006/relationships/slideLayout" Target="../slideLayouts/slideLayout512.xml"/><Relationship Id="rId9" Type="http://schemas.openxmlformats.org/officeDocument/2006/relationships/slideLayout" Target="../slideLayouts/slideLayout517.xml"/><Relationship Id="rId14" Type="http://schemas.openxmlformats.org/officeDocument/2006/relationships/slideLayout" Target="../slideLayouts/slideLayout522.xml"/><Relationship Id="rId22" Type="http://schemas.openxmlformats.org/officeDocument/2006/relationships/slideLayout" Target="../slideLayouts/slideLayout530.xml"/><Relationship Id="rId27" Type="http://schemas.openxmlformats.org/officeDocument/2006/relationships/slideLayout" Target="../slideLayouts/slideLayout535.xml"/><Relationship Id="rId30" Type="http://schemas.openxmlformats.org/officeDocument/2006/relationships/slideLayout" Target="../slideLayouts/slideLayout538.xml"/><Relationship Id="rId35" Type="http://schemas.openxmlformats.org/officeDocument/2006/relationships/slideLayout" Target="../slideLayouts/slideLayout543.xml"/><Relationship Id="rId43" Type="http://schemas.openxmlformats.org/officeDocument/2006/relationships/slideLayout" Target="../slideLayouts/slideLayout55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slideLayout" Target="../slideLayouts/slideLayout564.xml"/><Relationship Id="rId18" Type="http://schemas.openxmlformats.org/officeDocument/2006/relationships/theme" Target="../theme/theme27.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17" Type="http://schemas.openxmlformats.org/officeDocument/2006/relationships/slideLayout" Target="../slideLayouts/slideLayout568.xml"/><Relationship Id="rId2" Type="http://schemas.openxmlformats.org/officeDocument/2006/relationships/slideLayout" Target="../slideLayouts/slideLayout553.xml"/><Relationship Id="rId16" Type="http://schemas.openxmlformats.org/officeDocument/2006/relationships/slideLayout" Target="../slideLayouts/slideLayout567.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5" Type="http://schemas.openxmlformats.org/officeDocument/2006/relationships/slideLayout" Target="../slideLayouts/slideLayout56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slideLayout" Target="../slideLayouts/slideLayout56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76.xml"/><Relationship Id="rId3" Type="http://schemas.openxmlformats.org/officeDocument/2006/relationships/slideLayout" Target="../slideLayouts/slideLayout571.xml"/><Relationship Id="rId7" Type="http://schemas.openxmlformats.org/officeDocument/2006/relationships/slideLayout" Target="../slideLayouts/slideLayout575.xml"/><Relationship Id="rId12" Type="http://schemas.openxmlformats.org/officeDocument/2006/relationships/theme" Target="../theme/theme28.xml"/><Relationship Id="rId2" Type="http://schemas.openxmlformats.org/officeDocument/2006/relationships/slideLayout" Target="../slideLayouts/slideLayout570.xml"/><Relationship Id="rId1" Type="http://schemas.openxmlformats.org/officeDocument/2006/relationships/slideLayout" Target="../slideLayouts/slideLayout569.xml"/><Relationship Id="rId6" Type="http://schemas.openxmlformats.org/officeDocument/2006/relationships/slideLayout" Target="../slideLayouts/slideLayout574.xml"/><Relationship Id="rId11" Type="http://schemas.openxmlformats.org/officeDocument/2006/relationships/slideLayout" Target="../slideLayouts/slideLayout579.xml"/><Relationship Id="rId5" Type="http://schemas.openxmlformats.org/officeDocument/2006/relationships/slideLayout" Target="../slideLayouts/slideLayout573.xml"/><Relationship Id="rId10" Type="http://schemas.openxmlformats.org/officeDocument/2006/relationships/slideLayout" Target="../slideLayouts/slideLayout578.xml"/><Relationship Id="rId4" Type="http://schemas.openxmlformats.org/officeDocument/2006/relationships/slideLayout" Target="../slideLayouts/slideLayout572.xml"/><Relationship Id="rId9" Type="http://schemas.openxmlformats.org/officeDocument/2006/relationships/slideLayout" Target="../slideLayouts/slideLayout57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87.xml"/><Relationship Id="rId13" Type="http://schemas.openxmlformats.org/officeDocument/2006/relationships/theme" Target="../theme/theme29.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12" Type="http://schemas.openxmlformats.org/officeDocument/2006/relationships/slideLayout" Target="../slideLayouts/slideLayout591.xml"/><Relationship Id="rId2" Type="http://schemas.openxmlformats.org/officeDocument/2006/relationships/slideLayout" Target="../slideLayouts/slideLayout581.xml"/><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slideLayout" Target="../slideLayouts/slideLayout590.xml"/><Relationship Id="rId5" Type="http://schemas.openxmlformats.org/officeDocument/2006/relationships/slideLayout" Target="../slideLayouts/slideLayout584.xml"/><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594.xml"/><Relationship Id="rId7" Type="http://schemas.openxmlformats.org/officeDocument/2006/relationships/theme" Target="../theme/theme30.xml"/><Relationship Id="rId2" Type="http://schemas.openxmlformats.org/officeDocument/2006/relationships/slideLayout" Target="../slideLayouts/slideLayout593.xml"/><Relationship Id="rId1" Type="http://schemas.openxmlformats.org/officeDocument/2006/relationships/slideLayout" Target="../slideLayouts/slideLayout592.xml"/><Relationship Id="rId6" Type="http://schemas.openxmlformats.org/officeDocument/2006/relationships/slideLayout" Target="../slideLayouts/slideLayout597.xml"/><Relationship Id="rId5" Type="http://schemas.openxmlformats.org/officeDocument/2006/relationships/slideLayout" Target="../slideLayouts/slideLayout596.xml"/><Relationship Id="rId4" Type="http://schemas.openxmlformats.org/officeDocument/2006/relationships/slideLayout" Target="../slideLayouts/slideLayout59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8.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9.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pPr>
                <a:defRPr/>
              </a:pPr>
              <a:t>‹#›</a:t>
            </a:fld>
            <a:endParaRPr lang="en-US" dirty="0"/>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en-US" dirty="0" smtClean="0">
              <a:solidFill>
                <a:srgbClr val="FFFFFF"/>
              </a:solidFill>
              <a:latin typeface="Arial" charset="0"/>
            </a:endParaRPr>
          </a:p>
        </p:txBody>
      </p:sp>
      <p:sp>
        <p:nvSpPr>
          <p:cNvPr id="7578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CC0FAAC6-C55D-493A-A4BC-8595616BF32D}" type="slidenum">
              <a:rPr lang="en-US" smtClean="0">
                <a:solidFill>
                  <a:srgbClr val="FFFFFF"/>
                </a:solidFill>
                <a:latin typeface="Arial" charset="0"/>
              </a:rPr>
              <a:pPr/>
              <a:t>‹#›</a:t>
            </a:fld>
            <a:endParaRPr lang="en-US" dirty="0" smtClean="0">
              <a:solidFill>
                <a:srgbClr val="FFFFFF"/>
              </a:solidFill>
              <a:latin typeface="Arial" charset="0"/>
            </a:endParaRPr>
          </a:p>
        </p:txBody>
      </p:sp>
      <p:sp>
        <p:nvSpPr>
          <p:cNvPr id="75783" name="Line 7"/>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endParaRPr>
          </a:p>
        </p:txBody>
      </p:sp>
      <p:sp>
        <p:nvSpPr>
          <p:cNvPr id="75784" name="Line 8"/>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endParaRPr>
          </a:p>
        </p:txBody>
      </p:sp>
      <p:grpSp>
        <p:nvGrpSpPr>
          <p:cNvPr id="75806" name="Group 30"/>
          <p:cNvGrpSpPr>
            <a:grpSpLocks/>
          </p:cNvGrpSpPr>
          <p:nvPr/>
        </p:nvGrpSpPr>
        <p:grpSpPr bwMode="auto">
          <a:xfrm>
            <a:off x="228600" y="457200"/>
            <a:ext cx="1246188" cy="1371600"/>
            <a:chOff x="144" y="288"/>
            <a:chExt cx="785" cy="864"/>
          </a:xfrm>
        </p:grpSpPr>
        <p:sp>
          <p:nvSpPr>
            <p:cNvPr id="75786" name="Rectangle 10"/>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87" name="Rectangle 11"/>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88" name="Rectangle 12"/>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89" name="Rectangle 13"/>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0" name="Rectangle 14"/>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1" name="Rectangle 15"/>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2" name="Rectangle 16"/>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3" name="Rectangle 17"/>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4" name="Rectangle 18"/>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5" name="Rectangle 19"/>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6" name="Rectangle 20"/>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7" name="Rectangle 21"/>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sp>
          <p:nvSpPr>
            <p:cNvPr id="75798" name="Rectangle 22"/>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endParaRPr>
            </a:p>
          </p:txBody>
        </p:sp>
      </p:grpSp>
      <p:sp>
        <p:nvSpPr>
          <p:cNvPr id="75799" name="Rectangle 2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endParaRPr lang="en-US" dirty="0" smtClean="0">
              <a:solidFill>
                <a:srgbClr val="FFFFFF"/>
              </a:solidFill>
              <a:latin typeface="Arial" charset="0"/>
            </a:endParaRPr>
          </a:p>
        </p:txBody>
      </p:sp>
    </p:spTree>
    <p:extLst>
      <p:ext uri="{BB962C8B-B14F-4D97-AF65-F5344CB8AC3E}">
        <p14:creationId xmlns:p14="http://schemas.microsoft.com/office/powerpoint/2010/main" val="3580557085"/>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Arial" charset="0"/>
        </a:defRPr>
      </a:lvl2pPr>
      <a:lvl3pPr algn="l" rtl="0" eaLnBrk="1" fontAlgn="base" hangingPunct="1">
        <a:spcBef>
          <a:spcPct val="0"/>
        </a:spcBef>
        <a:spcAft>
          <a:spcPct val="0"/>
        </a:spcAft>
        <a:defRPr sz="3900">
          <a:solidFill>
            <a:schemeClr val="tx2"/>
          </a:solidFill>
          <a:latin typeface="Arial" charset="0"/>
        </a:defRPr>
      </a:lvl3pPr>
      <a:lvl4pPr algn="l" rtl="0" eaLnBrk="1" fontAlgn="base" hangingPunct="1">
        <a:spcBef>
          <a:spcPct val="0"/>
        </a:spcBef>
        <a:spcAft>
          <a:spcPct val="0"/>
        </a:spcAft>
        <a:defRPr sz="3900">
          <a:solidFill>
            <a:schemeClr val="tx2"/>
          </a:solidFill>
          <a:latin typeface="Arial" charset="0"/>
        </a:defRPr>
      </a:lvl4pPr>
      <a:lvl5pPr algn="l" rtl="0" eaLnBrk="1" fontAlgn="base" hangingPunct="1">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1" fontAlgn="base" hangingPunct="1">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Tree>
    <p:extLst>
      <p:ext uri="{BB962C8B-B14F-4D97-AF65-F5344CB8AC3E}">
        <p14:creationId xmlns:p14="http://schemas.microsoft.com/office/powerpoint/2010/main" val="249008202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5" r:id="rId34"/>
    <p:sldLayoutId id="2147483906" r:id="rId35"/>
    <p:sldLayoutId id="2147483907" r:id="rId36"/>
    <p:sldLayoutId id="2147483908" r:id="rId37"/>
    <p:sldLayoutId id="2147483909" r:id="rId38"/>
    <p:sldLayoutId id="2147483910" r:id="rId39"/>
    <p:sldLayoutId id="2147483911" r:id="rId40"/>
    <p:sldLayoutId id="2147483912" r:id="rId41"/>
    <p:sldLayoutId id="2147483913" r:id="rId42"/>
    <p:sldLayoutId id="2147483914" r:id="rId43"/>
    <p:sldLayoutId id="2147483915" r:id="rId44"/>
    <p:sldLayoutId id="2147483916" r:id="rId4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17373550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2C00A42-CAB4-4555-837D-7AD47FB1A864}"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55722440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220084826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Tree>
    <p:extLst>
      <p:ext uri="{BB962C8B-B14F-4D97-AF65-F5344CB8AC3E}">
        <p14:creationId xmlns:p14="http://schemas.microsoft.com/office/powerpoint/2010/main" val="278717178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 id="2147484059" r:id="rId40"/>
    <p:sldLayoutId id="2147484060" r:id="rId41"/>
    <p:sldLayoutId id="2147484061" r:id="rId42"/>
    <p:sldLayoutId id="2147484062" r:id="rId43"/>
    <p:sldLayoutId id="2147484063" r:id="rId44"/>
    <p:sldLayoutId id="2147484064" r:id="rId4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428450879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125891669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Tree>
    <p:extLst>
      <p:ext uri="{BB962C8B-B14F-4D97-AF65-F5344CB8AC3E}">
        <p14:creationId xmlns:p14="http://schemas.microsoft.com/office/powerpoint/2010/main" val="421516339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 id="2147484113" r:id="rId18"/>
    <p:sldLayoutId id="2147484114" r:id="rId19"/>
    <p:sldLayoutId id="2147484115" r:id="rId20"/>
    <p:sldLayoutId id="2147484116" r:id="rId21"/>
    <p:sldLayoutId id="2147484117" r:id="rId22"/>
    <p:sldLayoutId id="2147484118" r:id="rId23"/>
    <p:sldLayoutId id="2147484119" r:id="rId24"/>
    <p:sldLayoutId id="2147484120" r:id="rId25"/>
    <p:sldLayoutId id="2147484121" r:id="rId26"/>
    <p:sldLayoutId id="2147484122" r:id="rId27"/>
    <p:sldLayoutId id="2147484123" r:id="rId28"/>
    <p:sldLayoutId id="2147484124" r:id="rId29"/>
    <p:sldLayoutId id="2147484125" r:id="rId30"/>
    <p:sldLayoutId id="2147484126" r:id="rId31"/>
    <p:sldLayoutId id="2147484127" r:id="rId32"/>
    <p:sldLayoutId id="2147484128" r:id="rId33"/>
    <p:sldLayoutId id="2147484129" r:id="rId34"/>
    <p:sldLayoutId id="2147484130" r:id="rId35"/>
    <p:sldLayoutId id="2147484131" r:id="rId36"/>
    <p:sldLayoutId id="2147484132" r:id="rId37"/>
    <p:sldLayoutId id="2147484133" r:id="rId38"/>
    <p:sldLayoutId id="2147484134" r:id="rId39"/>
    <p:sldLayoutId id="2147484135" r:id="rId40"/>
    <p:sldLayoutId id="2147484136" r:id="rId41"/>
    <p:sldLayoutId id="2147484137" r:id="rId42"/>
    <p:sldLayoutId id="2147484138" r:id="rId43"/>
    <p:sldLayoutId id="2147484139" r:id="rId44"/>
    <p:sldLayoutId id="2147484140" r:id="rId45"/>
    <p:sldLayoutId id="2147484141" r:id="rId46"/>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Tree>
    <p:extLst>
      <p:ext uri="{BB962C8B-B14F-4D97-AF65-F5344CB8AC3E}">
        <p14:creationId xmlns:p14="http://schemas.microsoft.com/office/powerpoint/2010/main" val="389267929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 id="2147484179" r:id="rId37"/>
    <p:sldLayoutId id="2147484180" r:id="rId38"/>
    <p:sldLayoutId id="2147484181" r:id="rId39"/>
    <p:sldLayoutId id="2147484182" r:id="rId40"/>
    <p:sldLayoutId id="2147484183" r:id="rId41"/>
    <p:sldLayoutId id="2147484184" r:id="rId42"/>
    <p:sldLayoutId id="2147484185" r:id="rId43"/>
    <p:sldLayoutId id="2147484186" r:id="rId44"/>
    <p:sldLayoutId id="2147484187" r:id="rId4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en-US" dirty="0" smtClean="0">
              <a:solidFill>
                <a:srgbClr val="FFFFFF"/>
              </a:solidFill>
              <a:latin typeface="Arial" charset="0"/>
              <a:cs typeface="Arial" pitchFamily="34" charset="0"/>
            </a:endParaRPr>
          </a:p>
        </p:txBody>
      </p:sp>
      <p:sp>
        <p:nvSpPr>
          <p:cNvPr id="7578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CC0FAAC6-C55D-493A-A4BC-8595616BF32D}" type="slidenum">
              <a:rPr lang="en-US" smtClean="0">
                <a:solidFill>
                  <a:srgbClr val="FFFFFF"/>
                </a:solidFill>
                <a:latin typeface="Arial" charset="0"/>
                <a:cs typeface="Arial" pitchFamily="34" charset="0"/>
              </a:rPr>
              <a:pPr/>
              <a:t>‹#›</a:t>
            </a:fld>
            <a:endParaRPr lang="en-US" dirty="0" smtClean="0">
              <a:solidFill>
                <a:srgbClr val="FFFFFF"/>
              </a:solidFill>
              <a:latin typeface="Arial" charset="0"/>
              <a:cs typeface="Arial" pitchFamily="34" charset="0"/>
            </a:endParaRPr>
          </a:p>
        </p:txBody>
      </p:sp>
      <p:sp>
        <p:nvSpPr>
          <p:cNvPr id="75783" name="Line 7"/>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84" name="Line 8"/>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dirty="0" smtClean="0">
              <a:solidFill>
                <a:srgbClr val="FFFFFF"/>
              </a:solidFill>
              <a:latin typeface="Arial" charset="0"/>
              <a:cs typeface="Arial" pitchFamily="34" charset="0"/>
            </a:endParaRPr>
          </a:p>
        </p:txBody>
      </p:sp>
      <p:grpSp>
        <p:nvGrpSpPr>
          <p:cNvPr id="75806" name="Group 30"/>
          <p:cNvGrpSpPr>
            <a:grpSpLocks/>
          </p:cNvGrpSpPr>
          <p:nvPr/>
        </p:nvGrpSpPr>
        <p:grpSpPr bwMode="auto">
          <a:xfrm>
            <a:off x="228600" y="457200"/>
            <a:ext cx="1246188" cy="1371600"/>
            <a:chOff x="144" y="288"/>
            <a:chExt cx="785" cy="864"/>
          </a:xfrm>
        </p:grpSpPr>
        <p:sp>
          <p:nvSpPr>
            <p:cNvPr id="75786" name="Rectangle 10"/>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87" name="Rectangle 11"/>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88" name="Rectangle 12"/>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89" name="Rectangle 13"/>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0" name="Rectangle 14"/>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1" name="Rectangle 15"/>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2" name="Rectangle 16"/>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3" name="Rectangle 17"/>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4" name="Rectangle 18"/>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5" name="Rectangle 19"/>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6" name="Rectangle 20"/>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7" name="Rectangle 21"/>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sp>
          <p:nvSpPr>
            <p:cNvPr id="75798" name="Rectangle 22"/>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dirty="0" smtClean="0">
                <a:solidFill>
                  <a:srgbClr val="FFFFFF"/>
                </a:solidFill>
                <a:latin typeface="Arial" charset="0"/>
                <a:cs typeface="Arial" pitchFamily="34" charset="0"/>
              </a:endParaRPr>
            </a:p>
          </p:txBody>
        </p:sp>
      </p:grpSp>
      <p:sp>
        <p:nvSpPr>
          <p:cNvPr id="75799" name="Rectangle 2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endParaRPr lang="en-US" dirty="0" smtClean="0">
              <a:solidFill>
                <a:srgbClr val="FFFFFF"/>
              </a:solidFill>
              <a:latin typeface="Arial" charset="0"/>
              <a:cs typeface="Arial" pitchFamily="34" charset="0"/>
            </a:endParaRPr>
          </a:p>
        </p:txBody>
      </p:sp>
    </p:spTree>
    <p:extLst>
      <p:ext uri="{BB962C8B-B14F-4D97-AF65-F5344CB8AC3E}">
        <p14:creationId xmlns:p14="http://schemas.microsoft.com/office/powerpoint/2010/main" val="1883778310"/>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Arial" charset="0"/>
        </a:defRPr>
      </a:lvl2pPr>
      <a:lvl3pPr algn="l" rtl="0" eaLnBrk="1" fontAlgn="base" hangingPunct="1">
        <a:spcBef>
          <a:spcPct val="0"/>
        </a:spcBef>
        <a:spcAft>
          <a:spcPct val="0"/>
        </a:spcAft>
        <a:defRPr sz="3900">
          <a:solidFill>
            <a:schemeClr val="tx2"/>
          </a:solidFill>
          <a:latin typeface="Arial" charset="0"/>
        </a:defRPr>
      </a:lvl3pPr>
      <a:lvl4pPr algn="l" rtl="0" eaLnBrk="1" fontAlgn="base" hangingPunct="1">
        <a:spcBef>
          <a:spcPct val="0"/>
        </a:spcBef>
        <a:spcAft>
          <a:spcPct val="0"/>
        </a:spcAft>
        <a:defRPr sz="3900">
          <a:solidFill>
            <a:schemeClr val="tx2"/>
          </a:solidFill>
          <a:latin typeface="Arial" charset="0"/>
        </a:defRPr>
      </a:lvl4pPr>
      <a:lvl5pPr algn="l" rtl="0" eaLnBrk="1" fontAlgn="base" hangingPunct="1">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1" fontAlgn="base" hangingPunct="1">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rPr>
              <a:pPr>
                <a:defRPr/>
              </a:pPr>
              <a:t>‹#›</a:t>
            </a:fld>
            <a:endParaRPr lang="en-US" dirty="0">
              <a:solidFill>
                <a:srgbClr val="000000"/>
              </a:solidFill>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Tree>
    <p:extLst>
      <p:ext uri="{BB962C8B-B14F-4D97-AF65-F5344CB8AC3E}">
        <p14:creationId xmlns:p14="http://schemas.microsoft.com/office/powerpoint/2010/main" val="9598738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 id="2147484210" r:id="rId22"/>
    <p:sldLayoutId id="2147484211" r:id="rId23"/>
    <p:sldLayoutId id="2147484212" r:id="rId24"/>
    <p:sldLayoutId id="2147484213" r:id="rId25"/>
    <p:sldLayoutId id="2147484214" r:id="rId26"/>
    <p:sldLayoutId id="2147484215" r:id="rId27"/>
    <p:sldLayoutId id="2147484216" r:id="rId28"/>
    <p:sldLayoutId id="2147484217" r:id="rId29"/>
    <p:sldLayoutId id="2147484218" r:id="rId30"/>
    <p:sldLayoutId id="2147484219" r:id="rId31"/>
    <p:sldLayoutId id="2147484220" r:id="rId32"/>
    <p:sldLayoutId id="2147484221" r:id="rId33"/>
    <p:sldLayoutId id="2147484222" r:id="rId34"/>
    <p:sldLayoutId id="2147484223" r:id="rId35"/>
    <p:sldLayoutId id="2147484224" r:id="rId36"/>
    <p:sldLayoutId id="2147484225" r:id="rId37"/>
    <p:sldLayoutId id="2147484226" r:id="rId38"/>
    <p:sldLayoutId id="2147484227" r:id="rId39"/>
    <p:sldLayoutId id="2147484228" r:id="rId40"/>
    <p:sldLayoutId id="2147484229" r:id="rId41"/>
    <p:sldLayoutId id="2147484230" r:id="rId42"/>
    <p:sldLayoutId id="2147484231" r:id="rId43"/>
    <p:sldLayoutId id="2147484232" r:id="rId44"/>
    <p:sldLayoutId id="2147484233" r:id="rId4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0D31B38E-1223-4E3E-9CFA-DBE7B6BEB216}"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247813356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0D31B38E-1223-4E3E-9CFA-DBE7B6BEB216}"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148401593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2971465280"/>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2C00A42-CAB4-4555-837D-7AD47FB1A864}"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874589711"/>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D4DA234C-DFE3-4AE9-8E99-9F0A302E6790}"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Tree>
    <p:extLst>
      <p:ext uri="{BB962C8B-B14F-4D97-AF65-F5344CB8AC3E}">
        <p14:creationId xmlns:p14="http://schemas.microsoft.com/office/powerpoint/2010/main" val="1634526582"/>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 id="2147484369"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rPr>
              <a:pPr>
                <a:defRPr/>
              </a:pPr>
              <a:t>‹#›</a:t>
            </a:fld>
            <a:endParaRPr lang="en-US" dirty="0">
              <a:solidFill>
                <a:srgbClr val="000000"/>
              </a:solidFill>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Tree>
    <p:extLst>
      <p:ext uri="{BB962C8B-B14F-4D97-AF65-F5344CB8AC3E}">
        <p14:creationId xmlns:p14="http://schemas.microsoft.com/office/powerpoint/2010/main" val="1759376233"/>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 id="2147484417" r:id="rId31"/>
    <p:sldLayoutId id="2147484418" r:id="rId32"/>
    <p:sldLayoutId id="2147484419" r:id="rId33"/>
    <p:sldLayoutId id="2147484420" r:id="rId34"/>
    <p:sldLayoutId id="2147484421" r:id="rId35"/>
    <p:sldLayoutId id="2147484422" r:id="rId36"/>
    <p:sldLayoutId id="2147484423" r:id="rId37"/>
    <p:sldLayoutId id="2147484424" r:id="rId38"/>
    <p:sldLayoutId id="2147484425" r:id="rId39"/>
    <p:sldLayoutId id="2147484426" r:id="rId40"/>
    <p:sldLayoutId id="2147484427" r:id="rId41"/>
    <p:sldLayoutId id="2147484428" r:id="rId42"/>
    <p:sldLayoutId id="2147484429" r:id="rId4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69"/>
            </a:lvl1pPr>
          </a:lstStyle>
          <a:p>
            <a:pPr>
              <a:defRPr/>
            </a:pPr>
            <a:fld id="{0D31B38E-1223-4E3E-9CFA-DBE7B6BEB216}" type="slidenum">
              <a:rPr lang="en-US">
                <a:solidFill>
                  <a:srgbClr val="000000"/>
                </a:solidFill>
                <a:latin typeface="Times New Roman"/>
                <a:ea typeface="MS PGothic" pitchFamily="34" charset="-128"/>
              </a:rPr>
              <a:pPr>
                <a:defRPr/>
              </a:pPr>
              <a:t>‹#›</a:t>
            </a:fld>
            <a:endParaRPr lang="en-US" dirty="0">
              <a:solidFill>
                <a:srgbClr val="000000"/>
              </a:solidFill>
              <a:latin typeface="Times New Roman"/>
              <a:ea typeface="MS PGothic" pitchFamily="34" charset="-128"/>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216" dirty="0">
              <a:solidFill>
                <a:srgbClr val="000000"/>
              </a:solidFill>
              <a:latin typeface="Times New Roman"/>
              <a:ea typeface="MS PGothic" pitchFamily="34" charset="-128"/>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216" dirty="0">
              <a:solidFill>
                <a:srgbClr val="000000"/>
              </a:solidFill>
              <a:latin typeface="Times New Roman"/>
              <a:ea typeface="MS PGothic" pitchFamily="34" charset="-128"/>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216" dirty="0">
              <a:solidFill>
                <a:srgbClr val="000000"/>
              </a:solidFill>
              <a:latin typeface="Times New Roman"/>
              <a:ea typeface="MS PGothic" pitchFamily="34" charset="-128"/>
            </a:endParaRPr>
          </a:p>
        </p:txBody>
      </p:sp>
    </p:spTree>
    <p:extLst>
      <p:ext uri="{BB962C8B-B14F-4D97-AF65-F5344CB8AC3E}">
        <p14:creationId xmlns:p14="http://schemas.microsoft.com/office/powerpoint/2010/main" val="3845068001"/>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 id="2147484442" r:id="rId12"/>
    <p:sldLayoutId id="2147484443" r:id="rId13"/>
    <p:sldLayoutId id="2147484444" r:id="rId14"/>
    <p:sldLayoutId id="2147484445" r:id="rId15"/>
    <p:sldLayoutId id="2147484446" r:id="rId16"/>
    <p:sldLayoutId id="2147484447"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2216" b="1">
          <a:solidFill>
            <a:schemeClr val="bg1"/>
          </a:solidFill>
          <a:latin typeface="+mj-lt"/>
          <a:ea typeface="+mj-ea"/>
          <a:cs typeface="+mj-cs"/>
        </a:defRPr>
      </a:lvl1pPr>
      <a:lvl2pPr algn="ctr" rtl="0" eaLnBrk="0" fontAlgn="base" hangingPunct="0">
        <a:spcBef>
          <a:spcPct val="0"/>
        </a:spcBef>
        <a:spcAft>
          <a:spcPct val="0"/>
        </a:spcAft>
        <a:defRPr sz="2216" b="1">
          <a:solidFill>
            <a:schemeClr val="bg1"/>
          </a:solidFill>
          <a:latin typeface="Times New Roman" pitchFamily="18" charset="0"/>
        </a:defRPr>
      </a:lvl2pPr>
      <a:lvl3pPr algn="ctr" rtl="0" eaLnBrk="0" fontAlgn="base" hangingPunct="0">
        <a:spcBef>
          <a:spcPct val="0"/>
        </a:spcBef>
        <a:spcAft>
          <a:spcPct val="0"/>
        </a:spcAft>
        <a:defRPr sz="2216" b="1">
          <a:solidFill>
            <a:schemeClr val="bg1"/>
          </a:solidFill>
          <a:latin typeface="Times New Roman" pitchFamily="18" charset="0"/>
        </a:defRPr>
      </a:lvl3pPr>
      <a:lvl4pPr algn="ctr" rtl="0" eaLnBrk="0" fontAlgn="base" hangingPunct="0">
        <a:spcBef>
          <a:spcPct val="0"/>
        </a:spcBef>
        <a:spcAft>
          <a:spcPct val="0"/>
        </a:spcAft>
        <a:defRPr sz="2216" b="1">
          <a:solidFill>
            <a:schemeClr val="bg1"/>
          </a:solidFill>
          <a:latin typeface="Times New Roman" pitchFamily="18" charset="0"/>
        </a:defRPr>
      </a:lvl4pPr>
      <a:lvl5pPr algn="ctr" rtl="0" eaLnBrk="0" fontAlgn="base" hangingPunct="0">
        <a:spcBef>
          <a:spcPct val="0"/>
        </a:spcBef>
        <a:spcAft>
          <a:spcPct val="0"/>
        </a:spcAft>
        <a:defRPr sz="2216" b="1">
          <a:solidFill>
            <a:schemeClr val="bg1"/>
          </a:solidFill>
          <a:latin typeface="Times New Roman" pitchFamily="18" charset="0"/>
        </a:defRPr>
      </a:lvl5pPr>
      <a:lvl6pPr marL="316531" algn="ctr" rtl="0" fontAlgn="base">
        <a:spcBef>
          <a:spcPct val="0"/>
        </a:spcBef>
        <a:spcAft>
          <a:spcPct val="0"/>
        </a:spcAft>
        <a:defRPr sz="2216" b="1">
          <a:solidFill>
            <a:schemeClr val="bg1"/>
          </a:solidFill>
          <a:latin typeface="Times New Roman" pitchFamily="18" charset="0"/>
        </a:defRPr>
      </a:lvl6pPr>
      <a:lvl7pPr marL="633062" algn="ctr" rtl="0" fontAlgn="base">
        <a:spcBef>
          <a:spcPct val="0"/>
        </a:spcBef>
        <a:spcAft>
          <a:spcPct val="0"/>
        </a:spcAft>
        <a:defRPr sz="2216" b="1">
          <a:solidFill>
            <a:schemeClr val="bg1"/>
          </a:solidFill>
          <a:latin typeface="Times New Roman" pitchFamily="18" charset="0"/>
        </a:defRPr>
      </a:lvl7pPr>
      <a:lvl8pPr marL="949593" algn="ctr" rtl="0" fontAlgn="base">
        <a:spcBef>
          <a:spcPct val="0"/>
        </a:spcBef>
        <a:spcAft>
          <a:spcPct val="0"/>
        </a:spcAft>
        <a:defRPr sz="2216" b="1">
          <a:solidFill>
            <a:schemeClr val="bg1"/>
          </a:solidFill>
          <a:latin typeface="Times New Roman" pitchFamily="18" charset="0"/>
        </a:defRPr>
      </a:lvl8pPr>
      <a:lvl9pPr marL="1266124" algn="ctr" rtl="0" fontAlgn="base">
        <a:spcBef>
          <a:spcPct val="0"/>
        </a:spcBef>
        <a:spcAft>
          <a:spcPct val="0"/>
        </a:spcAft>
        <a:defRPr sz="2216" b="1">
          <a:solidFill>
            <a:schemeClr val="bg1"/>
          </a:solidFill>
          <a:latin typeface="Times New Roman" pitchFamily="18" charset="0"/>
        </a:defRPr>
      </a:lvl9pPr>
    </p:titleStyle>
    <p:bodyStyle>
      <a:lvl1pPr marL="237398" indent="-237398" algn="l" rtl="0" eaLnBrk="0" fontAlgn="base" hangingPunct="0">
        <a:spcBef>
          <a:spcPct val="20000"/>
        </a:spcBef>
        <a:spcAft>
          <a:spcPct val="0"/>
        </a:spcAft>
        <a:buFont typeface="Wingdings" pitchFamily="2" charset="2"/>
        <a:buChar char="Ø"/>
        <a:defRPr sz="2216">
          <a:solidFill>
            <a:schemeClr val="tx1"/>
          </a:solidFill>
          <a:latin typeface="+mn-lt"/>
          <a:ea typeface="+mn-ea"/>
          <a:cs typeface="+mn-cs"/>
        </a:defRPr>
      </a:lvl1pPr>
      <a:lvl2pPr marL="514363" indent="-197832" algn="l" rtl="0" eaLnBrk="0" fontAlgn="base" hangingPunct="0">
        <a:spcBef>
          <a:spcPct val="20000"/>
        </a:spcBef>
        <a:spcAft>
          <a:spcPct val="0"/>
        </a:spcAft>
        <a:buChar char="–"/>
        <a:defRPr sz="1939">
          <a:solidFill>
            <a:schemeClr val="tx1"/>
          </a:solidFill>
          <a:latin typeface="Arial" charset="0"/>
        </a:defRPr>
      </a:lvl2pPr>
      <a:lvl3pPr marL="791327" indent="-158266" algn="l" rtl="0" eaLnBrk="0" fontAlgn="base" hangingPunct="0">
        <a:spcBef>
          <a:spcPct val="20000"/>
        </a:spcBef>
        <a:spcAft>
          <a:spcPct val="0"/>
        </a:spcAft>
        <a:buChar char="•"/>
        <a:defRPr sz="1661">
          <a:solidFill>
            <a:schemeClr val="tx1"/>
          </a:solidFill>
          <a:latin typeface="Arial" charset="0"/>
        </a:defRPr>
      </a:lvl3pPr>
      <a:lvl4pPr marL="1107859" indent="-158266" algn="l" rtl="0" eaLnBrk="0" fontAlgn="base" hangingPunct="0">
        <a:spcBef>
          <a:spcPct val="20000"/>
        </a:spcBef>
        <a:spcAft>
          <a:spcPct val="0"/>
        </a:spcAft>
        <a:buChar char="–"/>
        <a:defRPr sz="1385">
          <a:solidFill>
            <a:schemeClr val="tx1"/>
          </a:solidFill>
          <a:latin typeface="Arial" charset="0"/>
        </a:defRPr>
      </a:lvl4pPr>
      <a:lvl5pPr marL="1424390" indent="-158266" algn="l" rtl="0" eaLnBrk="0" fontAlgn="base" hangingPunct="0">
        <a:spcBef>
          <a:spcPct val="20000"/>
        </a:spcBef>
        <a:spcAft>
          <a:spcPct val="0"/>
        </a:spcAft>
        <a:buChar char="»"/>
        <a:defRPr sz="1385">
          <a:solidFill>
            <a:schemeClr val="tx1"/>
          </a:solidFill>
          <a:latin typeface="Arial" charset="0"/>
        </a:defRPr>
      </a:lvl5pPr>
      <a:lvl6pPr marL="1740920" indent="-158266" algn="l" rtl="0" fontAlgn="base">
        <a:spcBef>
          <a:spcPct val="20000"/>
        </a:spcBef>
        <a:spcAft>
          <a:spcPct val="0"/>
        </a:spcAft>
        <a:buChar char="»"/>
        <a:defRPr sz="1385">
          <a:solidFill>
            <a:schemeClr val="tx1"/>
          </a:solidFill>
          <a:latin typeface="Arial" charset="0"/>
        </a:defRPr>
      </a:lvl6pPr>
      <a:lvl7pPr marL="2057452" indent="-158266" algn="l" rtl="0" fontAlgn="base">
        <a:spcBef>
          <a:spcPct val="20000"/>
        </a:spcBef>
        <a:spcAft>
          <a:spcPct val="0"/>
        </a:spcAft>
        <a:buChar char="»"/>
        <a:defRPr sz="1385">
          <a:solidFill>
            <a:schemeClr val="tx1"/>
          </a:solidFill>
          <a:latin typeface="Arial" charset="0"/>
        </a:defRPr>
      </a:lvl7pPr>
      <a:lvl8pPr marL="2373983" indent="-158266" algn="l" rtl="0" fontAlgn="base">
        <a:spcBef>
          <a:spcPct val="20000"/>
        </a:spcBef>
        <a:spcAft>
          <a:spcPct val="0"/>
        </a:spcAft>
        <a:buChar char="»"/>
        <a:defRPr sz="1385">
          <a:solidFill>
            <a:schemeClr val="tx1"/>
          </a:solidFill>
          <a:latin typeface="Arial" charset="0"/>
        </a:defRPr>
      </a:lvl8pPr>
      <a:lvl9pPr marL="2690513" indent="-158266" algn="l" rtl="0" fontAlgn="base">
        <a:spcBef>
          <a:spcPct val="20000"/>
        </a:spcBef>
        <a:spcAft>
          <a:spcPct val="0"/>
        </a:spcAft>
        <a:buChar char="»"/>
        <a:defRPr sz="1385">
          <a:solidFill>
            <a:schemeClr val="tx1"/>
          </a:solidFill>
          <a:latin typeface="Arial" charset="0"/>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584507022"/>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189" algn="ctr" rtl="0" fontAlgn="base">
        <a:spcBef>
          <a:spcPct val="0"/>
        </a:spcBef>
        <a:spcAft>
          <a:spcPct val="0"/>
        </a:spcAft>
        <a:defRPr sz="3200" b="1">
          <a:solidFill>
            <a:schemeClr val="bg1"/>
          </a:solidFill>
          <a:latin typeface="Times New Roman" pitchFamily="18" charset="0"/>
        </a:defRPr>
      </a:lvl6pPr>
      <a:lvl7pPr marL="914377" algn="ctr" rtl="0" fontAlgn="base">
        <a:spcBef>
          <a:spcPct val="0"/>
        </a:spcBef>
        <a:spcAft>
          <a:spcPct val="0"/>
        </a:spcAft>
        <a:defRPr sz="3200" b="1">
          <a:solidFill>
            <a:schemeClr val="bg1"/>
          </a:solidFill>
          <a:latin typeface="Times New Roman" pitchFamily="18" charset="0"/>
        </a:defRPr>
      </a:lvl7pPr>
      <a:lvl8pPr marL="1371566" algn="ctr" rtl="0" fontAlgn="base">
        <a:spcBef>
          <a:spcPct val="0"/>
        </a:spcBef>
        <a:spcAft>
          <a:spcPct val="0"/>
        </a:spcAft>
        <a:defRPr sz="3200" b="1">
          <a:solidFill>
            <a:schemeClr val="bg1"/>
          </a:solidFill>
          <a:latin typeface="Times New Roman" pitchFamily="18" charset="0"/>
        </a:defRPr>
      </a:lvl8pPr>
      <a:lvl9pPr marL="1828754" algn="ctr" rtl="0" fontAlgn="base">
        <a:spcBef>
          <a:spcPct val="0"/>
        </a:spcBef>
        <a:spcAft>
          <a:spcPct val="0"/>
        </a:spcAft>
        <a:defRPr sz="3200" b="1">
          <a:solidFill>
            <a:schemeClr val="bg1"/>
          </a:solidFill>
          <a:latin typeface="Times New Roman" pitchFamily="18" charset="0"/>
        </a:defRPr>
      </a:lvl9pPr>
    </p:titleStyle>
    <p:bodyStyle>
      <a:lvl1pPr marL="342891" indent="-342891"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itchFamily="34" charset="0"/>
        </a:defRPr>
      </a:lvl2pPr>
      <a:lvl3pPr marL="1142971" indent="-228594" algn="l" rtl="0" eaLnBrk="0" fontAlgn="base" hangingPunct="0">
        <a:spcBef>
          <a:spcPct val="20000"/>
        </a:spcBef>
        <a:spcAft>
          <a:spcPct val="0"/>
        </a:spcAft>
        <a:buChar char="•"/>
        <a:defRPr sz="2400">
          <a:solidFill>
            <a:schemeClr val="tx1"/>
          </a:solidFill>
          <a:latin typeface="Arial" pitchFamily="34" charset="0"/>
        </a:defRPr>
      </a:lvl3pPr>
      <a:lvl4pPr marL="1600160" indent="-228594" algn="l" rtl="0" eaLnBrk="0" fontAlgn="base" hangingPunct="0">
        <a:spcBef>
          <a:spcPct val="20000"/>
        </a:spcBef>
        <a:spcAft>
          <a:spcPct val="0"/>
        </a:spcAft>
        <a:buChar char="–"/>
        <a:defRPr sz="2000">
          <a:solidFill>
            <a:schemeClr val="tx1"/>
          </a:solidFill>
          <a:latin typeface="Arial" pitchFamily="34" charset="0"/>
        </a:defRPr>
      </a:lvl4pPr>
      <a:lvl5pPr marL="2057349" indent="-228594" algn="l" rtl="0" eaLnBrk="0" fontAlgn="base" hangingPunct="0">
        <a:spcBef>
          <a:spcPct val="20000"/>
        </a:spcBef>
        <a:spcAft>
          <a:spcPct val="0"/>
        </a:spcAft>
        <a:buChar char="»"/>
        <a:defRPr sz="2000">
          <a:solidFill>
            <a:schemeClr val="tx1"/>
          </a:solidFill>
          <a:latin typeface="Arial" pitchFamily="34" charset="0"/>
        </a:defRPr>
      </a:lvl5pPr>
      <a:lvl6pPr marL="2514537" indent="-228594" algn="l" rtl="0" fontAlgn="base">
        <a:spcBef>
          <a:spcPct val="20000"/>
        </a:spcBef>
        <a:spcAft>
          <a:spcPct val="0"/>
        </a:spcAft>
        <a:buChar char="»"/>
        <a:defRPr sz="2000">
          <a:solidFill>
            <a:schemeClr val="tx1"/>
          </a:solidFill>
          <a:latin typeface="Arial" pitchFamily="34" charset="0"/>
        </a:defRPr>
      </a:lvl6pPr>
      <a:lvl7pPr marL="2971726" indent="-228594" algn="l" rtl="0" fontAlgn="base">
        <a:spcBef>
          <a:spcPct val="20000"/>
        </a:spcBef>
        <a:spcAft>
          <a:spcPct val="0"/>
        </a:spcAft>
        <a:buChar char="»"/>
        <a:defRPr sz="2000">
          <a:solidFill>
            <a:schemeClr val="tx1"/>
          </a:solidFill>
          <a:latin typeface="Arial" pitchFamily="34" charset="0"/>
        </a:defRPr>
      </a:lvl7pPr>
      <a:lvl8pPr marL="3428914" indent="-228594" algn="l" rtl="0" fontAlgn="base">
        <a:spcBef>
          <a:spcPct val="20000"/>
        </a:spcBef>
        <a:spcAft>
          <a:spcPct val="0"/>
        </a:spcAft>
        <a:buChar char="»"/>
        <a:defRPr sz="2000">
          <a:solidFill>
            <a:schemeClr val="tx1"/>
          </a:solidFill>
          <a:latin typeface="Arial" pitchFamily="34" charset="0"/>
        </a:defRPr>
      </a:lvl8pPr>
      <a:lvl9pPr marL="3886103" indent="-228594"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2C00A42-CAB4-4555-837D-7AD47FB1A864}"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442482840"/>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660C53A1-E38E-474B-92F0-09B69B2A78C9}"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Tree>
    <p:extLst>
      <p:ext uri="{BB962C8B-B14F-4D97-AF65-F5344CB8AC3E}">
        <p14:creationId xmlns:p14="http://schemas.microsoft.com/office/powerpoint/2010/main" val="42635094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398983A-4F4E-4A85-A31B-87FDFFD286E1}" type="slidenum">
              <a:rPr lang="en-US">
                <a:solidFill>
                  <a:srgbClr val="000000"/>
                </a:solidFill>
                <a:cs typeface="Arial" pitchFamily="34" charset="0"/>
              </a:rPr>
              <a:pPr>
                <a:defRPr/>
              </a:pPr>
              <a:t>‹#›</a:t>
            </a:fld>
            <a:endParaRPr lang="en-US" dirty="0">
              <a:solidFill>
                <a:srgbClr val="000000"/>
              </a:solidFill>
              <a:cs typeface="Arial" pitchFamily="34" charset="0"/>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cs typeface="Arial" pitchFamily="34" charset="0"/>
            </a:endParaRPr>
          </a:p>
        </p:txBody>
      </p:sp>
    </p:spTree>
    <p:extLst>
      <p:ext uri="{BB962C8B-B14F-4D97-AF65-F5344CB8AC3E}">
        <p14:creationId xmlns:p14="http://schemas.microsoft.com/office/powerpoint/2010/main" val="3589710415"/>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189" algn="ctr" rtl="0" fontAlgn="base">
        <a:spcBef>
          <a:spcPct val="0"/>
        </a:spcBef>
        <a:spcAft>
          <a:spcPct val="0"/>
        </a:spcAft>
        <a:defRPr sz="3200" b="1">
          <a:solidFill>
            <a:schemeClr val="bg1"/>
          </a:solidFill>
          <a:latin typeface="Times New Roman" pitchFamily="18" charset="0"/>
        </a:defRPr>
      </a:lvl6pPr>
      <a:lvl7pPr marL="914377" algn="ctr" rtl="0" fontAlgn="base">
        <a:spcBef>
          <a:spcPct val="0"/>
        </a:spcBef>
        <a:spcAft>
          <a:spcPct val="0"/>
        </a:spcAft>
        <a:defRPr sz="3200" b="1">
          <a:solidFill>
            <a:schemeClr val="bg1"/>
          </a:solidFill>
          <a:latin typeface="Times New Roman" pitchFamily="18" charset="0"/>
        </a:defRPr>
      </a:lvl7pPr>
      <a:lvl8pPr marL="1371566" algn="ctr" rtl="0" fontAlgn="base">
        <a:spcBef>
          <a:spcPct val="0"/>
        </a:spcBef>
        <a:spcAft>
          <a:spcPct val="0"/>
        </a:spcAft>
        <a:defRPr sz="3200" b="1">
          <a:solidFill>
            <a:schemeClr val="bg1"/>
          </a:solidFill>
          <a:latin typeface="Times New Roman" pitchFamily="18" charset="0"/>
        </a:defRPr>
      </a:lvl8pPr>
      <a:lvl9pPr marL="1828754" algn="ctr" rtl="0" fontAlgn="base">
        <a:spcBef>
          <a:spcPct val="0"/>
        </a:spcBef>
        <a:spcAft>
          <a:spcPct val="0"/>
        </a:spcAft>
        <a:defRPr sz="3200" b="1">
          <a:solidFill>
            <a:schemeClr val="bg1"/>
          </a:solidFill>
          <a:latin typeface="Times New Roman" pitchFamily="18" charset="0"/>
        </a:defRPr>
      </a:lvl9pPr>
    </p:titleStyle>
    <p:bodyStyle>
      <a:lvl1pPr marL="342891" indent="-342891"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itchFamily="34" charset="0"/>
        </a:defRPr>
      </a:lvl2pPr>
      <a:lvl3pPr marL="1142971" indent="-228594" algn="l" rtl="0" eaLnBrk="0" fontAlgn="base" hangingPunct="0">
        <a:spcBef>
          <a:spcPct val="20000"/>
        </a:spcBef>
        <a:spcAft>
          <a:spcPct val="0"/>
        </a:spcAft>
        <a:buChar char="•"/>
        <a:defRPr sz="2400">
          <a:solidFill>
            <a:schemeClr val="tx1"/>
          </a:solidFill>
          <a:latin typeface="Arial" pitchFamily="34" charset="0"/>
        </a:defRPr>
      </a:lvl3pPr>
      <a:lvl4pPr marL="1600160" indent="-228594" algn="l" rtl="0" eaLnBrk="0" fontAlgn="base" hangingPunct="0">
        <a:spcBef>
          <a:spcPct val="20000"/>
        </a:spcBef>
        <a:spcAft>
          <a:spcPct val="0"/>
        </a:spcAft>
        <a:buChar char="–"/>
        <a:defRPr sz="2000">
          <a:solidFill>
            <a:schemeClr val="tx1"/>
          </a:solidFill>
          <a:latin typeface="Arial" pitchFamily="34" charset="0"/>
        </a:defRPr>
      </a:lvl4pPr>
      <a:lvl5pPr marL="2057349" indent="-228594" algn="l" rtl="0" eaLnBrk="0" fontAlgn="base" hangingPunct="0">
        <a:spcBef>
          <a:spcPct val="20000"/>
        </a:spcBef>
        <a:spcAft>
          <a:spcPct val="0"/>
        </a:spcAft>
        <a:buChar char="»"/>
        <a:defRPr sz="2000">
          <a:solidFill>
            <a:schemeClr val="tx1"/>
          </a:solidFill>
          <a:latin typeface="Arial" pitchFamily="34" charset="0"/>
        </a:defRPr>
      </a:lvl5pPr>
      <a:lvl6pPr marL="2514537" indent="-228594" algn="l" rtl="0" fontAlgn="base">
        <a:spcBef>
          <a:spcPct val="20000"/>
        </a:spcBef>
        <a:spcAft>
          <a:spcPct val="0"/>
        </a:spcAft>
        <a:buChar char="»"/>
        <a:defRPr sz="2000">
          <a:solidFill>
            <a:schemeClr val="tx1"/>
          </a:solidFill>
          <a:latin typeface="Arial" pitchFamily="34" charset="0"/>
        </a:defRPr>
      </a:lvl6pPr>
      <a:lvl7pPr marL="2971726" indent="-228594" algn="l" rtl="0" fontAlgn="base">
        <a:spcBef>
          <a:spcPct val="20000"/>
        </a:spcBef>
        <a:spcAft>
          <a:spcPct val="0"/>
        </a:spcAft>
        <a:buChar char="»"/>
        <a:defRPr sz="2000">
          <a:solidFill>
            <a:schemeClr val="tx1"/>
          </a:solidFill>
          <a:latin typeface="Arial" pitchFamily="34" charset="0"/>
        </a:defRPr>
      </a:lvl7pPr>
      <a:lvl8pPr marL="3428914" indent="-228594" algn="l" rtl="0" fontAlgn="base">
        <a:spcBef>
          <a:spcPct val="20000"/>
        </a:spcBef>
        <a:spcAft>
          <a:spcPct val="0"/>
        </a:spcAft>
        <a:buChar char="»"/>
        <a:defRPr sz="2000">
          <a:solidFill>
            <a:schemeClr val="tx1"/>
          </a:solidFill>
          <a:latin typeface="Arial" pitchFamily="34" charset="0"/>
        </a:defRPr>
      </a:lvl8pPr>
      <a:lvl9pPr marL="3886103" indent="-228594"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bwMode="auto">
          <a:xfrm>
            <a:off x="304800" y="11430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9A918-0068-4BBF-9645-5668E45BEA9C}" type="slidenum">
              <a:rPr lang="en-US">
                <a:solidFill>
                  <a:srgbClr val="000000"/>
                </a:solidFill>
              </a:rPr>
              <a:pPr>
                <a:defRPr/>
              </a:pPr>
              <a:t>‹#›</a:t>
            </a:fld>
            <a:endParaRPr lang="en-US" dirty="0">
              <a:solidFill>
                <a:srgbClr val="000000"/>
              </a:solidFill>
            </a:endParaRPr>
          </a:p>
        </p:txBody>
      </p:sp>
      <p:sp>
        <p:nvSpPr>
          <p:cNvPr id="1031" name="Rectangle 7"/>
          <p:cNvSpPr>
            <a:spLocks noChangeArrowheads="1"/>
          </p:cNvSpPr>
          <p:nvPr/>
        </p:nvSpPr>
        <p:spPr bwMode="auto">
          <a:xfrm>
            <a:off x="0" y="0"/>
            <a:ext cx="9144000" cy="914400"/>
          </a:xfrm>
          <a:prstGeom prst="rect">
            <a:avLst/>
          </a:prstGeom>
          <a:solidFill>
            <a:srgbClr val="003399"/>
          </a:solidFill>
          <a:ln w="9525">
            <a:noFill/>
            <a:miter lim="800000"/>
            <a:headEnd/>
            <a:tailEnd/>
          </a:ln>
          <a:effectLst/>
        </p:spPr>
        <p:txBody>
          <a:bodyPr wrap="none" anchor="ctr"/>
          <a:lstStyle/>
          <a:p>
            <a:pPr>
              <a:defRPr/>
            </a:pPr>
            <a:endParaRPr lang="en-US" dirty="0">
              <a:solidFill>
                <a:srgbClr val="000000"/>
              </a:solidFill>
            </a:endParaRPr>
          </a:p>
        </p:txBody>
      </p:sp>
      <p:sp>
        <p:nvSpPr>
          <p:cNvPr id="1032" name="Rectangle 8"/>
          <p:cNvSpPr>
            <a:spLocks noChangeArrowheads="1"/>
          </p:cNvSpPr>
          <p:nvPr/>
        </p:nvSpPr>
        <p:spPr bwMode="auto">
          <a:xfrm>
            <a:off x="0" y="9144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
        <p:nvSpPr>
          <p:cNvPr id="106502" name="Rectangle 2"/>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6781800"/>
            <a:ext cx="9144000" cy="76200"/>
          </a:xfrm>
          <a:prstGeom prst="rect">
            <a:avLst/>
          </a:prstGeom>
          <a:solidFill>
            <a:srgbClr val="3366CC"/>
          </a:solidFill>
          <a:ln w="9525">
            <a:noFill/>
            <a:miter lim="800000"/>
            <a:headEnd/>
            <a:tailEnd/>
          </a:ln>
          <a:effectLst/>
        </p:spPr>
        <p:txBody>
          <a:bodyPr wrap="none" anchor="ctr"/>
          <a:lstStyle/>
          <a:p>
            <a:pPr>
              <a:defRPr/>
            </a:pPr>
            <a:endParaRPr lang="en-US" dirty="0">
              <a:solidFill>
                <a:srgbClr val="000000"/>
              </a:solidFill>
            </a:endParaRPr>
          </a:p>
        </p:txBody>
      </p:sp>
    </p:spTree>
    <p:extLst>
      <p:ext uri="{BB962C8B-B14F-4D97-AF65-F5344CB8AC3E}">
        <p14:creationId xmlns:p14="http://schemas.microsoft.com/office/powerpoint/2010/main" val="26038241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D4DA234C-DFE3-4AE9-8E99-9F0A302E6790}"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0000"/>
              </a:solidFill>
            </a:endParaRPr>
          </a:p>
        </p:txBody>
      </p:sp>
    </p:spTree>
    <p:extLst>
      <p:ext uri="{BB962C8B-B14F-4D97-AF65-F5344CB8AC3E}">
        <p14:creationId xmlns:p14="http://schemas.microsoft.com/office/powerpoint/2010/main" val="4844260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4890661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 id="214748381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0D31B38E-1223-4E3E-9CFA-DBE7B6BEB216}"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p:nvSpPr>
        <p:spPr bwMode="auto">
          <a:xfrm>
            <a:off x="0" y="0"/>
            <a:ext cx="9144000" cy="91440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29" name="Rectangle 8"/>
          <p:cNvSpPr>
            <a:spLocks noChangeArrowheads="1"/>
          </p:cNvSpPr>
          <p:nvPr/>
        </p:nvSpPr>
        <p:spPr bwMode="auto">
          <a:xfrm>
            <a:off x="0" y="9144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p:nvSpPr>
        <p:spPr bwMode="auto">
          <a:xfrm>
            <a:off x="0" y="6781800"/>
            <a:ext cx="9144000" cy="762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94901279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8144440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8686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A3412B-DE23-4259-9976-FC14296C6655}" type="slidenum">
              <a:rPr lang="en-US">
                <a:solidFill>
                  <a:srgbClr val="000000"/>
                </a:solidFill>
              </a:rPr>
              <a:pPr>
                <a:defRPr/>
              </a:pPr>
              <a:t>‹#›</a:t>
            </a:fld>
            <a:endParaRPr lang="en-US" dirty="0">
              <a:solidFill>
                <a:srgbClr val="000000"/>
              </a:solidFill>
            </a:endParaRPr>
          </a:p>
        </p:txBody>
      </p:sp>
      <p:sp>
        <p:nvSpPr>
          <p:cNvPr id="1028" name="Rectangle 7"/>
          <p:cNvSpPr>
            <a:spLocks noChangeArrowheads="1"/>
          </p:cNvSpPr>
          <p:nvPr userDrawn="1"/>
        </p:nvSpPr>
        <p:spPr bwMode="auto">
          <a:xfrm>
            <a:off x="0" y="0"/>
            <a:ext cx="9144000" cy="9144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29" name="Rectangle 8"/>
          <p:cNvSpPr>
            <a:spLocks noChangeArrowheads="1"/>
          </p:cNvSpPr>
          <p:nvPr userDrawn="1"/>
        </p:nvSpPr>
        <p:spPr bwMode="auto">
          <a:xfrm>
            <a:off x="0" y="9144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 name="Rectangle 2"/>
          <p:cNvSpPr>
            <a:spLocks noGrp="1" noChangeArrowheads="1"/>
          </p:cNvSpPr>
          <p:nvPr>
            <p:ph type="title"/>
          </p:nvPr>
        </p:nvSpPr>
        <p:spPr bwMode="auto">
          <a:xfrm>
            <a:off x="4572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0"/>
          <p:cNvSpPr>
            <a:spLocks noChangeArrowheads="1"/>
          </p:cNvSpPr>
          <p:nvPr userDrawn="1"/>
        </p:nvSpPr>
        <p:spPr bwMode="auto">
          <a:xfrm>
            <a:off x="0" y="6781800"/>
            <a:ext cx="9144000" cy="762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82635439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itchFamily="18" charset="0"/>
        </a:defRPr>
      </a:lvl2pPr>
      <a:lvl3pPr algn="ctr" rtl="0" eaLnBrk="0" fontAlgn="base" hangingPunct="0">
        <a:spcBef>
          <a:spcPct val="0"/>
        </a:spcBef>
        <a:spcAft>
          <a:spcPct val="0"/>
        </a:spcAft>
        <a:defRPr sz="3200" b="1">
          <a:solidFill>
            <a:schemeClr val="bg1"/>
          </a:solidFill>
          <a:latin typeface="Times New Roman" pitchFamily="18" charset="0"/>
        </a:defRPr>
      </a:lvl3pPr>
      <a:lvl4pPr algn="ctr" rtl="0" eaLnBrk="0" fontAlgn="base" hangingPunct="0">
        <a:spcBef>
          <a:spcPct val="0"/>
        </a:spcBef>
        <a:spcAft>
          <a:spcPct val="0"/>
        </a:spcAft>
        <a:defRPr sz="3200" b="1">
          <a:solidFill>
            <a:schemeClr val="bg1"/>
          </a:solidFill>
          <a:latin typeface="Times New Roman" pitchFamily="18" charset="0"/>
        </a:defRPr>
      </a:lvl4pPr>
      <a:lvl5pPr algn="ctr" rtl="0" eaLnBrk="0" fontAlgn="base" hangingPunct="0">
        <a:spcBef>
          <a:spcPct val="0"/>
        </a:spcBef>
        <a:spcAft>
          <a:spcPct val="0"/>
        </a:spcAft>
        <a:defRPr sz="3200" b="1">
          <a:solidFill>
            <a:schemeClr val="bg1"/>
          </a:solidFill>
          <a:latin typeface="Times New Roman" pitchFamily="18" charset="0"/>
        </a:defRPr>
      </a:lvl5pPr>
      <a:lvl6pPr marL="457200" algn="ctr" rtl="0" fontAlgn="base">
        <a:spcBef>
          <a:spcPct val="0"/>
        </a:spcBef>
        <a:spcAft>
          <a:spcPct val="0"/>
        </a:spcAft>
        <a:defRPr sz="3200" b="1">
          <a:solidFill>
            <a:schemeClr val="bg1"/>
          </a:solidFill>
          <a:latin typeface="Times New Roman" pitchFamily="18" charset="0"/>
        </a:defRPr>
      </a:lvl6pPr>
      <a:lvl7pPr marL="914400" algn="ctr" rtl="0" fontAlgn="base">
        <a:spcBef>
          <a:spcPct val="0"/>
        </a:spcBef>
        <a:spcAft>
          <a:spcPct val="0"/>
        </a:spcAft>
        <a:defRPr sz="3200" b="1">
          <a:solidFill>
            <a:schemeClr val="bg1"/>
          </a:solidFill>
          <a:latin typeface="Times New Roman" pitchFamily="18" charset="0"/>
        </a:defRPr>
      </a:lvl7pPr>
      <a:lvl8pPr marL="1371600" algn="ctr" rtl="0" fontAlgn="base">
        <a:spcBef>
          <a:spcPct val="0"/>
        </a:spcBef>
        <a:spcAft>
          <a:spcPct val="0"/>
        </a:spcAft>
        <a:defRPr sz="3200" b="1">
          <a:solidFill>
            <a:schemeClr val="bg1"/>
          </a:solidFill>
          <a:latin typeface="Times New Roman" pitchFamily="18" charset="0"/>
        </a:defRPr>
      </a:lvl8pPr>
      <a:lvl9pPr marL="1828800" algn="ctr" rtl="0" fontAlgn="base">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9.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0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5.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005055"/>
            <a:ext cx="6705600" cy="2286000"/>
          </a:xfrm>
        </p:spPr>
        <p:txBody>
          <a:bodyPr/>
          <a:lstStyle/>
          <a:p>
            <a:pPr algn="ctr">
              <a:tabLst>
                <a:tab pos="2630488" algn="l"/>
              </a:tabLst>
            </a:pPr>
            <a:r>
              <a:rPr lang="en-US" sz="3200" dirty="0" smtClean="0"/>
              <a:t/>
            </a:r>
            <a:br>
              <a:rPr lang="en-US" sz="3200" dirty="0" smtClean="0"/>
            </a:br>
            <a:r>
              <a:rPr lang="en-US" sz="4000" b="1" i="1" dirty="0"/>
              <a:t>Building A “Can’t Miss” Business Case To Fund New Recruiting </a:t>
            </a:r>
            <a:r>
              <a:rPr lang="en-US" sz="4000" b="1" i="1" dirty="0" smtClean="0"/>
              <a:t>Programs</a:t>
            </a:r>
            <a:r>
              <a:rPr lang="en-US" sz="4000" dirty="0" smtClean="0"/>
              <a:t/>
            </a:r>
            <a:br>
              <a:rPr lang="en-US" sz="4000" dirty="0" smtClean="0"/>
            </a:br>
            <a:r>
              <a:rPr lang="en-US" sz="4000" dirty="0" smtClean="0"/>
              <a:t/>
            </a:r>
            <a:br>
              <a:rPr lang="en-US" sz="4000" dirty="0" smtClean="0"/>
            </a:br>
            <a:r>
              <a:rPr lang="en-US" sz="3200" dirty="0" smtClean="0"/>
              <a:t/>
            </a:r>
            <a:br>
              <a:rPr lang="en-US" sz="3200" dirty="0" smtClean="0"/>
            </a:br>
            <a:r>
              <a:rPr lang="en-US" sz="2400" dirty="0" smtClean="0"/>
              <a:t>ERE.net  workshop on </a:t>
            </a:r>
            <a:r>
              <a:rPr lang="en-US" sz="2400" dirty="0"/>
              <a:t>4/8/16</a:t>
            </a:r>
            <a:endParaRPr lang="en-US" sz="3200" dirty="0"/>
          </a:p>
        </p:txBody>
      </p:sp>
      <p:sp>
        <p:nvSpPr>
          <p:cNvPr id="3" name="Subtitle 2"/>
          <p:cNvSpPr>
            <a:spLocks noGrp="1"/>
          </p:cNvSpPr>
          <p:nvPr>
            <p:ph type="subTitle" idx="1"/>
          </p:nvPr>
        </p:nvSpPr>
        <p:spPr>
          <a:xfrm>
            <a:off x="2655425" y="5562600"/>
            <a:ext cx="5791200" cy="685800"/>
          </a:xfrm>
        </p:spPr>
        <p:txBody>
          <a:bodyPr/>
          <a:lstStyle/>
          <a:p>
            <a:pPr algn="ctr">
              <a:lnSpc>
                <a:spcPts val="3400"/>
              </a:lnSpc>
            </a:pPr>
            <a:r>
              <a:rPr lang="en-US" sz="2000" b="0" dirty="0" smtClean="0"/>
              <a:t>        ©</a:t>
            </a:r>
            <a:r>
              <a:rPr lang="en-US" dirty="0" smtClean="0"/>
              <a:t> </a:t>
            </a:r>
            <a:r>
              <a:rPr lang="en-US" sz="2800" b="1" dirty="0" smtClean="0"/>
              <a:t>Dr John Sullivan</a:t>
            </a:r>
            <a:r>
              <a:rPr lang="en-US" b="1" dirty="0" smtClean="0"/>
              <a:t> </a:t>
            </a:r>
            <a:endParaRPr lang="en-US" sz="2400" b="0" dirty="0" smtClean="0"/>
          </a:p>
        </p:txBody>
      </p:sp>
      <p:sp>
        <p:nvSpPr>
          <p:cNvPr id="4" name="Slide Number Placeholder 3"/>
          <p:cNvSpPr>
            <a:spLocks noGrp="1"/>
          </p:cNvSpPr>
          <p:nvPr>
            <p:ph type="sldNum" sz="quarter" idx="4"/>
          </p:nvPr>
        </p:nvSpPr>
        <p:spPr/>
        <p:txBody>
          <a:bodyPr/>
          <a:lstStyle/>
          <a:p>
            <a:fld id="{442D4F7B-055C-4A34-A82C-630274B30016}" type="slidenum">
              <a:rPr lang="en-US" smtClean="0">
                <a:solidFill>
                  <a:srgbClr val="FFFFFF"/>
                </a:solidFill>
              </a:rPr>
              <a:pPr/>
              <a:t>1</a:t>
            </a:fld>
            <a:endParaRPr lang="en-US" dirty="0">
              <a:solidFill>
                <a:srgbClr val="FFFFFF"/>
              </a:solidFill>
            </a:endParaRPr>
          </a:p>
        </p:txBody>
      </p:sp>
      <p:sp>
        <p:nvSpPr>
          <p:cNvPr id="5" name="TextBox 4"/>
          <p:cNvSpPr txBox="1"/>
          <p:nvPr/>
        </p:nvSpPr>
        <p:spPr>
          <a:xfrm>
            <a:off x="1066800" y="6248400"/>
            <a:ext cx="6629400" cy="461665"/>
          </a:xfrm>
          <a:prstGeom prst="rect">
            <a:avLst/>
          </a:prstGeom>
          <a:noFill/>
        </p:spPr>
        <p:txBody>
          <a:bodyPr wrap="square" rtlCol="0">
            <a:spAutoFit/>
          </a:bodyPr>
          <a:lstStyle/>
          <a:p>
            <a:pPr algn="ctr"/>
            <a:r>
              <a:rPr lang="en-US" sz="2400" u="sng" dirty="0" smtClean="0">
                <a:solidFill>
                  <a:srgbClr val="FFFF00"/>
                </a:solidFill>
                <a:cs typeface="Arial" pitchFamily="34" charset="0"/>
              </a:rPr>
              <a:t>www.drjohnsullivan.com   or   </a:t>
            </a:r>
            <a:r>
              <a:rPr lang="en-US" sz="2400" u="sng" dirty="0" smtClean="0">
                <a:solidFill>
                  <a:srgbClr val="FFFF00"/>
                </a:solidFill>
                <a:cs typeface="Times New Roman" pitchFamily="18" charset="0"/>
              </a:rPr>
              <a:t>JohnS@sfsu.edu</a:t>
            </a:r>
            <a:endParaRPr lang="en-US" sz="2400" dirty="0">
              <a:solidFill>
                <a:srgbClr val="FFFF00"/>
              </a:solidFill>
              <a:cs typeface="Arial" pitchFamily="34" charset="0"/>
            </a:endParaRPr>
          </a:p>
        </p:txBody>
      </p:sp>
      <p:sp>
        <p:nvSpPr>
          <p:cNvPr id="6" name="TextBox 5"/>
          <p:cNvSpPr txBox="1"/>
          <p:nvPr/>
        </p:nvSpPr>
        <p:spPr>
          <a:xfrm>
            <a:off x="9322676" y="5224046"/>
            <a:ext cx="1133131" cy="338554"/>
          </a:xfrm>
          <a:prstGeom prst="rect">
            <a:avLst/>
          </a:prstGeom>
          <a:noFill/>
        </p:spPr>
        <p:txBody>
          <a:bodyPr wrap="none" rtlCol="0">
            <a:spAutoFit/>
          </a:bodyPr>
          <a:lstStyle/>
          <a:p>
            <a:r>
              <a:rPr lang="en-US" sz="1600" dirty="0" smtClean="0">
                <a:solidFill>
                  <a:schemeClr val="accent1"/>
                </a:solidFill>
              </a:rPr>
              <a:t>122 </a:t>
            </a:r>
            <a:r>
              <a:rPr lang="en-US" sz="1600" dirty="0" smtClean="0">
                <a:solidFill>
                  <a:schemeClr val="accent1"/>
                </a:solidFill>
              </a:rPr>
              <a:t>sl V1.2</a:t>
            </a:r>
            <a:endParaRPr lang="en-US" sz="1600" dirty="0">
              <a:solidFill>
                <a:schemeClr val="accent1"/>
              </a:solidFill>
            </a:endParaRPr>
          </a:p>
        </p:txBody>
      </p:sp>
    </p:spTree>
    <p:extLst>
      <p:ext uri="{BB962C8B-B14F-4D97-AF65-F5344CB8AC3E}">
        <p14:creationId xmlns:p14="http://schemas.microsoft.com/office/powerpoint/2010/main" val="357080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10</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438400"/>
            <a:ext cx="8458200" cy="1015663"/>
          </a:xfrm>
          <a:prstGeom prst="rect">
            <a:avLst/>
          </a:prstGeom>
        </p:spPr>
        <p:txBody>
          <a:bodyPr wrap="square">
            <a:spAutoFit/>
          </a:bodyPr>
          <a:lstStyle/>
          <a:p>
            <a:pPr algn="ctr">
              <a:lnSpc>
                <a:spcPct val="150000"/>
              </a:lnSpc>
            </a:pPr>
            <a:r>
              <a:rPr lang="en-US" sz="4000" b="1" u="sng" dirty="0" smtClean="0"/>
              <a:t>The benefits</a:t>
            </a:r>
            <a:r>
              <a:rPr lang="en-US" sz="4000" b="1" dirty="0" smtClean="0"/>
              <a:t> of a strong business case</a:t>
            </a:r>
            <a:endParaRPr lang="en-US" sz="4000" b="1" dirty="0" smtClean="0">
              <a:solidFill>
                <a:srgbClr val="FFFFFF"/>
              </a:solidFill>
            </a:endParaRPr>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774268589"/>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idx="4294967295"/>
          </p:nvPr>
        </p:nvSpPr>
        <p:spPr>
          <a:xfrm>
            <a:off x="0" y="228600"/>
            <a:ext cx="9144000" cy="533400"/>
          </a:xfrm>
        </p:spPr>
        <p:txBody>
          <a:bodyPr/>
          <a:lstStyle/>
          <a:p>
            <a:pPr marL="609600" indent="-609600" eaLnBrk="1" hangingPunct="1"/>
            <a:r>
              <a:rPr lang="en-US" dirty="0" smtClean="0"/>
              <a:t>Major program components have worked before</a:t>
            </a:r>
          </a:p>
        </p:txBody>
      </p:sp>
      <p:sp>
        <p:nvSpPr>
          <p:cNvPr id="1541123" name="Rectangle 3"/>
          <p:cNvSpPr>
            <a:spLocks noGrp="1" noChangeArrowheads="1"/>
          </p:cNvSpPr>
          <p:nvPr>
            <p:ph type="body" idx="4294967295"/>
          </p:nvPr>
        </p:nvSpPr>
        <p:spPr>
          <a:xfrm>
            <a:off x="152400" y="990600"/>
            <a:ext cx="8839200" cy="5486400"/>
          </a:xfrm>
        </p:spPr>
        <p:txBody>
          <a:bodyPr/>
          <a:lstStyle/>
          <a:p>
            <a:pPr marL="400050" indent="-400050" defTabSz="685800" eaLnBrk="1" hangingPunct="1">
              <a:lnSpc>
                <a:spcPts val="3840"/>
              </a:lnSpc>
              <a:spcBef>
                <a:spcPts val="0"/>
              </a:spcBef>
            </a:pPr>
            <a:r>
              <a:rPr lang="en-US" b="1" dirty="0" smtClean="0"/>
              <a:t>If enough of the major components of the program have worked before at our firm, </a:t>
            </a:r>
            <a:r>
              <a:rPr lang="en-US" dirty="0" smtClean="0"/>
              <a:t>executives might assume that the whole </a:t>
            </a:r>
            <a:r>
              <a:rPr lang="en-US" dirty="0" smtClean="0"/>
              <a:t>program with the new elements </a:t>
            </a:r>
            <a:r>
              <a:rPr lang="en-US" dirty="0" smtClean="0"/>
              <a:t>will </a:t>
            </a:r>
            <a:r>
              <a:rPr lang="en-US" dirty="0" smtClean="0"/>
              <a:t>also work</a:t>
            </a:r>
            <a:endParaRPr lang="en-US" dirty="0" smtClean="0"/>
          </a:p>
          <a:p>
            <a:pPr marL="400050" indent="-400050" defTabSz="685800" eaLnBrk="1" hangingPunct="1">
              <a:lnSpc>
                <a:spcPct val="140000"/>
              </a:lnSpc>
            </a:pPr>
            <a:r>
              <a:rPr lang="en-US" b="1" dirty="0" smtClean="0"/>
              <a:t>Example –</a:t>
            </a:r>
            <a:r>
              <a:rPr lang="en-US" dirty="0" smtClean="0"/>
              <a:t> the proposed new Employer Branding program has </a:t>
            </a:r>
            <a:r>
              <a:rPr lang="en-US" b="1" dirty="0" smtClean="0"/>
              <a:t>3 components</a:t>
            </a:r>
            <a:r>
              <a:rPr lang="en-US" dirty="0" smtClean="0"/>
              <a:t> (social media messaging, videos and winning awards)</a:t>
            </a:r>
          </a:p>
          <a:p>
            <a:pPr marL="400050" indent="-400050" defTabSz="685800" eaLnBrk="1" hangingPunct="1">
              <a:lnSpc>
                <a:spcPct val="140000"/>
              </a:lnSpc>
            </a:pPr>
            <a:r>
              <a:rPr lang="en-US" b="1" dirty="0" smtClean="0"/>
              <a:t>Only the use of videos… </a:t>
            </a:r>
            <a:r>
              <a:rPr lang="en-US" dirty="0" smtClean="0"/>
              <a:t>have </a:t>
            </a:r>
            <a:r>
              <a:rPr lang="en-US" u="sng" dirty="0" smtClean="0"/>
              <a:t>not</a:t>
            </a:r>
            <a:r>
              <a:rPr lang="en-US" dirty="0" smtClean="0"/>
              <a:t> been successfully utilized </a:t>
            </a:r>
            <a:r>
              <a:rPr lang="en-US" dirty="0" smtClean="0"/>
              <a:t>by us in </a:t>
            </a:r>
            <a:r>
              <a:rPr lang="en-US" dirty="0" smtClean="0"/>
              <a:t>the past</a:t>
            </a:r>
          </a:p>
        </p:txBody>
      </p:sp>
      <p:sp>
        <p:nvSpPr>
          <p:cNvPr id="13722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87DAE99E-593B-42DF-9B60-F4828AC52711}" type="slidenum">
              <a:rPr lang="en-US" sz="1400" smtClean="0">
                <a:solidFill>
                  <a:srgbClr val="000000"/>
                </a:solidFill>
              </a:rPr>
              <a:pPr eaLnBrk="1" hangingPunct="1"/>
              <a:t>100</a:t>
            </a:fld>
            <a:endParaRPr lang="en-US" sz="1400" dirty="0" smtClean="0">
              <a:solidFill>
                <a:srgbClr val="000000"/>
              </a:solidFill>
            </a:endParaRPr>
          </a:p>
        </p:txBody>
      </p:sp>
    </p:spTree>
    <p:extLst>
      <p:ext uri="{BB962C8B-B14F-4D97-AF65-F5344CB8AC3E}">
        <p14:creationId xmlns:p14="http://schemas.microsoft.com/office/powerpoint/2010/main" val="1488701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1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1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101</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457200" y="1295400"/>
            <a:ext cx="8707821" cy="2195473"/>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5</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u="sng" dirty="0" smtClean="0"/>
              <a:t>Use </a:t>
            </a:r>
            <a:r>
              <a:rPr lang="en-US" sz="4000" b="1" u="sng" dirty="0"/>
              <a:t>charts</a:t>
            </a:r>
            <a:r>
              <a:rPr lang="en-US" sz="4000" b="1" dirty="0"/>
              <a:t> as an alternative to metrics</a:t>
            </a:r>
            <a:endParaRPr lang="en-US" sz="4000" b="1" dirty="0">
              <a:solidFill>
                <a:srgbClr val="FFFFFF"/>
              </a:solidFill>
            </a:endParaRPr>
          </a:p>
        </p:txBody>
      </p:sp>
    </p:spTree>
    <p:extLst>
      <p:ext uri="{BB962C8B-B14F-4D97-AF65-F5344CB8AC3E}">
        <p14:creationId xmlns:p14="http://schemas.microsoft.com/office/powerpoint/2010/main" val="3701010615"/>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dirty="0" smtClean="0"/>
              <a:t>Big deal – Little deal chart</a:t>
            </a:r>
          </a:p>
        </p:txBody>
      </p:sp>
      <p:graphicFrame>
        <p:nvGraphicFramePr>
          <p:cNvPr id="143363" name="Object 2"/>
          <p:cNvGraphicFramePr>
            <a:graphicFrameLocks noGrp="1" noChangeAspect="1"/>
          </p:cNvGraphicFramePr>
          <p:nvPr>
            <p:ph type="chart" idx="1"/>
            <p:extLst/>
          </p:nvPr>
        </p:nvGraphicFramePr>
        <p:xfrm>
          <a:off x="304800" y="1066800"/>
          <a:ext cx="9677400" cy="5791200"/>
        </p:xfrm>
        <a:graphic>
          <a:graphicData uri="http://schemas.openxmlformats.org/presentationml/2006/ole">
            <mc:AlternateContent xmlns:mc="http://schemas.openxmlformats.org/markup-compatibility/2006">
              <mc:Choice xmlns:v="urn:schemas-microsoft-com:vml" Requires="v">
                <p:oleObj spid="_x0000_s333938" name="Chart" r:id="rId3" imgW="8534400" imgH="5791200" progId="MSGraph.Chart.8">
                  <p:embed followColorScheme="full"/>
                </p:oleObj>
              </mc:Choice>
              <mc:Fallback>
                <p:oleObj name="Chart" r:id="rId3" imgW="8534400" imgH="57912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677400" cy="5791200"/>
                      </a:xfrm>
                      <a:prstGeom prst="rect">
                        <a:avLst/>
                      </a:prstGeom>
                      <a:noFill/>
                      <a:ln>
                        <a:noFill/>
                      </a:ln>
                      <a:extLst/>
                    </p:spPr>
                  </p:pic>
                </p:oleObj>
              </mc:Fallback>
            </mc:AlternateContent>
          </a:graphicData>
        </a:graphic>
      </p:graphicFrame>
      <p:sp>
        <p:nvSpPr>
          <p:cNvPr id="143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BA0F5288-CCA0-4ED0-9218-58C117449FAC}" type="slidenum">
              <a:rPr lang="en-US" sz="1400" smtClean="0">
                <a:solidFill>
                  <a:srgbClr val="000000"/>
                </a:solidFill>
              </a:rPr>
              <a:pPr eaLnBrk="1" hangingPunct="1"/>
              <a:t>102</a:t>
            </a:fld>
            <a:endParaRPr lang="en-US" sz="1400" dirty="0" smtClean="0">
              <a:solidFill>
                <a:srgbClr val="000000"/>
              </a:solidFill>
            </a:endParaRPr>
          </a:p>
        </p:txBody>
      </p:sp>
      <p:sp>
        <p:nvSpPr>
          <p:cNvPr id="2" name="TextBox 1"/>
          <p:cNvSpPr txBox="1"/>
          <p:nvPr/>
        </p:nvSpPr>
        <p:spPr>
          <a:xfrm>
            <a:off x="1905000" y="3810000"/>
            <a:ext cx="2152384" cy="830997"/>
          </a:xfrm>
          <a:prstGeom prst="rect">
            <a:avLst/>
          </a:prstGeom>
          <a:noFill/>
        </p:spPr>
        <p:txBody>
          <a:bodyPr wrap="none" rtlCol="0">
            <a:spAutoFit/>
          </a:bodyPr>
          <a:lstStyle/>
          <a:p>
            <a:r>
              <a:rPr lang="en-US" sz="2400" b="1" dirty="0" smtClean="0">
                <a:solidFill>
                  <a:srgbClr val="000000"/>
                </a:solidFill>
              </a:rPr>
              <a:t>Performance </a:t>
            </a:r>
          </a:p>
          <a:p>
            <a:r>
              <a:rPr lang="en-US" sz="2400" b="1" dirty="0" smtClean="0">
                <a:solidFill>
                  <a:srgbClr val="000000"/>
                </a:solidFill>
              </a:rPr>
              <a:t>before training</a:t>
            </a:r>
            <a:endParaRPr lang="en-US" sz="2400" b="1" dirty="0">
              <a:solidFill>
                <a:srgbClr val="000000"/>
              </a:solidFill>
            </a:endParaRPr>
          </a:p>
        </p:txBody>
      </p:sp>
      <p:sp>
        <p:nvSpPr>
          <p:cNvPr id="3" name="Rectangle 2"/>
          <p:cNvSpPr/>
          <p:nvPr/>
        </p:nvSpPr>
        <p:spPr>
          <a:xfrm>
            <a:off x="6096000" y="1905000"/>
            <a:ext cx="2286000" cy="830997"/>
          </a:xfrm>
          <a:prstGeom prst="rect">
            <a:avLst/>
          </a:prstGeom>
        </p:spPr>
        <p:txBody>
          <a:bodyPr wrap="square">
            <a:spAutoFit/>
          </a:bodyPr>
          <a:lstStyle/>
          <a:p>
            <a:r>
              <a:rPr lang="en-US" sz="2400" b="1" dirty="0">
                <a:solidFill>
                  <a:srgbClr val="000000"/>
                </a:solidFill>
              </a:rPr>
              <a:t>Performance </a:t>
            </a:r>
          </a:p>
          <a:p>
            <a:r>
              <a:rPr lang="en-US" sz="2400" b="1" u="sng" dirty="0" smtClean="0">
                <a:solidFill>
                  <a:srgbClr val="000000"/>
                </a:solidFill>
              </a:rPr>
              <a:t>after</a:t>
            </a:r>
            <a:r>
              <a:rPr lang="en-US" sz="2400" b="1" dirty="0" smtClean="0">
                <a:solidFill>
                  <a:srgbClr val="000000"/>
                </a:solidFill>
              </a:rPr>
              <a:t> </a:t>
            </a:r>
            <a:r>
              <a:rPr lang="en-US" sz="2400" b="1" dirty="0">
                <a:solidFill>
                  <a:srgbClr val="000000"/>
                </a:solidFill>
              </a:rPr>
              <a:t>training</a:t>
            </a:r>
          </a:p>
        </p:txBody>
      </p:sp>
    </p:spTree>
    <p:extLst>
      <p:ext uri="{BB962C8B-B14F-4D97-AF65-F5344CB8AC3E}">
        <p14:creationId xmlns:p14="http://schemas.microsoft.com/office/powerpoint/2010/main" val="255859244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u="sng" dirty="0" smtClean="0"/>
              <a:t>Charts</a:t>
            </a:r>
            <a:r>
              <a:rPr lang="en-US" dirty="0" smtClean="0"/>
              <a:t> alone can sometimes drive action</a:t>
            </a:r>
          </a:p>
        </p:txBody>
      </p:sp>
      <p:sp>
        <p:nvSpPr>
          <p:cNvPr id="158723" name="Rectangle 3"/>
          <p:cNvSpPr>
            <a:spLocks noGrp="1" noChangeArrowheads="1"/>
          </p:cNvSpPr>
          <p:nvPr>
            <p:ph type="body" idx="1"/>
          </p:nvPr>
        </p:nvSpPr>
        <p:spPr>
          <a:xfrm>
            <a:off x="609600" y="1524000"/>
            <a:ext cx="8991600" cy="5486400"/>
          </a:xfrm>
        </p:spPr>
        <p:txBody>
          <a:bodyPr/>
          <a:lstStyle/>
          <a:p>
            <a:pPr marL="344488" indent="-344488" eaLnBrk="1" hangingPunct="1">
              <a:lnSpc>
                <a:spcPct val="160000"/>
              </a:lnSpc>
              <a:buFont typeface="Wingdings" pitchFamily="2" charset="2"/>
              <a:buNone/>
            </a:pPr>
            <a:r>
              <a:rPr lang="en-US" b="1" dirty="0" smtClean="0"/>
              <a:t> </a:t>
            </a:r>
          </a:p>
        </p:txBody>
      </p:sp>
      <p:cxnSp>
        <p:nvCxnSpPr>
          <p:cNvPr id="158724" name="AutoShape 5"/>
          <p:cNvCxnSpPr>
            <a:cxnSpLocks noChangeShapeType="1"/>
            <a:stCxn id="158723" idx="1"/>
            <a:endCxn id="158723" idx="1"/>
          </p:cNvCxnSpPr>
          <p:nvPr/>
        </p:nvCxnSpPr>
        <p:spPr bwMode="auto">
          <a:xfrm>
            <a:off x="609600" y="42672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8725" name="AutoShape 6"/>
          <p:cNvCxnSpPr>
            <a:cxnSpLocks noChangeShapeType="1"/>
          </p:cNvCxnSpPr>
          <p:nvPr/>
        </p:nvCxnSpPr>
        <p:spPr bwMode="auto">
          <a:xfrm>
            <a:off x="533400" y="1676400"/>
            <a:ext cx="0" cy="3962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8728" name="Text Box 10"/>
          <p:cNvSpPr txBox="1">
            <a:spLocks noChangeArrowheads="1"/>
          </p:cNvSpPr>
          <p:nvPr/>
        </p:nvSpPr>
        <p:spPr bwMode="auto">
          <a:xfrm>
            <a:off x="5699125" y="4537075"/>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sz="2400" dirty="0">
                <a:solidFill>
                  <a:srgbClr val="000000"/>
                </a:solidFill>
              </a:rPr>
              <a:t> What happened here?</a:t>
            </a:r>
          </a:p>
        </p:txBody>
      </p:sp>
      <p:sp>
        <p:nvSpPr>
          <p:cNvPr id="158729" name="Text Box 11"/>
          <p:cNvSpPr txBox="1">
            <a:spLocks noChangeArrowheads="1"/>
          </p:cNvSpPr>
          <p:nvPr/>
        </p:nvSpPr>
        <p:spPr bwMode="auto">
          <a:xfrm>
            <a:off x="2990056" y="1121249"/>
            <a:ext cx="316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sz="2400" dirty="0">
                <a:solidFill>
                  <a:srgbClr val="000000"/>
                </a:solidFill>
              </a:rPr>
              <a:t>Hockey stick approach</a:t>
            </a:r>
          </a:p>
        </p:txBody>
      </p:sp>
      <p:sp>
        <p:nvSpPr>
          <p:cNvPr id="158730" name="Line 12"/>
          <p:cNvSpPr>
            <a:spLocks noChangeShapeType="1"/>
          </p:cNvSpPr>
          <p:nvPr/>
        </p:nvSpPr>
        <p:spPr bwMode="auto">
          <a:xfrm flipH="1" flipV="1">
            <a:off x="5486400" y="46482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58731" name="Slide Number Placeholder 1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11B01029-3D2D-4FD9-931B-6591F00FB77E}" type="slidenum">
              <a:rPr lang="en-US" sz="1400" smtClean="0">
                <a:solidFill>
                  <a:srgbClr val="000000"/>
                </a:solidFill>
              </a:rPr>
              <a:pPr eaLnBrk="1" hangingPunct="1"/>
              <a:t>103</a:t>
            </a:fld>
            <a:endParaRPr lang="en-US" sz="1400" dirty="0" smtClean="0">
              <a:solidFill>
                <a:srgbClr val="000000"/>
              </a:solidFill>
            </a:endParaRPr>
          </a:p>
        </p:txBody>
      </p:sp>
      <p:cxnSp>
        <p:nvCxnSpPr>
          <p:cNvPr id="158732" name="AutoShape 6"/>
          <p:cNvCxnSpPr>
            <a:cxnSpLocks noChangeShapeType="1"/>
          </p:cNvCxnSpPr>
          <p:nvPr/>
        </p:nvCxnSpPr>
        <p:spPr bwMode="auto">
          <a:xfrm flipH="1">
            <a:off x="533400" y="5638800"/>
            <a:ext cx="8077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8733" name="Straight Connector 5"/>
          <p:cNvCxnSpPr>
            <a:cxnSpLocks noChangeShapeType="1"/>
          </p:cNvCxnSpPr>
          <p:nvPr/>
        </p:nvCxnSpPr>
        <p:spPr bwMode="auto">
          <a:xfrm flipV="1">
            <a:off x="5167313" y="2403476"/>
            <a:ext cx="2560637" cy="2183730"/>
          </a:xfrm>
          <a:prstGeom prst="line">
            <a:avLst/>
          </a:prstGeom>
          <a:noFill/>
          <a:ln w="22225" algn="ctr">
            <a:solidFill>
              <a:schemeClr val="tx1"/>
            </a:solidFill>
            <a:round/>
            <a:headEnd/>
            <a:tailEnd/>
          </a:ln>
        </p:spPr>
      </p:cxnSp>
      <p:cxnSp>
        <p:nvCxnSpPr>
          <p:cNvPr id="3" name="Straight Connector 2"/>
          <p:cNvCxnSpPr/>
          <p:nvPr/>
        </p:nvCxnSpPr>
        <p:spPr bwMode="auto">
          <a:xfrm>
            <a:off x="7727950" y="2403475"/>
            <a:ext cx="914400" cy="91440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9"/>
          <p:cNvSpPr>
            <a:spLocks noChangeArrowheads="1"/>
          </p:cNvSpPr>
          <p:nvPr/>
        </p:nvSpPr>
        <p:spPr bwMode="auto">
          <a:xfrm>
            <a:off x="7537450" y="2212975"/>
            <a:ext cx="381000" cy="381000"/>
          </a:xfrm>
          <a:prstGeom prst="ellipse">
            <a:avLst/>
          </a:prstGeom>
          <a:solidFill>
            <a:srgbClr val="C00000"/>
          </a:solidFill>
          <a:ln w="9525">
            <a:solidFill>
              <a:schemeClr val="tx1"/>
            </a:solidFill>
            <a:round/>
            <a:headEnd/>
            <a:tailEnd/>
          </a:ln>
        </p:spPr>
        <p:txBody>
          <a:bodyPr wrap="none" anchor="ctr"/>
          <a:lstStyle/>
          <a:p>
            <a:pPr algn="ctr"/>
            <a:endParaRPr lang="en-US" dirty="0">
              <a:solidFill>
                <a:srgbClr val="000000"/>
              </a:solidFill>
            </a:endParaRPr>
          </a:p>
        </p:txBody>
      </p:sp>
      <p:sp>
        <p:nvSpPr>
          <p:cNvPr id="2" name="TextBox 1"/>
          <p:cNvSpPr txBox="1"/>
          <p:nvPr/>
        </p:nvSpPr>
        <p:spPr>
          <a:xfrm>
            <a:off x="56220" y="1108048"/>
            <a:ext cx="1420582" cy="584775"/>
          </a:xfrm>
          <a:prstGeom prst="rect">
            <a:avLst/>
          </a:prstGeom>
          <a:noFill/>
        </p:spPr>
        <p:txBody>
          <a:bodyPr wrap="none" rtlCol="0">
            <a:spAutoFit/>
          </a:bodyPr>
          <a:lstStyle/>
          <a:p>
            <a:pPr algn="ctr"/>
            <a:r>
              <a:rPr lang="en-US" sz="2000" b="1" dirty="0" smtClean="0">
                <a:solidFill>
                  <a:srgbClr val="CC0000"/>
                </a:solidFill>
              </a:rPr>
              <a:t>Revenue</a:t>
            </a:r>
            <a:r>
              <a:rPr lang="en-US" sz="2000" b="1" dirty="0" smtClean="0">
                <a:solidFill>
                  <a:srgbClr val="000000"/>
                </a:solidFill>
              </a:rPr>
              <a:t> </a:t>
            </a:r>
            <a:r>
              <a:rPr lang="en-US" sz="2000" b="1" dirty="0" smtClean="0">
                <a:solidFill>
                  <a:srgbClr val="008000"/>
                </a:solidFill>
              </a:rPr>
              <a:t>$</a:t>
            </a:r>
            <a:r>
              <a:rPr lang="en-US" dirty="0" smtClean="0">
                <a:solidFill>
                  <a:srgbClr val="000000"/>
                </a:solidFill>
              </a:rPr>
              <a:t> </a:t>
            </a:r>
            <a:endParaRPr lang="en-US" dirty="0">
              <a:solidFill>
                <a:srgbClr val="000000"/>
              </a:solidFill>
            </a:endParaRPr>
          </a:p>
        </p:txBody>
      </p:sp>
      <p:sp>
        <p:nvSpPr>
          <p:cNvPr id="17" name="Line 12"/>
          <p:cNvSpPr>
            <a:spLocks noChangeShapeType="1"/>
          </p:cNvSpPr>
          <p:nvPr/>
        </p:nvSpPr>
        <p:spPr bwMode="auto">
          <a:xfrm flipV="1">
            <a:off x="7086600" y="2822575"/>
            <a:ext cx="597234" cy="1714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8" name="TextBox 17"/>
          <p:cNvSpPr txBox="1"/>
          <p:nvPr/>
        </p:nvSpPr>
        <p:spPr>
          <a:xfrm>
            <a:off x="7435279" y="5659995"/>
            <a:ext cx="851707" cy="584775"/>
          </a:xfrm>
          <a:prstGeom prst="rect">
            <a:avLst/>
          </a:prstGeom>
          <a:noFill/>
        </p:spPr>
        <p:txBody>
          <a:bodyPr wrap="none" rtlCol="0">
            <a:spAutoFit/>
          </a:bodyPr>
          <a:lstStyle/>
          <a:p>
            <a:pPr algn="ctr"/>
            <a:r>
              <a:rPr lang="en-US" sz="2000" b="1" dirty="0" smtClean="0">
                <a:solidFill>
                  <a:srgbClr val="CC0000"/>
                </a:solidFill>
              </a:rPr>
              <a:t>Time</a:t>
            </a:r>
            <a:r>
              <a:rPr lang="en-US" dirty="0" smtClean="0">
                <a:solidFill>
                  <a:srgbClr val="000000"/>
                </a:solidFill>
              </a:rPr>
              <a:t> </a:t>
            </a:r>
            <a:endParaRPr lang="en-US" dirty="0">
              <a:solidFill>
                <a:srgbClr val="000000"/>
              </a:solidFill>
            </a:endParaRPr>
          </a:p>
        </p:txBody>
      </p:sp>
      <p:cxnSp>
        <p:nvCxnSpPr>
          <p:cNvPr id="5" name="Straight Connector 4"/>
          <p:cNvCxnSpPr/>
          <p:nvPr/>
        </p:nvCxnSpPr>
        <p:spPr bwMode="auto">
          <a:xfrm>
            <a:off x="651711" y="4550693"/>
            <a:ext cx="4533900" cy="36513"/>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6" name="Oval 9"/>
          <p:cNvSpPr>
            <a:spLocks noChangeArrowheads="1"/>
          </p:cNvSpPr>
          <p:nvPr/>
        </p:nvSpPr>
        <p:spPr bwMode="auto">
          <a:xfrm>
            <a:off x="5029450" y="4343400"/>
            <a:ext cx="381000" cy="381000"/>
          </a:xfrm>
          <a:prstGeom prst="ellipse">
            <a:avLst/>
          </a:prstGeom>
          <a:solidFill>
            <a:schemeClr val="accent1"/>
          </a:solidFill>
          <a:ln w="9525">
            <a:solidFill>
              <a:schemeClr val="tx1"/>
            </a:solidFill>
            <a:round/>
            <a:headEnd/>
            <a:tailEnd/>
          </a:ln>
        </p:spPr>
        <p:txBody>
          <a:bodyPr wrap="none" anchor="ctr"/>
          <a:lstStyle/>
          <a:p>
            <a:pPr algn="ctr"/>
            <a:endParaRPr lang="en-US" dirty="0">
              <a:solidFill>
                <a:srgbClr val="000000"/>
              </a:solidFill>
            </a:endParaRPr>
          </a:p>
        </p:txBody>
      </p:sp>
      <p:sp>
        <p:nvSpPr>
          <p:cNvPr id="11" name="TextBox 10"/>
          <p:cNvSpPr txBox="1"/>
          <p:nvPr/>
        </p:nvSpPr>
        <p:spPr>
          <a:xfrm>
            <a:off x="4637924" y="5659995"/>
            <a:ext cx="1290739" cy="584775"/>
          </a:xfrm>
          <a:prstGeom prst="rect">
            <a:avLst/>
          </a:prstGeom>
          <a:noFill/>
        </p:spPr>
        <p:txBody>
          <a:bodyPr wrap="none" rtlCol="0">
            <a:spAutoFit/>
          </a:bodyPr>
          <a:lstStyle/>
          <a:p>
            <a:pPr algn="ctr"/>
            <a:r>
              <a:rPr lang="en-US" dirty="0" smtClean="0">
                <a:solidFill>
                  <a:srgbClr val="000000"/>
                </a:solidFill>
              </a:rPr>
              <a:t>Oct 24</a:t>
            </a:r>
            <a:endParaRPr lang="en-US" dirty="0">
              <a:solidFill>
                <a:srgbClr val="000000"/>
              </a:solidFill>
            </a:endParaRPr>
          </a:p>
        </p:txBody>
      </p:sp>
      <p:sp>
        <p:nvSpPr>
          <p:cNvPr id="28" name="Line 12"/>
          <p:cNvSpPr>
            <a:spLocks noChangeShapeType="1"/>
          </p:cNvSpPr>
          <p:nvPr/>
        </p:nvSpPr>
        <p:spPr bwMode="auto">
          <a:xfrm flipH="1" flipV="1">
            <a:off x="5219950" y="5334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2" name="TextBox 11"/>
          <p:cNvSpPr txBox="1"/>
          <p:nvPr/>
        </p:nvSpPr>
        <p:spPr>
          <a:xfrm>
            <a:off x="914400" y="4118879"/>
            <a:ext cx="2651687" cy="461665"/>
          </a:xfrm>
          <a:prstGeom prst="rect">
            <a:avLst/>
          </a:prstGeom>
          <a:noFill/>
        </p:spPr>
        <p:txBody>
          <a:bodyPr wrap="none" rtlCol="0">
            <a:spAutoFit/>
          </a:bodyPr>
          <a:lstStyle/>
          <a:p>
            <a:pPr algn="ctr"/>
            <a:r>
              <a:rPr lang="en-US" sz="2400" dirty="0" smtClean="0">
                <a:solidFill>
                  <a:srgbClr val="000000"/>
                </a:solidFill>
              </a:rPr>
              <a:t>Steady performance</a:t>
            </a:r>
            <a:endParaRPr lang="en-US" sz="2400" dirty="0">
              <a:solidFill>
                <a:srgbClr val="000000"/>
              </a:solidFill>
            </a:endParaRPr>
          </a:p>
        </p:txBody>
      </p:sp>
    </p:spTree>
    <p:extLst>
      <p:ext uri="{BB962C8B-B14F-4D97-AF65-F5344CB8AC3E}">
        <p14:creationId xmlns:p14="http://schemas.microsoft.com/office/powerpoint/2010/main" val="3471367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87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7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7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p:bldP spid="158730" grpId="0" animBg="1"/>
      <p:bldP spid="16" grpId="0" animBg="1"/>
      <p:bldP spid="17" grpId="0" animBg="1"/>
      <p:bldP spid="26" grpId="0" animBg="1"/>
      <p:bldP spid="11" grpId="0"/>
      <p:bldP spid="28" grpId="0" animBg="1"/>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104</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06821" y="1295400"/>
            <a:ext cx="8458200" cy="3247043"/>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6</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Show </a:t>
            </a:r>
            <a:r>
              <a:rPr lang="en-US" sz="4000" b="1" dirty="0"/>
              <a:t>statistical </a:t>
            </a:r>
            <a:r>
              <a:rPr lang="en-US" sz="4000" b="1" u="sng" dirty="0"/>
              <a:t>correlations</a:t>
            </a:r>
            <a:br>
              <a:rPr lang="en-US" sz="4000" b="1" u="sng" dirty="0"/>
            </a:br>
            <a:endParaRPr lang="en-US" sz="4000" b="1" u="sng" dirty="0" smtClean="0"/>
          </a:p>
          <a:p>
            <a:pPr algn="ctr">
              <a:lnSpc>
                <a:spcPts val="4100"/>
              </a:lnSpc>
              <a:defRPr/>
            </a:pPr>
            <a:r>
              <a:rPr lang="en-US" sz="4000" u="sng" dirty="0" smtClean="0"/>
              <a:t>(</a:t>
            </a:r>
            <a:r>
              <a:rPr lang="en-US" sz="4000" dirty="0"/>
              <a:t>Not cause and effect)</a:t>
            </a:r>
            <a:endParaRPr lang="en-US" sz="4000" b="1" dirty="0">
              <a:solidFill>
                <a:srgbClr val="FFFFFF"/>
              </a:solidFill>
            </a:endParaRPr>
          </a:p>
        </p:txBody>
      </p:sp>
    </p:spTree>
    <p:extLst>
      <p:ext uri="{BB962C8B-B14F-4D97-AF65-F5344CB8AC3E}">
        <p14:creationId xmlns:p14="http://schemas.microsoft.com/office/powerpoint/2010/main" val="2673232548"/>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Most CFO’s won’t buy </a:t>
            </a:r>
            <a:r>
              <a:rPr lang="en-US" u="sng" dirty="0" smtClean="0"/>
              <a:t>correlations</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105</a:t>
            </a:fld>
            <a:endParaRPr lang="en-US" sz="1400" dirty="0" smtClean="0">
              <a:solidFill>
                <a:srgbClr val="000000"/>
              </a:solidFill>
            </a:endParaRPr>
          </a:p>
        </p:txBody>
      </p:sp>
      <p:sp>
        <p:nvSpPr>
          <p:cNvPr id="3" name="Rectangle 2"/>
          <p:cNvSpPr/>
          <p:nvPr/>
        </p:nvSpPr>
        <p:spPr>
          <a:xfrm>
            <a:off x="152400" y="1143000"/>
            <a:ext cx="8915400" cy="6040115"/>
          </a:xfrm>
          <a:prstGeom prst="rect">
            <a:avLst/>
          </a:prstGeom>
        </p:spPr>
        <p:txBody>
          <a:bodyPr wrap="square">
            <a:spAutoFit/>
          </a:bodyPr>
          <a:lstStyle/>
          <a:p>
            <a:r>
              <a:rPr lang="en-US" b="1" dirty="0" smtClean="0">
                <a:solidFill>
                  <a:srgbClr val="000000"/>
                </a:solidFill>
                <a:cs typeface="Arial" pitchFamily="34" charset="0"/>
              </a:rPr>
              <a:t>Show a relationship/</a:t>
            </a:r>
            <a:r>
              <a:rPr lang="en-US" b="1" u="sng" dirty="0" smtClean="0">
                <a:solidFill>
                  <a:srgbClr val="000000"/>
                </a:solidFill>
                <a:cs typeface="Arial" pitchFamily="34" charset="0"/>
              </a:rPr>
              <a:t>correlation</a:t>
            </a:r>
            <a:r>
              <a:rPr lang="en-US" b="1" dirty="0" smtClean="0">
                <a:solidFill>
                  <a:srgbClr val="000000"/>
                </a:solidFill>
                <a:cs typeface="Arial" pitchFamily="34" charset="0"/>
              </a:rPr>
              <a:t> with performance</a:t>
            </a:r>
          </a:p>
          <a:p>
            <a:pPr marL="396875" indent="-396875">
              <a:lnSpc>
                <a:spcPts val="6300"/>
              </a:lnSpc>
              <a:buFont typeface="+mj-lt"/>
              <a:buAutoNum type="arabicPeriod"/>
            </a:pPr>
            <a:r>
              <a:rPr lang="en-US" dirty="0">
                <a:solidFill>
                  <a:srgbClr val="000000"/>
                </a:solidFill>
              </a:rPr>
              <a:t>More </a:t>
            </a:r>
            <a:r>
              <a:rPr lang="en-US" b="1" dirty="0">
                <a:solidFill>
                  <a:srgbClr val="000000"/>
                </a:solidFill>
              </a:rPr>
              <a:t>usage</a:t>
            </a:r>
            <a:r>
              <a:rPr lang="en-US" dirty="0">
                <a:solidFill>
                  <a:srgbClr val="000000"/>
                </a:solidFill>
              </a:rPr>
              <a:t> </a:t>
            </a:r>
            <a:r>
              <a:rPr lang="en-US" sz="2800" dirty="0" smtClean="0">
                <a:solidFill>
                  <a:srgbClr val="000000"/>
                </a:solidFill>
              </a:rPr>
              <a:t>(training hrs.)</a:t>
            </a:r>
            <a:r>
              <a:rPr lang="en-US" dirty="0" smtClean="0">
                <a:solidFill>
                  <a:srgbClr val="000000"/>
                </a:solidFill>
              </a:rPr>
              <a:t> = </a:t>
            </a:r>
            <a:r>
              <a:rPr lang="en-US" dirty="0">
                <a:solidFill>
                  <a:srgbClr val="000000"/>
                </a:solidFill>
              </a:rPr>
              <a:t>improved </a:t>
            </a:r>
            <a:r>
              <a:rPr lang="en-US" dirty="0" smtClean="0">
                <a:solidFill>
                  <a:srgbClr val="000000"/>
                </a:solidFill>
              </a:rPr>
              <a:t>performance </a:t>
            </a:r>
          </a:p>
          <a:p>
            <a:pPr marL="396875" indent="-396875">
              <a:lnSpc>
                <a:spcPts val="6300"/>
              </a:lnSpc>
              <a:buFont typeface="+mj-lt"/>
              <a:buAutoNum type="arabicPeriod"/>
            </a:pPr>
            <a:r>
              <a:rPr lang="en-US" dirty="0" smtClean="0">
                <a:solidFill>
                  <a:srgbClr val="000000"/>
                </a:solidFill>
              </a:rPr>
              <a:t>Higher </a:t>
            </a:r>
            <a:r>
              <a:rPr lang="en-US" b="1" dirty="0">
                <a:solidFill>
                  <a:srgbClr val="000000"/>
                </a:solidFill>
              </a:rPr>
              <a:t>scores</a:t>
            </a:r>
            <a:r>
              <a:rPr lang="en-US" dirty="0">
                <a:solidFill>
                  <a:srgbClr val="000000"/>
                </a:solidFill>
              </a:rPr>
              <a:t> </a:t>
            </a:r>
            <a:r>
              <a:rPr lang="en-US" sz="2400" dirty="0" smtClean="0">
                <a:solidFill>
                  <a:srgbClr val="000000"/>
                </a:solidFill>
              </a:rPr>
              <a:t>(engagement)</a:t>
            </a:r>
            <a:r>
              <a:rPr lang="en-US" dirty="0" smtClean="0">
                <a:solidFill>
                  <a:srgbClr val="000000"/>
                </a:solidFill>
              </a:rPr>
              <a:t> = </a:t>
            </a:r>
            <a:r>
              <a:rPr lang="en-US" dirty="0">
                <a:solidFill>
                  <a:srgbClr val="000000"/>
                </a:solidFill>
              </a:rPr>
              <a:t>improved </a:t>
            </a:r>
            <a:r>
              <a:rPr lang="en-US" dirty="0" smtClean="0">
                <a:solidFill>
                  <a:srgbClr val="000000"/>
                </a:solidFill>
              </a:rPr>
              <a:t>performance </a:t>
            </a:r>
          </a:p>
          <a:p>
            <a:pPr marL="396875" indent="-396875">
              <a:lnSpc>
                <a:spcPts val="6300"/>
              </a:lnSpc>
              <a:buFont typeface="+mj-lt"/>
              <a:buAutoNum type="arabicPeriod"/>
            </a:pPr>
            <a:r>
              <a:rPr lang="en-US" dirty="0" smtClean="0">
                <a:solidFill>
                  <a:srgbClr val="000000"/>
                </a:solidFill>
              </a:rPr>
              <a:t>Completing it </a:t>
            </a:r>
            <a:r>
              <a:rPr lang="en-US" sz="1800" dirty="0" smtClean="0">
                <a:solidFill>
                  <a:srgbClr val="000000"/>
                </a:solidFill>
              </a:rPr>
              <a:t>(leadership class)</a:t>
            </a:r>
            <a:r>
              <a:rPr lang="en-US" dirty="0" smtClean="0">
                <a:solidFill>
                  <a:srgbClr val="000000"/>
                </a:solidFill>
              </a:rPr>
              <a:t>  </a:t>
            </a:r>
            <a:r>
              <a:rPr lang="en-US" dirty="0">
                <a:solidFill>
                  <a:srgbClr val="000000"/>
                </a:solidFill>
              </a:rPr>
              <a:t>= improved </a:t>
            </a:r>
            <a:r>
              <a:rPr lang="en-US" dirty="0" smtClean="0">
                <a:solidFill>
                  <a:srgbClr val="000000"/>
                </a:solidFill>
              </a:rPr>
              <a:t>performance </a:t>
            </a:r>
            <a:r>
              <a:rPr lang="en-US" b="1" dirty="0" smtClean="0">
                <a:solidFill>
                  <a:srgbClr val="000000"/>
                </a:solidFill>
              </a:rPr>
              <a:t> </a:t>
            </a:r>
            <a:endParaRPr lang="en-US" dirty="0" smtClean="0">
              <a:solidFill>
                <a:srgbClr val="000000"/>
              </a:solidFill>
            </a:endParaRPr>
          </a:p>
          <a:p>
            <a:pPr marL="396875" indent="-396875">
              <a:lnSpc>
                <a:spcPts val="6300"/>
              </a:lnSpc>
              <a:buFont typeface="+mj-lt"/>
              <a:buAutoNum type="arabicPeriod"/>
            </a:pPr>
            <a:r>
              <a:rPr lang="en-US" dirty="0" smtClean="0">
                <a:solidFill>
                  <a:srgbClr val="000000"/>
                </a:solidFill>
              </a:rPr>
              <a:t>Higher </a:t>
            </a:r>
            <a:r>
              <a:rPr lang="en-US" b="1" dirty="0">
                <a:solidFill>
                  <a:srgbClr val="000000"/>
                </a:solidFill>
              </a:rPr>
              <a:t>%’s</a:t>
            </a:r>
            <a:r>
              <a:rPr lang="en-US" dirty="0">
                <a:solidFill>
                  <a:srgbClr val="000000"/>
                </a:solidFill>
              </a:rPr>
              <a:t> </a:t>
            </a:r>
            <a:r>
              <a:rPr lang="en-US" sz="2400" dirty="0">
                <a:solidFill>
                  <a:srgbClr val="000000"/>
                </a:solidFill>
              </a:rPr>
              <a:t>(diversity)</a:t>
            </a:r>
            <a:r>
              <a:rPr lang="en-US" dirty="0">
                <a:solidFill>
                  <a:srgbClr val="000000"/>
                </a:solidFill>
              </a:rPr>
              <a:t> = improved performance </a:t>
            </a:r>
            <a:endParaRPr lang="en-US" dirty="0" smtClean="0">
              <a:solidFill>
                <a:srgbClr val="000000"/>
              </a:solidFill>
            </a:endParaRPr>
          </a:p>
          <a:p>
            <a:pPr marL="396875" indent="-396875">
              <a:lnSpc>
                <a:spcPts val="4500"/>
              </a:lnSpc>
              <a:buFont typeface="+mj-lt"/>
              <a:buAutoNum type="arabicPeriod"/>
            </a:pPr>
            <a:endParaRPr lang="en-US" dirty="0" smtClean="0">
              <a:solidFill>
                <a:srgbClr val="000000"/>
              </a:solidFill>
            </a:endParaRPr>
          </a:p>
          <a:p>
            <a:pPr marL="396875" indent="-396875">
              <a:lnSpc>
                <a:spcPts val="4500"/>
              </a:lnSpc>
              <a:buFont typeface="+mj-lt"/>
              <a:buAutoNum type="arabicPeriod"/>
            </a:pPr>
            <a:endParaRPr lang="en-US" dirty="0">
              <a:solidFill>
                <a:srgbClr val="000000"/>
              </a:solidFill>
            </a:endParaRPr>
          </a:p>
          <a:p>
            <a:pPr algn="ctr">
              <a:lnSpc>
                <a:spcPts val="4500"/>
              </a:lnSpc>
            </a:pPr>
            <a:r>
              <a:rPr lang="en-US" dirty="0" smtClean="0">
                <a:solidFill>
                  <a:srgbClr val="000000"/>
                </a:solidFill>
              </a:rPr>
              <a:t>(</a:t>
            </a:r>
            <a:r>
              <a:rPr lang="en-US" dirty="0">
                <a:solidFill>
                  <a:srgbClr val="000000"/>
                </a:solidFill>
              </a:rPr>
              <a:t>Correlation can never prove </a:t>
            </a:r>
            <a:r>
              <a:rPr lang="en-US" b="1" dirty="0">
                <a:solidFill>
                  <a:srgbClr val="000000"/>
                </a:solidFill>
              </a:rPr>
              <a:t>cause and effect)</a:t>
            </a:r>
            <a:endParaRPr lang="en-US" dirty="0">
              <a:solidFill>
                <a:srgbClr val="000000"/>
              </a:solidFill>
            </a:endParaRPr>
          </a:p>
          <a:p>
            <a:pPr marL="396875" indent="-396875">
              <a:buFont typeface="+mj-lt"/>
              <a:buAutoNum type="arabicPeriod"/>
            </a:pPr>
            <a:endParaRPr lang="en-US" dirty="0" smtClean="0">
              <a:solidFill>
                <a:srgbClr val="000000"/>
              </a:solidFill>
              <a:cs typeface="Arial" pitchFamily="34" charset="0"/>
            </a:endParaRPr>
          </a:p>
        </p:txBody>
      </p:sp>
    </p:spTree>
    <p:extLst>
      <p:ext uri="{BB962C8B-B14F-4D97-AF65-F5344CB8AC3E}">
        <p14:creationId xmlns:p14="http://schemas.microsoft.com/office/powerpoint/2010/main" val="290098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228600"/>
            <a:ext cx="9144000" cy="339725"/>
          </a:xfrm>
        </p:spPr>
        <p:txBody>
          <a:bodyPr/>
          <a:lstStyle/>
          <a:p>
            <a:pPr eaLnBrk="1" hangingPunct="1">
              <a:lnSpc>
                <a:spcPct val="70000"/>
              </a:lnSpc>
            </a:pPr>
            <a:r>
              <a:rPr lang="en-US" sz="1400" dirty="0" smtClean="0">
                <a:solidFill>
                  <a:schemeClr val="tx1"/>
                </a:solidFill>
              </a:rPr>
              <a:t/>
            </a:r>
            <a:br>
              <a:rPr lang="en-US" sz="1400" dirty="0" smtClean="0">
                <a:solidFill>
                  <a:schemeClr val="tx1"/>
                </a:solidFill>
              </a:rPr>
            </a:br>
            <a:r>
              <a:rPr lang="en-US" dirty="0" smtClean="0"/>
              <a:t>Correlation - hiring speed and business results</a:t>
            </a:r>
          </a:p>
        </p:txBody>
      </p:sp>
      <p:sp>
        <p:nvSpPr>
          <p:cNvPr id="146435" name="Line 4"/>
          <p:cNvSpPr>
            <a:spLocks noChangeShapeType="1"/>
          </p:cNvSpPr>
          <p:nvPr/>
        </p:nvSpPr>
        <p:spPr bwMode="auto">
          <a:xfrm flipV="1">
            <a:off x="914400" y="20574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6436" name="Line 5"/>
          <p:cNvSpPr>
            <a:spLocks noChangeShapeType="1"/>
          </p:cNvSpPr>
          <p:nvPr/>
        </p:nvSpPr>
        <p:spPr bwMode="auto">
          <a:xfrm>
            <a:off x="990600" y="56388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6437" name="Text Box 6"/>
          <p:cNvSpPr txBox="1">
            <a:spLocks noChangeArrowheads="1"/>
          </p:cNvSpPr>
          <p:nvPr/>
        </p:nvSpPr>
        <p:spPr bwMode="auto">
          <a:xfrm>
            <a:off x="152400" y="12954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b="1" dirty="0">
                <a:solidFill>
                  <a:srgbClr val="000000"/>
                </a:solidFill>
                <a:cs typeface="Times New Roman" pitchFamily="18" charset="0"/>
              </a:rPr>
              <a:t>Hiring speed</a:t>
            </a:r>
            <a:r>
              <a:rPr lang="en-US" dirty="0">
                <a:solidFill>
                  <a:srgbClr val="000000"/>
                </a:solidFill>
                <a:cs typeface="Times New Roman" pitchFamily="18" charset="0"/>
              </a:rPr>
              <a:t> – </a:t>
            </a:r>
            <a:r>
              <a:rPr lang="en-US" dirty="0">
                <a:solidFill>
                  <a:srgbClr val="C00000"/>
                </a:solidFill>
                <a:cs typeface="Times New Roman" pitchFamily="18" charset="0"/>
              </a:rPr>
              <a:t>average days to fill</a:t>
            </a:r>
          </a:p>
        </p:txBody>
      </p:sp>
      <p:sp>
        <p:nvSpPr>
          <p:cNvPr id="146438" name="Text Box 7"/>
          <p:cNvSpPr txBox="1">
            <a:spLocks noChangeArrowheads="1"/>
          </p:cNvSpPr>
          <p:nvPr/>
        </p:nvSpPr>
        <p:spPr bwMode="auto">
          <a:xfrm>
            <a:off x="1828800" y="5943600"/>
            <a:ext cx="4978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lnSpc>
                <a:spcPct val="70000"/>
              </a:lnSpc>
              <a:buFont typeface="Wingdings" pitchFamily="2" charset="2"/>
              <a:buNone/>
            </a:pPr>
            <a:r>
              <a:rPr lang="en-US" b="1" dirty="0">
                <a:solidFill>
                  <a:srgbClr val="000000"/>
                </a:solidFill>
              </a:rPr>
              <a:t>% of a manager’s </a:t>
            </a:r>
            <a:r>
              <a:rPr lang="en-US" b="1" dirty="0">
                <a:solidFill>
                  <a:srgbClr val="C00000"/>
                </a:solidFill>
              </a:rPr>
              <a:t>business results</a:t>
            </a:r>
            <a:r>
              <a:rPr lang="en-US" dirty="0">
                <a:solidFill>
                  <a:srgbClr val="000000"/>
                </a:solidFill>
              </a:rPr>
              <a:t> that were achieved</a:t>
            </a:r>
          </a:p>
        </p:txBody>
      </p:sp>
      <p:sp>
        <p:nvSpPr>
          <p:cNvPr id="186376" name="Text Box 9"/>
          <p:cNvSpPr txBox="1">
            <a:spLocks noChangeArrowheads="1"/>
          </p:cNvSpPr>
          <p:nvPr/>
        </p:nvSpPr>
        <p:spPr bwMode="auto">
          <a:xfrm>
            <a:off x="3505200" y="2590800"/>
            <a:ext cx="563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lnSpc>
                <a:spcPct val="90000"/>
              </a:lnSpc>
              <a:buFont typeface="Wingdings" pitchFamily="2" charset="2"/>
              <a:buNone/>
            </a:pPr>
            <a:r>
              <a:rPr lang="en-US" sz="2000" dirty="0">
                <a:solidFill>
                  <a:srgbClr val="000000"/>
                </a:solidFill>
              </a:rPr>
              <a:t>There is a </a:t>
            </a:r>
            <a:r>
              <a:rPr lang="en-US" sz="2000" dirty="0" smtClean="0">
                <a:solidFill>
                  <a:srgbClr val="000000"/>
                </a:solidFill>
              </a:rPr>
              <a:t>neg .96 </a:t>
            </a:r>
            <a:r>
              <a:rPr lang="en-US" sz="2000" dirty="0">
                <a:solidFill>
                  <a:srgbClr val="000000"/>
                </a:solidFill>
              </a:rPr>
              <a:t>Correlation between hiring speed </a:t>
            </a:r>
          </a:p>
          <a:p>
            <a:pPr algn="ctr" eaLnBrk="1" hangingPunct="1">
              <a:lnSpc>
                <a:spcPct val="90000"/>
              </a:lnSpc>
              <a:buFont typeface="Wingdings" pitchFamily="2" charset="2"/>
              <a:buNone/>
            </a:pPr>
            <a:r>
              <a:rPr lang="en-US" sz="2000" dirty="0">
                <a:solidFill>
                  <a:srgbClr val="000000"/>
                </a:solidFill>
              </a:rPr>
              <a:t> and a manager’s business results</a:t>
            </a:r>
          </a:p>
        </p:txBody>
      </p:sp>
      <p:sp>
        <p:nvSpPr>
          <p:cNvPr id="186377" name="Line 10"/>
          <p:cNvSpPr>
            <a:spLocks noChangeShapeType="1"/>
          </p:cNvSpPr>
          <p:nvPr/>
        </p:nvSpPr>
        <p:spPr bwMode="auto">
          <a:xfrm>
            <a:off x="990600" y="3962400"/>
            <a:ext cx="3429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6441" name="Text Box 11"/>
          <p:cNvSpPr txBox="1">
            <a:spLocks noChangeArrowheads="1"/>
          </p:cNvSpPr>
          <p:nvPr/>
        </p:nvSpPr>
        <p:spPr bwMode="auto">
          <a:xfrm>
            <a:off x="6934200" y="57912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dirty="0">
                <a:solidFill>
                  <a:srgbClr val="990033"/>
                </a:solidFill>
              </a:rPr>
              <a:t>100%</a:t>
            </a:r>
          </a:p>
        </p:txBody>
      </p:sp>
      <p:sp>
        <p:nvSpPr>
          <p:cNvPr id="146442" name="Text Box 12"/>
          <p:cNvSpPr txBox="1">
            <a:spLocks noChangeArrowheads="1"/>
          </p:cNvSpPr>
          <p:nvPr/>
        </p:nvSpPr>
        <p:spPr bwMode="auto">
          <a:xfrm>
            <a:off x="0" y="194627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buFont typeface="Wingdings" pitchFamily="2" charset="2"/>
              <a:buNone/>
            </a:pPr>
            <a:r>
              <a:rPr lang="en-US" sz="1800" dirty="0">
                <a:solidFill>
                  <a:srgbClr val="000000"/>
                </a:solidFill>
              </a:rPr>
              <a:t>60 days </a:t>
            </a:r>
          </a:p>
        </p:txBody>
      </p:sp>
      <p:cxnSp>
        <p:nvCxnSpPr>
          <p:cNvPr id="146443" name="AutoShape 15"/>
          <p:cNvCxnSpPr>
            <a:cxnSpLocks noChangeShapeType="1"/>
          </p:cNvCxnSpPr>
          <p:nvPr/>
        </p:nvCxnSpPr>
        <p:spPr bwMode="auto">
          <a:xfrm>
            <a:off x="10553700" y="5334000"/>
            <a:ext cx="1588"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6382" name="Line 18"/>
          <p:cNvSpPr>
            <a:spLocks noChangeShapeType="1"/>
          </p:cNvSpPr>
          <p:nvPr/>
        </p:nvSpPr>
        <p:spPr bwMode="auto">
          <a:xfrm>
            <a:off x="990600" y="2209800"/>
            <a:ext cx="6553200" cy="3124200"/>
          </a:xfrm>
          <a:custGeom>
            <a:avLst/>
            <a:gdLst>
              <a:gd name="T0" fmla="*/ 0 w 1808"/>
              <a:gd name="T1" fmla="*/ 0 h 891"/>
              <a:gd name="T2" fmla="*/ 2147483647 w 1808"/>
              <a:gd name="T3" fmla="*/ 2147483647 h 891"/>
              <a:gd name="T4" fmla="*/ 0 60000 65536"/>
              <a:gd name="T5" fmla="*/ 0 60000 65536"/>
              <a:gd name="T6" fmla="*/ 0 w 1808"/>
              <a:gd name="T7" fmla="*/ 0 h 891"/>
              <a:gd name="T8" fmla="*/ 1808 w 1808"/>
              <a:gd name="T9" fmla="*/ 891 h 891"/>
            </a:gdLst>
            <a:ahLst/>
            <a:cxnLst>
              <a:cxn ang="T4">
                <a:pos x="T0" y="T1"/>
              </a:cxn>
              <a:cxn ang="T5">
                <a:pos x="T2" y="T3"/>
              </a:cxn>
            </a:cxnLst>
            <a:rect l="T6" t="T7" r="T8" b="T9"/>
            <a:pathLst>
              <a:path w="1808" h="891">
                <a:moveTo>
                  <a:pt x="0" y="0"/>
                </a:moveTo>
                <a:lnTo>
                  <a:pt x="1808" y="891"/>
                </a:lnTo>
              </a:path>
            </a:pathLst>
          </a:custGeom>
          <a:noFill/>
          <a:ln w="74613" cap="rnd">
            <a:solidFill>
              <a:schemeClr val="accent6">
                <a:lumMod val="75000"/>
              </a:schemeClr>
            </a:solidFill>
            <a:round/>
            <a:headEnd/>
            <a:tailEnd/>
          </a:ln>
        </p:spPr>
        <p:txBody>
          <a:bodyPr/>
          <a:lstStyle/>
          <a:p>
            <a:pPr algn="ctr">
              <a:defRPr/>
            </a:pPr>
            <a:endParaRPr lang="en-US" dirty="0">
              <a:solidFill>
                <a:srgbClr val="000000"/>
              </a:solidFill>
              <a:cs typeface="Arial" charset="0"/>
            </a:endParaRPr>
          </a:p>
        </p:txBody>
      </p:sp>
      <p:sp>
        <p:nvSpPr>
          <p:cNvPr id="146445" name="Rectangle 3"/>
          <p:cNvSpPr>
            <a:spLocks noChangeArrowheads="1"/>
          </p:cNvSpPr>
          <p:nvPr/>
        </p:nvSpPr>
        <p:spPr bwMode="auto">
          <a:xfrm>
            <a:off x="381000" y="1219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4813" indent="-404813" algn="ctr">
              <a:buFont typeface="Wingdings" pitchFamily="2" charset="2"/>
              <a:buNone/>
            </a:pPr>
            <a:r>
              <a:rPr lang="en-US" dirty="0">
                <a:solidFill>
                  <a:srgbClr val="000000"/>
                </a:solidFill>
              </a:rPr>
              <a:t> </a:t>
            </a:r>
          </a:p>
        </p:txBody>
      </p:sp>
      <p:sp>
        <p:nvSpPr>
          <p:cNvPr id="146446" name="Rectangle 3"/>
          <p:cNvSpPr>
            <a:spLocks noChangeArrowheads="1"/>
          </p:cNvSpPr>
          <p:nvPr/>
        </p:nvSpPr>
        <p:spPr bwMode="auto">
          <a:xfrm>
            <a:off x="533400" y="13716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4813" indent="-404813" algn="ctr">
              <a:buFont typeface="Wingdings" pitchFamily="2" charset="2"/>
              <a:buNone/>
            </a:pPr>
            <a:r>
              <a:rPr lang="en-US" dirty="0">
                <a:solidFill>
                  <a:srgbClr val="000000"/>
                </a:solidFill>
              </a:rPr>
              <a:t> </a:t>
            </a:r>
          </a:p>
        </p:txBody>
      </p:sp>
      <p:sp>
        <p:nvSpPr>
          <p:cNvPr id="146447" name="Text Box 12"/>
          <p:cNvSpPr txBox="1">
            <a:spLocks noChangeArrowheads="1"/>
          </p:cNvSpPr>
          <p:nvPr/>
        </p:nvSpPr>
        <p:spPr bwMode="auto">
          <a:xfrm>
            <a:off x="0" y="3657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buFont typeface="Wingdings" pitchFamily="2" charset="2"/>
              <a:buNone/>
            </a:pPr>
            <a:r>
              <a:rPr lang="en-US" sz="1800" dirty="0">
                <a:solidFill>
                  <a:srgbClr val="000000"/>
                </a:solidFill>
              </a:rPr>
              <a:t>30 days </a:t>
            </a:r>
          </a:p>
        </p:txBody>
      </p:sp>
      <p:sp>
        <p:nvSpPr>
          <p:cNvPr id="146448" name="Text Box 12"/>
          <p:cNvSpPr txBox="1">
            <a:spLocks noChangeArrowheads="1"/>
          </p:cNvSpPr>
          <p:nvPr/>
        </p:nvSpPr>
        <p:spPr bwMode="auto">
          <a:xfrm>
            <a:off x="0" y="518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buFont typeface="Wingdings" pitchFamily="2" charset="2"/>
              <a:buNone/>
            </a:pPr>
            <a:r>
              <a:rPr lang="en-US" sz="1800" dirty="0">
                <a:solidFill>
                  <a:srgbClr val="000000"/>
                </a:solidFill>
              </a:rPr>
              <a:t>10 days </a:t>
            </a:r>
          </a:p>
        </p:txBody>
      </p:sp>
      <p:sp>
        <p:nvSpPr>
          <p:cNvPr id="186387" name="Line 10"/>
          <p:cNvSpPr>
            <a:spLocks noChangeShapeType="1"/>
          </p:cNvSpPr>
          <p:nvPr/>
        </p:nvSpPr>
        <p:spPr bwMode="auto">
          <a:xfrm flipV="1">
            <a:off x="990600" y="5486400"/>
            <a:ext cx="6400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6450" name="Text Box 11"/>
          <p:cNvSpPr txBox="1">
            <a:spLocks noChangeArrowheads="1"/>
          </p:cNvSpPr>
          <p:nvPr/>
        </p:nvSpPr>
        <p:spPr bwMode="auto">
          <a:xfrm>
            <a:off x="762000" y="5791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dirty="0">
                <a:solidFill>
                  <a:srgbClr val="990033"/>
                </a:solidFill>
              </a:rPr>
              <a:t>0%</a:t>
            </a:r>
          </a:p>
        </p:txBody>
      </p:sp>
      <p:sp>
        <p:nvSpPr>
          <p:cNvPr id="186389" name="Text Box 11"/>
          <p:cNvSpPr txBox="1">
            <a:spLocks noChangeArrowheads="1"/>
          </p:cNvSpPr>
          <p:nvPr/>
        </p:nvSpPr>
        <p:spPr bwMode="auto">
          <a:xfrm>
            <a:off x="5105400" y="3657600"/>
            <a:ext cx="270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dirty="0">
                <a:solidFill>
                  <a:srgbClr val="000000"/>
                </a:solidFill>
              </a:rPr>
              <a:t>51% of results</a:t>
            </a:r>
          </a:p>
        </p:txBody>
      </p:sp>
      <p:sp>
        <p:nvSpPr>
          <p:cNvPr id="186390" name="TextBox 21"/>
          <p:cNvSpPr txBox="1">
            <a:spLocks noChangeArrowheads="1"/>
          </p:cNvSpPr>
          <p:nvPr/>
        </p:nvSpPr>
        <p:spPr bwMode="auto">
          <a:xfrm>
            <a:off x="1457325" y="1981200"/>
            <a:ext cx="287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dirty="0">
                <a:solidFill>
                  <a:srgbClr val="C00000"/>
                </a:solidFill>
              </a:rPr>
              <a:t>0% bus. results</a:t>
            </a:r>
          </a:p>
        </p:txBody>
      </p:sp>
      <p:sp>
        <p:nvSpPr>
          <p:cNvPr id="186391" name="Text Box 11"/>
          <p:cNvSpPr txBox="1">
            <a:spLocks noChangeArrowheads="1"/>
          </p:cNvSpPr>
          <p:nvPr/>
        </p:nvSpPr>
        <p:spPr bwMode="auto">
          <a:xfrm>
            <a:off x="7426239" y="5181600"/>
            <a:ext cx="1790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sz="2000" dirty="0">
                <a:solidFill>
                  <a:srgbClr val="008000"/>
                </a:solidFill>
              </a:rPr>
              <a:t>100</a:t>
            </a:r>
            <a:r>
              <a:rPr lang="en-US" sz="2000" dirty="0" smtClean="0">
                <a:solidFill>
                  <a:srgbClr val="008000"/>
                </a:solidFill>
              </a:rPr>
              <a:t>% of results</a:t>
            </a:r>
            <a:endParaRPr lang="en-US" sz="2000" dirty="0">
              <a:solidFill>
                <a:srgbClr val="008000"/>
              </a:solidFill>
            </a:endParaRPr>
          </a:p>
        </p:txBody>
      </p:sp>
      <p:sp>
        <p:nvSpPr>
          <p:cNvPr id="146454" name="Line 24"/>
          <p:cNvSpPr>
            <a:spLocks noChangeShapeType="1"/>
          </p:cNvSpPr>
          <p:nvPr/>
        </p:nvSpPr>
        <p:spPr bwMode="auto">
          <a:xfrm>
            <a:off x="1066800" y="2438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86395" name="Line 10"/>
          <p:cNvSpPr>
            <a:spLocks noChangeShapeType="1"/>
          </p:cNvSpPr>
          <p:nvPr/>
        </p:nvSpPr>
        <p:spPr bwMode="auto">
          <a:xfrm>
            <a:off x="914400" y="24384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6456" name="Slide Number Placeholder 2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1F63E122-A606-471B-B85B-C07CC73EAF29}" type="slidenum">
              <a:rPr lang="en-US" sz="1400" b="1" smtClean="0">
                <a:solidFill>
                  <a:srgbClr val="FF0000"/>
                </a:solidFill>
              </a:rPr>
              <a:pPr eaLnBrk="1" hangingPunct="1"/>
              <a:t>106</a:t>
            </a:fld>
            <a:endParaRPr lang="en-US" sz="1400" b="1" dirty="0" smtClean="0">
              <a:solidFill>
                <a:srgbClr val="FF0000"/>
              </a:solidFill>
            </a:endParaRPr>
          </a:p>
        </p:txBody>
      </p:sp>
    </p:spTree>
    <p:extLst>
      <p:ext uri="{BB962C8B-B14F-4D97-AF65-F5344CB8AC3E}">
        <p14:creationId xmlns:p14="http://schemas.microsoft.com/office/powerpoint/2010/main" val="32999944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63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63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6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7" grpId="0" animBg="1"/>
      <p:bldP spid="186387" grpId="0" animBg="1"/>
      <p:bldP spid="186395"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107</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06821" y="1295400"/>
            <a:ext cx="8458200" cy="3772828"/>
          </a:xfrm>
          <a:prstGeom prst="rect">
            <a:avLst/>
          </a:prstGeom>
        </p:spPr>
        <p:txBody>
          <a:bodyPr wrap="square">
            <a:spAutoFit/>
          </a:bodyPr>
          <a:lstStyle/>
          <a:p>
            <a:pPr algn="ctr">
              <a:lnSpc>
                <a:spcPts val="4100"/>
              </a:lnSpc>
              <a:defRPr/>
            </a:pPr>
            <a:r>
              <a:rPr lang="en-US" sz="4000" b="1" dirty="0">
                <a:solidFill>
                  <a:srgbClr val="FF0000"/>
                </a:solidFill>
              </a:rPr>
              <a:t>Business case method </a:t>
            </a:r>
            <a:r>
              <a:rPr lang="en-US" sz="4000" b="1" dirty="0" smtClean="0">
                <a:solidFill>
                  <a:srgbClr val="FF0000"/>
                </a:solidFill>
              </a:rPr>
              <a:t># 7</a:t>
            </a:r>
            <a:r>
              <a:rPr lang="en-US" sz="4000" b="1" dirty="0"/>
              <a:t/>
            </a:r>
            <a:br>
              <a:rPr lang="en-US" sz="4000" b="1" dirty="0"/>
            </a:br>
            <a:r>
              <a:rPr lang="en-US" sz="4000" b="1" u="sng" dirty="0"/>
              <a:t/>
            </a:r>
            <a:br>
              <a:rPr lang="en-US" sz="4000" b="1" u="sng" dirty="0"/>
            </a:br>
            <a:endParaRPr lang="en-US" sz="4000" b="1" u="sng" dirty="0" smtClean="0"/>
          </a:p>
          <a:p>
            <a:pPr algn="ctr">
              <a:lnSpc>
                <a:spcPts val="4100"/>
              </a:lnSpc>
              <a:defRPr/>
            </a:pPr>
            <a:r>
              <a:rPr lang="en-US" sz="4000" b="1" dirty="0" smtClean="0"/>
              <a:t>Comparing  results </a:t>
            </a:r>
            <a:r>
              <a:rPr lang="en-US" sz="4000" b="1" u="sng" dirty="0" smtClean="0"/>
              <a:t>before </a:t>
            </a:r>
            <a:r>
              <a:rPr lang="en-US" sz="4000" b="1" u="sng" dirty="0"/>
              <a:t>and after </a:t>
            </a:r>
            <a:r>
              <a:rPr lang="en-US" sz="4000" b="1" u="sng" dirty="0" smtClean="0"/>
              <a:t>  implementation</a:t>
            </a:r>
            <a:r>
              <a:rPr lang="en-US" sz="4000" b="1" dirty="0" smtClean="0"/>
              <a:t> </a:t>
            </a:r>
            <a:r>
              <a:rPr lang="en-US" sz="4000" dirty="0" smtClean="0"/>
              <a:t>(</a:t>
            </a:r>
            <a:r>
              <a:rPr lang="en-US" sz="4000" u="sng" dirty="0"/>
              <a:t>pilot or </a:t>
            </a:r>
            <a:r>
              <a:rPr lang="en-US" sz="4000" u="sng" dirty="0" smtClean="0"/>
              <a:t>full-scale)</a:t>
            </a:r>
            <a:r>
              <a:rPr lang="en-US" sz="4000" dirty="0"/>
              <a:t/>
            </a:r>
            <a:br>
              <a:rPr lang="en-US" sz="4000" dirty="0"/>
            </a:br>
            <a:r>
              <a:rPr lang="en-US" sz="4000" b="1" dirty="0"/>
              <a:t/>
            </a:r>
            <a:br>
              <a:rPr lang="en-US" sz="4000" b="1" dirty="0"/>
            </a:br>
            <a:r>
              <a:rPr lang="en-US" sz="4000" dirty="0" smtClean="0"/>
              <a:t>(e-factors </a:t>
            </a:r>
            <a:r>
              <a:rPr lang="en-US" sz="4000" dirty="0"/>
              <a:t>could have changed)</a:t>
            </a:r>
            <a:endParaRPr lang="en-US" sz="4000" b="1" dirty="0">
              <a:solidFill>
                <a:srgbClr val="FFFFFF"/>
              </a:solidFill>
            </a:endParaRPr>
          </a:p>
        </p:txBody>
      </p:sp>
    </p:spTree>
    <p:extLst>
      <p:ext uri="{BB962C8B-B14F-4D97-AF65-F5344CB8AC3E}">
        <p14:creationId xmlns:p14="http://schemas.microsoft.com/office/powerpoint/2010/main" val="2465463002"/>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3E2D1996-39BE-4B1D-9C21-2AD4227861E1}" type="slidenum">
              <a:rPr lang="en-US" sz="1400" b="1" smtClean="0">
                <a:solidFill>
                  <a:srgbClr val="FF0000"/>
                </a:solidFill>
              </a:rPr>
              <a:pPr eaLnBrk="1" hangingPunct="1"/>
              <a:t>108</a:t>
            </a:fld>
            <a:endParaRPr lang="en-US" sz="1400" b="1" dirty="0" smtClean="0">
              <a:solidFill>
                <a:srgbClr val="FF0000"/>
              </a:solidFill>
            </a:endParaRPr>
          </a:p>
        </p:txBody>
      </p:sp>
      <p:sp>
        <p:nvSpPr>
          <p:cNvPr id="133123" name="Rectangle 2"/>
          <p:cNvSpPr>
            <a:spLocks noGrp="1" noChangeArrowheads="1"/>
          </p:cNvSpPr>
          <p:nvPr>
            <p:ph type="title"/>
          </p:nvPr>
        </p:nvSpPr>
        <p:spPr>
          <a:xfrm>
            <a:off x="0" y="228600"/>
            <a:ext cx="9144000" cy="533400"/>
          </a:xfrm>
        </p:spPr>
        <p:txBody>
          <a:bodyPr/>
          <a:lstStyle/>
          <a:p>
            <a:pPr eaLnBrk="1" hangingPunct="1"/>
            <a:r>
              <a:rPr lang="en-US" dirty="0" smtClean="0"/>
              <a:t> Before and after impacts… recruiter training</a:t>
            </a:r>
            <a:endParaRPr lang="en-US" u="sng" dirty="0" smtClean="0"/>
          </a:p>
        </p:txBody>
      </p:sp>
      <p:sp>
        <p:nvSpPr>
          <p:cNvPr id="3137539" name="Rectangle 3"/>
          <p:cNvSpPr>
            <a:spLocks noGrp="1" noChangeArrowheads="1"/>
          </p:cNvSpPr>
          <p:nvPr>
            <p:ph type="body" idx="1"/>
          </p:nvPr>
        </p:nvSpPr>
        <p:spPr>
          <a:xfrm>
            <a:off x="152400" y="1219200"/>
            <a:ext cx="8991600" cy="5410200"/>
          </a:xfrm>
        </p:spPr>
        <p:txBody>
          <a:bodyPr/>
          <a:lstStyle/>
          <a:p>
            <a:pPr marL="0" indent="0" eaLnBrk="1" hangingPunct="1">
              <a:lnSpc>
                <a:spcPct val="90000"/>
              </a:lnSpc>
              <a:buFont typeface="Wingdings" pitchFamily="2" charset="2"/>
              <a:buNone/>
            </a:pPr>
            <a:r>
              <a:rPr lang="en-US" dirty="0" smtClean="0"/>
              <a:t>						               </a:t>
            </a:r>
            <a:r>
              <a:rPr lang="en-US" b="1" dirty="0" smtClean="0"/>
              <a:t>Results </a:t>
            </a:r>
          </a:p>
          <a:p>
            <a:pPr marL="0" indent="0" eaLnBrk="1" hangingPunct="1">
              <a:lnSpc>
                <a:spcPct val="100000"/>
              </a:lnSpc>
              <a:buFont typeface="Wingdings" pitchFamily="2" charset="2"/>
              <a:buNone/>
            </a:pPr>
            <a:endParaRPr lang="en-US" dirty="0" smtClean="0"/>
          </a:p>
          <a:p>
            <a:pPr marL="0" indent="0" eaLnBrk="1" hangingPunct="1">
              <a:lnSpc>
                <a:spcPct val="100000"/>
              </a:lnSpc>
              <a:buFont typeface="Wingdings" pitchFamily="2" charset="2"/>
              <a:buNone/>
            </a:pPr>
            <a:r>
              <a:rPr lang="en-US" dirty="0" smtClean="0"/>
              <a:t>Recruiter performance with no training</a:t>
            </a:r>
            <a:r>
              <a:rPr lang="en-US" dirty="0" smtClean="0">
                <a:solidFill>
                  <a:srgbClr val="8C0000"/>
                </a:solidFill>
              </a:rPr>
              <a:t>	      </a:t>
            </a:r>
            <a:r>
              <a:rPr lang="en-US" dirty="0" smtClean="0">
                <a:solidFill>
                  <a:srgbClr val="C00000"/>
                </a:solidFill>
              </a:rPr>
              <a:t>50 hires</a:t>
            </a:r>
            <a:r>
              <a:rPr lang="en-US" dirty="0" smtClean="0">
                <a:solidFill>
                  <a:srgbClr val="8C0000"/>
                </a:solidFill>
              </a:rPr>
              <a:t>	 </a:t>
            </a:r>
            <a:r>
              <a:rPr lang="en-US" dirty="0" smtClean="0"/>
              <a:t> </a:t>
            </a:r>
          </a:p>
          <a:p>
            <a:pPr marL="0" indent="0" eaLnBrk="1" hangingPunct="1">
              <a:lnSpc>
                <a:spcPct val="100000"/>
              </a:lnSpc>
              <a:buFont typeface="Wingdings" pitchFamily="2" charset="2"/>
              <a:buNone/>
            </a:pPr>
            <a:endParaRPr lang="en-US" dirty="0"/>
          </a:p>
          <a:p>
            <a:pPr marL="0" indent="0" eaLnBrk="1" hangingPunct="1">
              <a:lnSpc>
                <a:spcPct val="100000"/>
              </a:lnSpc>
              <a:buFont typeface="Wingdings" pitchFamily="2" charset="2"/>
              <a:buNone/>
            </a:pPr>
            <a:endParaRPr lang="en-US" dirty="0" smtClean="0"/>
          </a:p>
          <a:p>
            <a:pPr marL="0" indent="0" eaLnBrk="1" hangingPunct="1">
              <a:lnSpc>
                <a:spcPct val="100000"/>
              </a:lnSpc>
              <a:buNone/>
            </a:pPr>
            <a:r>
              <a:rPr lang="en-US" dirty="0" smtClean="0"/>
              <a:t>Recruiter performance </a:t>
            </a:r>
            <a:r>
              <a:rPr lang="en-US" b="1" dirty="0" smtClean="0"/>
              <a:t>after</a:t>
            </a:r>
            <a:r>
              <a:rPr lang="en-US" dirty="0" smtClean="0"/>
              <a:t> our pilot    </a:t>
            </a:r>
            <a:r>
              <a:rPr lang="en-US" dirty="0" smtClean="0">
                <a:solidFill>
                  <a:srgbClr val="C00000"/>
                </a:solidFill>
              </a:rPr>
              <a:t>     66 </a:t>
            </a:r>
            <a:r>
              <a:rPr lang="en-US" dirty="0">
                <a:solidFill>
                  <a:srgbClr val="C00000"/>
                </a:solidFill>
              </a:rPr>
              <a:t>hires</a:t>
            </a:r>
            <a:endParaRPr lang="en-US" dirty="0" smtClean="0"/>
          </a:p>
          <a:p>
            <a:pPr marL="0" indent="0" eaLnBrk="1" hangingPunct="1">
              <a:lnSpc>
                <a:spcPct val="100000"/>
              </a:lnSpc>
              <a:buFont typeface="Wingdings" pitchFamily="2" charset="2"/>
              <a:buNone/>
            </a:pPr>
            <a:r>
              <a:rPr lang="en-US" dirty="0" smtClean="0"/>
              <a:t>training program					</a:t>
            </a:r>
            <a:r>
              <a:rPr lang="en-US" dirty="0" smtClean="0">
                <a:solidFill>
                  <a:srgbClr val="CC0000"/>
                </a:solidFill>
              </a:rPr>
              <a:t>  </a:t>
            </a:r>
            <a:r>
              <a:rPr lang="en-US" dirty="0" smtClean="0"/>
              <a:t>				</a:t>
            </a:r>
          </a:p>
        </p:txBody>
      </p:sp>
    </p:spTree>
    <p:extLst>
      <p:ext uri="{BB962C8B-B14F-4D97-AF65-F5344CB8AC3E}">
        <p14:creationId xmlns:p14="http://schemas.microsoft.com/office/powerpoint/2010/main" val="1701706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375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75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375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37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109</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1143000"/>
            <a:ext cx="8458200" cy="5875968"/>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8</a:t>
            </a:r>
            <a:r>
              <a:rPr lang="en-US" sz="4000" b="1" dirty="0"/>
              <a:t/>
            </a:r>
            <a:br>
              <a:rPr lang="en-US" sz="4000" b="1" dirty="0"/>
            </a:br>
            <a:r>
              <a:rPr lang="en-US" sz="4000" b="1" dirty="0"/>
              <a:t/>
            </a:r>
            <a:br>
              <a:rPr lang="en-US" sz="4000" b="1" dirty="0"/>
            </a:br>
            <a:r>
              <a:rPr lang="en-US" sz="4000" b="1" u="sng" dirty="0"/>
              <a:t>Side-by-side</a:t>
            </a:r>
            <a:r>
              <a:rPr lang="en-US" sz="4000" b="1" dirty="0"/>
              <a:t> </a:t>
            </a:r>
            <a:br>
              <a:rPr lang="en-US" sz="4000" b="1" dirty="0"/>
            </a:br>
            <a:r>
              <a:rPr lang="en-US" sz="4000" b="1" dirty="0"/>
              <a:t/>
            </a:r>
            <a:br>
              <a:rPr lang="en-US" sz="4000" b="1" dirty="0"/>
            </a:br>
            <a:r>
              <a:rPr lang="en-US" sz="4000" b="1" dirty="0"/>
              <a:t>simultaneous comparisons</a:t>
            </a:r>
            <a:br>
              <a:rPr lang="en-US" sz="4000" b="1" dirty="0"/>
            </a:br>
            <a:r>
              <a:rPr lang="en-US" sz="4000" b="1" dirty="0"/>
              <a:t/>
            </a:r>
            <a:br>
              <a:rPr lang="en-US" sz="4000" b="1" dirty="0"/>
            </a:br>
            <a:r>
              <a:rPr lang="en-US" sz="4000" dirty="0" smtClean="0"/>
              <a:t> (Current process vs. new or revised process</a:t>
            </a:r>
            <a:r>
              <a:rPr lang="en-US" sz="4000" dirty="0"/>
              <a:t>)</a:t>
            </a:r>
            <a:r>
              <a:rPr lang="en-US" sz="4000" dirty="0" smtClean="0"/>
              <a:t> </a:t>
            </a:r>
          </a:p>
          <a:p>
            <a:pPr algn="ctr">
              <a:lnSpc>
                <a:spcPts val="3500"/>
              </a:lnSpc>
              <a:defRPr/>
            </a:pPr>
            <a:endParaRPr lang="en-US" sz="3600" dirty="0"/>
          </a:p>
          <a:p>
            <a:pPr algn="ctr">
              <a:lnSpc>
                <a:spcPts val="4100"/>
              </a:lnSpc>
              <a:defRPr/>
            </a:pPr>
            <a:endParaRPr lang="en-US" dirty="0" smtClean="0"/>
          </a:p>
          <a:p>
            <a:pPr algn="ctr">
              <a:lnSpc>
                <a:spcPts val="4100"/>
              </a:lnSpc>
              <a:defRPr/>
            </a:pPr>
            <a:r>
              <a:rPr lang="en-US" sz="4000" dirty="0" smtClean="0"/>
              <a:t>Including A/B tests</a:t>
            </a:r>
            <a:endParaRPr lang="en-US" sz="4000" dirty="0">
              <a:solidFill>
                <a:srgbClr val="FFFFFF"/>
              </a:solidFill>
            </a:endParaRPr>
          </a:p>
        </p:txBody>
      </p:sp>
    </p:spTree>
    <p:extLst>
      <p:ext uri="{BB962C8B-B14F-4D97-AF65-F5344CB8AC3E}">
        <p14:creationId xmlns:p14="http://schemas.microsoft.com/office/powerpoint/2010/main" val="341281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11</a:t>
            </a:fld>
            <a:endParaRPr lang="en-US" sz="1400" dirty="0" smtClean="0">
              <a:solidFill>
                <a:srgbClr val="00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solidFill>
                  <a:srgbClr val="FFFF00"/>
                </a:solidFill>
              </a:rPr>
              <a:t>The </a:t>
            </a:r>
            <a:r>
              <a:rPr lang="en-US" u="sng" dirty="0" smtClean="0">
                <a:solidFill>
                  <a:srgbClr val="FFFF00"/>
                </a:solidFill>
              </a:rPr>
              <a:t>benefits</a:t>
            </a:r>
            <a:r>
              <a:rPr lang="en-US" dirty="0" smtClean="0">
                <a:solidFill>
                  <a:srgbClr val="FFFF00"/>
                </a:solidFill>
              </a:rPr>
              <a:t> of building a business case</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839200" cy="58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800"/>
              </a:lnSpc>
              <a:defRPr/>
            </a:pPr>
            <a:r>
              <a:rPr lang="en-US" b="1" dirty="0" smtClean="0">
                <a:solidFill>
                  <a:schemeClr val="accent6">
                    <a:lumMod val="75000"/>
                  </a:schemeClr>
                </a:solidFill>
              </a:rPr>
              <a:t>In addition to funding you get:</a:t>
            </a:r>
            <a:endParaRPr lang="en-US" b="1" dirty="0">
              <a:solidFill>
                <a:schemeClr val="accent6">
                  <a:lumMod val="75000"/>
                </a:schemeClr>
              </a:solidFill>
            </a:endParaRPr>
          </a:p>
          <a:p>
            <a:pPr marL="457200" indent="-457200" eaLnBrk="1" hangingPunct="1">
              <a:lnSpc>
                <a:spcPts val="4600"/>
              </a:lnSpc>
              <a:buFont typeface="Wingdings" panose="05000000000000000000" pitchFamily="2" charset="2"/>
              <a:buChar char="Ø"/>
              <a:defRPr/>
            </a:pPr>
            <a:r>
              <a:rPr lang="en-US" b="1" dirty="0">
                <a:solidFill>
                  <a:srgbClr val="000000"/>
                </a:solidFill>
              </a:rPr>
              <a:t>You’re much more likely to succeed </a:t>
            </a:r>
            <a:r>
              <a:rPr lang="en-US" dirty="0">
                <a:solidFill>
                  <a:srgbClr val="000000"/>
                </a:solidFill>
              </a:rPr>
              <a:t>– because the BC development process will build your confidence and </a:t>
            </a:r>
            <a:r>
              <a:rPr lang="en-US" dirty="0" smtClean="0">
                <a:solidFill>
                  <a:srgbClr val="000000"/>
                </a:solidFill>
              </a:rPr>
              <a:t>make </a:t>
            </a:r>
            <a:r>
              <a:rPr lang="en-US" dirty="0">
                <a:solidFill>
                  <a:srgbClr val="000000"/>
                </a:solidFill>
              </a:rPr>
              <a:t>you an expert </a:t>
            </a:r>
            <a:endParaRPr lang="en-US" b="1" dirty="0">
              <a:solidFill>
                <a:srgbClr val="000000"/>
              </a:solidFill>
            </a:endParaRPr>
          </a:p>
          <a:p>
            <a:pPr marL="457200" indent="-457200" eaLnBrk="1" hangingPunct="1">
              <a:lnSpc>
                <a:spcPts val="4600"/>
              </a:lnSpc>
              <a:buFont typeface="Wingdings" panose="05000000000000000000" pitchFamily="2" charset="2"/>
              <a:buChar char="Ø"/>
              <a:defRPr/>
            </a:pPr>
            <a:r>
              <a:rPr lang="en-US" b="1" dirty="0" smtClean="0">
                <a:solidFill>
                  <a:srgbClr val="000000"/>
                </a:solidFill>
              </a:rPr>
              <a:t>You will be more focused</a:t>
            </a:r>
            <a:r>
              <a:rPr lang="en-US" dirty="0" smtClean="0">
                <a:solidFill>
                  <a:srgbClr val="000000"/>
                </a:solidFill>
              </a:rPr>
              <a:t> – because you will have a list of </a:t>
            </a:r>
            <a:r>
              <a:rPr lang="en-US" b="1" dirty="0" smtClean="0">
                <a:solidFill>
                  <a:srgbClr val="000000"/>
                </a:solidFill>
              </a:rPr>
              <a:t>program goals</a:t>
            </a:r>
            <a:r>
              <a:rPr lang="en-US" dirty="0" smtClean="0">
                <a:solidFill>
                  <a:srgbClr val="000000"/>
                </a:solidFill>
              </a:rPr>
              <a:t> to guide you</a:t>
            </a:r>
          </a:p>
          <a:p>
            <a:pPr marL="457200" indent="-457200" eaLnBrk="1" hangingPunct="1">
              <a:lnSpc>
                <a:spcPts val="4600"/>
              </a:lnSpc>
              <a:buFont typeface="Wingdings" panose="05000000000000000000" pitchFamily="2" charset="2"/>
              <a:buChar char="Ø"/>
              <a:defRPr/>
            </a:pPr>
            <a:r>
              <a:rPr lang="en-US" b="1" dirty="0" smtClean="0">
                <a:solidFill>
                  <a:srgbClr val="000000"/>
                </a:solidFill>
              </a:rPr>
              <a:t>Your outputs will be clear</a:t>
            </a:r>
            <a:r>
              <a:rPr lang="en-US" dirty="0" smtClean="0">
                <a:solidFill>
                  <a:srgbClr val="000000"/>
                </a:solidFill>
              </a:rPr>
              <a:t> – because the </a:t>
            </a:r>
            <a:r>
              <a:rPr lang="en-US" b="1" dirty="0" smtClean="0">
                <a:solidFill>
                  <a:srgbClr val="000000"/>
                </a:solidFill>
              </a:rPr>
              <a:t>deliverables</a:t>
            </a:r>
            <a:r>
              <a:rPr lang="en-US" dirty="0" smtClean="0">
                <a:solidFill>
                  <a:srgbClr val="000000"/>
                </a:solidFill>
              </a:rPr>
              <a:t> will be listed</a:t>
            </a:r>
          </a:p>
          <a:p>
            <a:pPr marL="457200" indent="-457200" eaLnBrk="1" hangingPunct="1">
              <a:lnSpc>
                <a:spcPts val="4600"/>
              </a:lnSpc>
              <a:buFont typeface="Wingdings" panose="05000000000000000000" pitchFamily="2" charset="2"/>
              <a:buChar char="Ø"/>
              <a:defRPr/>
            </a:pPr>
            <a:r>
              <a:rPr lang="en-US" b="1" dirty="0" smtClean="0">
                <a:solidFill>
                  <a:srgbClr val="000000"/>
                </a:solidFill>
              </a:rPr>
              <a:t>It will be easier to stay on schedule </a:t>
            </a:r>
            <a:r>
              <a:rPr lang="en-US" dirty="0" smtClean="0">
                <a:solidFill>
                  <a:srgbClr val="000000"/>
                </a:solidFill>
              </a:rPr>
              <a:t>– because </a:t>
            </a:r>
            <a:r>
              <a:rPr lang="en-US" dirty="0" smtClean="0">
                <a:solidFill>
                  <a:srgbClr val="000000"/>
                </a:solidFill>
              </a:rPr>
              <a:t>you’ll </a:t>
            </a:r>
            <a:r>
              <a:rPr lang="en-US" dirty="0" smtClean="0">
                <a:solidFill>
                  <a:srgbClr val="000000"/>
                </a:solidFill>
              </a:rPr>
              <a:t>have </a:t>
            </a:r>
            <a:r>
              <a:rPr lang="en-US" dirty="0" smtClean="0">
                <a:solidFill>
                  <a:srgbClr val="000000"/>
                </a:solidFill>
              </a:rPr>
              <a:t>operational timelines </a:t>
            </a:r>
            <a:r>
              <a:rPr lang="en-US" dirty="0" smtClean="0">
                <a:solidFill>
                  <a:srgbClr val="000000"/>
                </a:solidFill>
              </a:rPr>
              <a:t>and milestones </a:t>
            </a:r>
            <a:endParaRPr lang="en-US" b="1" dirty="0" smtClean="0">
              <a:solidFill>
                <a:srgbClr val="000000"/>
              </a:solidFill>
            </a:endParaRPr>
          </a:p>
        </p:txBody>
      </p:sp>
    </p:spTree>
    <p:extLst>
      <p:ext uri="{BB962C8B-B14F-4D97-AF65-F5344CB8AC3E}">
        <p14:creationId xmlns:p14="http://schemas.microsoft.com/office/powerpoint/2010/main" val="1896056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DFAE10FC-93E4-46D6-8DAE-E2442DEB80A9}" type="slidenum">
              <a:rPr lang="en-US" sz="1400" smtClean="0">
                <a:solidFill>
                  <a:srgbClr val="000000"/>
                </a:solidFill>
              </a:rPr>
              <a:pPr eaLnBrk="1" hangingPunct="1"/>
              <a:t>110</a:t>
            </a:fld>
            <a:endParaRPr lang="en-US" sz="1400" dirty="0" smtClean="0">
              <a:solidFill>
                <a:srgbClr val="000000"/>
              </a:solidFill>
            </a:endParaRPr>
          </a:p>
        </p:txBody>
      </p:sp>
      <p:sp>
        <p:nvSpPr>
          <p:cNvPr id="33795" name="Rectangle 2"/>
          <p:cNvSpPr>
            <a:spLocks noGrp="1" noChangeArrowheads="1"/>
          </p:cNvSpPr>
          <p:nvPr>
            <p:ph type="title"/>
          </p:nvPr>
        </p:nvSpPr>
        <p:spPr>
          <a:xfrm>
            <a:off x="0" y="228600"/>
            <a:ext cx="9144000" cy="457200"/>
          </a:xfrm>
        </p:spPr>
        <p:txBody>
          <a:bodyPr/>
          <a:lstStyle/>
          <a:p>
            <a:r>
              <a:rPr lang="en-US" dirty="0" smtClean="0"/>
              <a:t>Using a side by side example – </a:t>
            </a:r>
            <a:br>
              <a:rPr lang="en-US" dirty="0" smtClean="0"/>
            </a:br>
            <a:r>
              <a:rPr lang="en-US" dirty="0" smtClean="0"/>
              <a:t>comparing Job boards and employee referrals</a:t>
            </a:r>
            <a:endParaRPr lang="en-US" sz="2200" dirty="0" smtClean="0">
              <a:solidFill>
                <a:schemeClr val="tx1"/>
              </a:solidFill>
            </a:endParaRPr>
          </a:p>
        </p:txBody>
      </p:sp>
      <p:sp>
        <p:nvSpPr>
          <p:cNvPr id="1536003" name="Text Box 3"/>
          <p:cNvSpPr txBox="1">
            <a:spLocks noChangeArrowheads="1"/>
          </p:cNvSpPr>
          <p:nvPr/>
        </p:nvSpPr>
        <p:spPr bwMode="auto">
          <a:xfrm>
            <a:off x="152400" y="1143000"/>
            <a:ext cx="899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nSpc>
                <a:spcPts val="3100"/>
              </a:lnSpc>
              <a:spcBef>
                <a:spcPct val="20000"/>
              </a:spcBef>
              <a:buFont typeface="Wingdings" pitchFamily="2" charset="2"/>
              <a:buNone/>
            </a:pPr>
            <a:r>
              <a:rPr lang="en-US" sz="2800" b="1" dirty="0" smtClean="0">
                <a:solidFill>
                  <a:srgbClr val="760000"/>
                </a:solidFill>
              </a:rPr>
              <a:t>Bus  </a:t>
            </a:r>
            <a:r>
              <a:rPr lang="en-US" sz="2800" b="1" dirty="0">
                <a:solidFill>
                  <a:srgbClr val="760000"/>
                </a:solidFill>
              </a:rPr>
              <a:t>impacts	      </a:t>
            </a:r>
            <a:r>
              <a:rPr lang="en-US" sz="2400" b="1" dirty="0">
                <a:solidFill>
                  <a:srgbClr val="760000"/>
                </a:solidFill>
              </a:rPr>
              <a:t>   </a:t>
            </a:r>
            <a:r>
              <a:rPr lang="en-US" sz="2800" b="1" dirty="0">
                <a:solidFill>
                  <a:srgbClr val="000099"/>
                </a:solidFill>
              </a:rPr>
              <a:t>Referrals</a:t>
            </a:r>
            <a:r>
              <a:rPr lang="en-US" sz="2800" b="1" dirty="0">
                <a:solidFill>
                  <a:srgbClr val="760000"/>
                </a:solidFill>
              </a:rPr>
              <a:t> -  			Sales 		    	              </a:t>
            </a:r>
            <a:r>
              <a:rPr lang="en-US" sz="2800" b="1" dirty="0">
                <a:solidFill>
                  <a:srgbClr val="000099"/>
                </a:solidFill>
              </a:rPr>
              <a:t>% of </a:t>
            </a:r>
            <a:r>
              <a:rPr lang="en-US" sz="2800" b="1" dirty="0" smtClean="0">
                <a:solidFill>
                  <a:srgbClr val="000099"/>
                </a:solidFill>
              </a:rPr>
              <a:t>improvement              </a:t>
            </a:r>
            <a:r>
              <a:rPr lang="en-US" sz="2800" b="1" dirty="0">
                <a:solidFill>
                  <a:srgbClr val="760000"/>
                </a:solidFill>
              </a:rPr>
              <a:t>Impact</a:t>
            </a:r>
            <a:endParaRPr lang="en-US" sz="2800" b="1" dirty="0" smtClean="0">
              <a:solidFill>
                <a:srgbClr val="000099"/>
              </a:solidFill>
            </a:endParaRPr>
          </a:p>
          <a:p>
            <a:pPr>
              <a:lnSpc>
                <a:spcPts val="3100"/>
              </a:lnSpc>
              <a:spcBef>
                <a:spcPct val="20000"/>
              </a:spcBef>
              <a:buFont typeface="Wingdings" pitchFamily="2" charset="2"/>
              <a:buNone/>
            </a:pPr>
            <a:r>
              <a:rPr lang="en-US" sz="2800" b="1" dirty="0" smtClean="0">
                <a:solidFill>
                  <a:srgbClr val="000099"/>
                </a:solidFill>
              </a:rPr>
              <a:t>			       over job boards </a:t>
            </a:r>
            <a:r>
              <a:rPr lang="en-US" sz="2800" b="1" dirty="0" smtClean="0">
                <a:solidFill>
                  <a:srgbClr val="760000"/>
                </a:solidFill>
              </a:rPr>
              <a:t>        </a:t>
            </a:r>
            <a:r>
              <a:rPr lang="en-US" sz="2800" b="1" dirty="0">
                <a:solidFill>
                  <a:srgbClr val="760000"/>
                </a:solidFill>
              </a:rPr>
              <a:t>	</a:t>
            </a:r>
          </a:p>
          <a:p>
            <a:pPr>
              <a:lnSpc>
                <a:spcPct val="130000"/>
              </a:lnSpc>
              <a:spcBef>
                <a:spcPct val="20000"/>
              </a:spcBef>
              <a:buFont typeface="Wingdings" pitchFamily="2" charset="2"/>
              <a:buNone/>
            </a:pPr>
            <a:r>
              <a:rPr lang="en-US" dirty="0">
                <a:solidFill>
                  <a:srgbClr val="000000"/>
                </a:solidFill>
              </a:rPr>
              <a:t>Cost	per hire	       </a:t>
            </a:r>
            <a:r>
              <a:rPr lang="en-US" dirty="0">
                <a:solidFill>
                  <a:srgbClr val="C00000"/>
                </a:solidFill>
              </a:rPr>
              <a:t>+  $919 </a:t>
            </a:r>
            <a:r>
              <a:rPr lang="en-US" sz="1800" dirty="0">
                <a:solidFill>
                  <a:srgbClr val="C00000"/>
                </a:solidFill>
              </a:rPr>
              <a:t>per hire</a:t>
            </a:r>
            <a:r>
              <a:rPr lang="en-US" dirty="0">
                <a:solidFill>
                  <a:srgbClr val="C00000"/>
                </a:solidFill>
              </a:rPr>
              <a:t>	   	  0%</a:t>
            </a:r>
          </a:p>
          <a:p>
            <a:pPr>
              <a:lnSpc>
                <a:spcPct val="130000"/>
              </a:lnSpc>
              <a:spcBef>
                <a:spcPct val="20000"/>
              </a:spcBef>
              <a:buFont typeface="Wingdings" pitchFamily="2" charset="2"/>
              <a:buNone/>
            </a:pPr>
            <a:r>
              <a:rPr lang="en-US" dirty="0">
                <a:solidFill>
                  <a:srgbClr val="000000"/>
                </a:solidFill>
              </a:rPr>
              <a:t>Offer Accept Rate     </a:t>
            </a:r>
            <a:r>
              <a:rPr lang="en-US" dirty="0">
                <a:solidFill>
                  <a:srgbClr val="000099"/>
                </a:solidFill>
              </a:rPr>
              <a:t>+ 14.5%</a:t>
            </a:r>
            <a:r>
              <a:rPr lang="en-US" dirty="0">
                <a:solidFill>
                  <a:srgbClr val="000000"/>
                </a:solidFill>
              </a:rPr>
              <a:t>	   		+1%</a:t>
            </a:r>
          </a:p>
          <a:p>
            <a:pPr>
              <a:lnSpc>
                <a:spcPct val="130000"/>
              </a:lnSpc>
              <a:spcBef>
                <a:spcPct val="20000"/>
              </a:spcBef>
              <a:buFont typeface="Wingdings" pitchFamily="2" charset="2"/>
              <a:buNone/>
            </a:pPr>
            <a:r>
              <a:rPr lang="en-US" dirty="0">
                <a:solidFill>
                  <a:srgbClr val="000000"/>
                </a:solidFill>
              </a:rPr>
              <a:t>Voluntary Turn 	       </a:t>
            </a:r>
            <a:r>
              <a:rPr lang="en-US" dirty="0">
                <a:solidFill>
                  <a:srgbClr val="000099"/>
                </a:solidFill>
              </a:rPr>
              <a:t>+ 2.3 Times</a:t>
            </a:r>
            <a:r>
              <a:rPr lang="en-US" dirty="0">
                <a:solidFill>
                  <a:srgbClr val="000000"/>
                </a:solidFill>
              </a:rPr>
              <a:t>	   		+4%</a:t>
            </a:r>
          </a:p>
          <a:p>
            <a:pPr>
              <a:lnSpc>
                <a:spcPct val="130000"/>
              </a:lnSpc>
              <a:spcBef>
                <a:spcPct val="20000"/>
              </a:spcBef>
              <a:buFont typeface="Wingdings" pitchFamily="2" charset="2"/>
              <a:buNone/>
            </a:pPr>
            <a:r>
              <a:rPr lang="en-US" dirty="0">
                <a:solidFill>
                  <a:srgbClr val="000000"/>
                </a:solidFill>
              </a:rPr>
              <a:t>Termination rate	       </a:t>
            </a:r>
            <a:r>
              <a:rPr lang="en-US" dirty="0">
                <a:solidFill>
                  <a:srgbClr val="000099"/>
                </a:solidFill>
              </a:rPr>
              <a:t>+ 3.6 Times</a:t>
            </a:r>
            <a:r>
              <a:rPr lang="en-US" dirty="0">
                <a:solidFill>
                  <a:srgbClr val="000000"/>
                </a:solidFill>
              </a:rPr>
              <a:t>	   		+7%</a:t>
            </a:r>
          </a:p>
          <a:p>
            <a:pPr>
              <a:lnSpc>
                <a:spcPct val="130000"/>
              </a:lnSpc>
              <a:spcBef>
                <a:spcPct val="20000"/>
              </a:spcBef>
              <a:buFont typeface="Wingdings" pitchFamily="2" charset="2"/>
              <a:buNone/>
            </a:pPr>
            <a:r>
              <a:rPr lang="en-US" dirty="0">
                <a:solidFill>
                  <a:srgbClr val="000000"/>
                </a:solidFill>
              </a:rPr>
              <a:t>Perform. increase      </a:t>
            </a:r>
            <a:r>
              <a:rPr lang="en-US" dirty="0">
                <a:solidFill>
                  <a:srgbClr val="000099"/>
                </a:solidFill>
              </a:rPr>
              <a:t>+14.4%</a:t>
            </a:r>
            <a:r>
              <a:rPr lang="en-US" dirty="0">
                <a:solidFill>
                  <a:srgbClr val="000000"/>
                </a:solidFill>
              </a:rPr>
              <a:t>         	       </a:t>
            </a:r>
            <a:r>
              <a:rPr lang="en-US" u="sng" dirty="0">
                <a:solidFill>
                  <a:srgbClr val="000000"/>
                </a:solidFill>
              </a:rPr>
              <a:t>+14.4%</a:t>
            </a:r>
          </a:p>
          <a:p>
            <a:pPr>
              <a:lnSpc>
                <a:spcPct val="130000"/>
              </a:lnSpc>
              <a:spcBef>
                <a:spcPct val="20000"/>
              </a:spcBef>
              <a:buFont typeface="Wingdings" pitchFamily="2" charset="2"/>
              <a:buNone/>
            </a:pPr>
            <a:r>
              <a:rPr lang="en-US" dirty="0">
                <a:solidFill>
                  <a:srgbClr val="000000"/>
                </a:solidFill>
              </a:rPr>
              <a:t>Total impact on sales			               +26.4%</a:t>
            </a:r>
          </a:p>
        </p:txBody>
      </p:sp>
    </p:spTree>
    <p:extLst>
      <p:ext uri="{BB962C8B-B14F-4D97-AF65-F5344CB8AC3E}">
        <p14:creationId xmlns:p14="http://schemas.microsoft.com/office/powerpoint/2010/main" val="1902202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0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60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0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00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3600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36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111</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06821" y="1295400"/>
            <a:ext cx="8458200" cy="3247043"/>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9</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Put </a:t>
            </a:r>
            <a:r>
              <a:rPr lang="en-US" sz="4000" b="1" dirty="0"/>
              <a:t>it in and take it away</a:t>
            </a:r>
            <a:br>
              <a:rPr lang="en-US" sz="4000" b="1" dirty="0"/>
            </a:br>
            <a:r>
              <a:rPr lang="en-US" sz="4000" b="1" dirty="0"/>
              <a:t/>
            </a:r>
            <a:br>
              <a:rPr lang="en-US" sz="4000" b="1" dirty="0"/>
            </a:br>
            <a:r>
              <a:rPr lang="en-US" sz="4000" b="1" dirty="0"/>
              <a:t> comparisons</a:t>
            </a:r>
            <a:endParaRPr lang="en-US" sz="4000" b="1" dirty="0">
              <a:solidFill>
                <a:srgbClr val="FFFFFF"/>
              </a:solidFill>
            </a:endParaRPr>
          </a:p>
        </p:txBody>
      </p:sp>
    </p:spTree>
    <p:extLst>
      <p:ext uri="{BB962C8B-B14F-4D97-AF65-F5344CB8AC3E}">
        <p14:creationId xmlns:p14="http://schemas.microsoft.com/office/powerpoint/2010/main" val="1196598909"/>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idx="4294967295"/>
          </p:nvPr>
        </p:nvSpPr>
        <p:spPr>
          <a:xfrm>
            <a:off x="152400" y="228600"/>
            <a:ext cx="8534400" cy="533400"/>
          </a:xfrm>
        </p:spPr>
        <p:txBody>
          <a:bodyPr/>
          <a:lstStyle/>
          <a:p>
            <a:pPr marL="609600" indent="-609600" eaLnBrk="1" hangingPunct="1"/>
            <a:r>
              <a:rPr lang="en-US" dirty="0" smtClean="0"/>
              <a:t>Put it in and take it out comparison</a:t>
            </a:r>
          </a:p>
        </p:txBody>
      </p:sp>
      <p:sp>
        <p:nvSpPr>
          <p:cNvPr id="1541123" name="Rectangle 3"/>
          <p:cNvSpPr>
            <a:spLocks noGrp="1" noChangeArrowheads="1"/>
          </p:cNvSpPr>
          <p:nvPr>
            <p:ph type="body" idx="4294967295"/>
          </p:nvPr>
        </p:nvSpPr>
        <p:spPr>
          <a:xfrm>
            <a:off x="228600" y="990600"/>
            <a:ext cx="8763000" cy="5486400"/>
          </a:xfrm>
        </p:spPr>
        <p:txBody>
          <a:bodyPr/>
          <a:lstStyle/>
          <a:p>
            <a:pPr marL="0" indent="0" defTabSz="685800" eaLnBrk="1" hangingPunct="1">
              <a:lnSpc>
                <a:spcPct val="140000"/>
              </a:lnSpc>
              <a:buFont typeface="Wingdings" pitchFamily="2" charset="2"/>
              <a:buNone/>
            </a:pPr>
            <a:r>
              <a:rPr lang="en-US" b="1" dirty="0" smtClean="0"/>
              <a:t>Which job matters most in Quick Service Restaurants?</a:t>
            </a:r>
          </a:p>
          <a:p>
            <a:pPr marL="0" indent="0" defTabSz="685800" eaLnBrk="1" hangingPunct="1">
              <a:lnSpc>
                <a:spcPct val="140000"/>
              </a:lnSpc>
              <a:buFontTx/>
              <a:buChar char="-"/>
            </a:pPr>
            <a:r>
              <a:rPr lang="en-US" dirty="0" smtClean="0"/>
              <a:t> Store manager</a:t>
            </a:r>
          </a:p>
          <a:p>
            <a:pPr marL="0" indent="0" defTabSz="685800" eaLnBrk="1" hangingPunct="1">
              <a:lnSpc>
                <a:spcPct val="140000"/>
              </a:lnSpc>
              <a:buFont typeface="Wingdings" pitchFamily="2" charset="2"/>
              <a:buNone/>
            </a:pPr>
            <a:r>
              <a:rPr lang="en-US" dirty="0" smtClean="0"/>
              <a:t>- Counter help</a:t>
            </a:r>
          </a:p>
          <a:p>
            <a:pPr marL="0" indent="0" defTabSz="685800" eaLnBrk="1" hangingPunct="1">
              <a:lnSpc>
                <a:spcPct val="140000"/>
              </a:lnSpc>
              <a:buFont typeface="Wingdings" pitchFamily="2" charset="2"/>
              <a:buNone/>
            </a:pPr>
            <a:r>
              <a:rPr lang="en-US" dirty="0" smtClean="0"/>
              <a:t>- French fry chef</a:t>
            </a:r>
          </a:p>
        </p:txBody>
      </p:sp>
      <p:sp>
        <p:nvSpPr>
          <p:cNvPr id="13722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87DAE99E-593B-42DF-9B60-F4828AC52711}" type="slidenum">
              <a:rPr lang="en-US" sz="1400" smtClean="0">
                <a:solidFill>
                  <a:srgbClr val="000000"/>
                </a:solidFill>
              </a:rPr>
              <a:pPr eaLnBrk="1" hangingPunct="1"/>
              <a:t>112</a:t>
            </a:fld>
            <a:endParaRPr lang="en-US" sz="1400" dirty="0" smtClean="0">
              <a:solidFill>
                <a:srgbClr val="000000"/>
              </a:solidFill>
            </a:endParaRPr>
          </a:p>
        </p:txBody>
      </p:sp>
    </p:spTree>
    <p:extLst>
      <p:ext uri="{BB962C8B-B14F-4D97-AF65-F5344CB8AC3E}">
        <p14:creationId xmlns:p14="http://schemas.microsoft.com/office/powerpoint/2010/main" val="1831533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1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1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1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E6D03EC0-DF2D-43D8-BD5C-A210138390BC}" type="slidenum">
              <a:rPr lang="en-US" sz="1400" smtClean="0">
                <a:solidFill>
                  <a:srgbClr val="000000"/>
                </a:solidFill>
              </a:rPr>
              <a:pPr eaLnBrk="1" hangingPunct="1"/>
              <a:t>113</a:t>
            </a:fld>
            <a:endParaRPr lang="en-US" sz="1400" dirty="0" smtClean="0">
              <a:solidFill>
                <a:srgbClr val="000000"/>
              </a:solidFill>
            </a:endParaRPr>
          </a:p>
        </p:txBody>
      </p:sp>
      <p:sp>
        <p:nvSpPr>
          <p:cNvPr id="138243" name="Rectangle 2"/>
          <p:cNvSpPr>
            <a:spLocks noGrp="1" noChangeArrowheads="1"/>
          </p:cNvSpPr>
          <p:nvPr>
            <p:ph type="title"/>
          </p:nvPr>
        </p:nvSpPr>
        <p:spPr>
          <a:xfrm>
            <a:off x="0" y="304800"/>
            <a:ext cx="9144000" cy="381000"/>
          </a:xfrm>
        </p:spPr>
        <p:txBody>
          <a:bodyPr/>
          <a:lstStyle/>
          <a:p>
            <a:pPr eaLnBrk="1" hangingPunct="1"/>
            <a:r>
              <a:rPr lang="en-US" dirty="0" smtClean="0"/>
              <a:t>Moving </a:t>
            </a:r>
            <a:r>
              <a:rPr lang="en-US" u="sng" dirty="0" smtClean="0"/>
              <a:t>french fry</a:t>
            </a:r>
            <a:r>
              <a:rPr lang="en-US" dirty="0" smtClean="0"/>
              <a:t> chefs…</a:t>
            </a:r>
          </a:p>
        </p:txBody>
      </p:sp>
      <p:sp>
        <p:nvSpPr>
          <p:cNvPr id="138244" name="Rectangle 3"/>
          <p:cNvSpPr>
            <a:spLocks noGrp="1" noChangeArrowheads="1"/>
          </p:cNvSpPr>
          <p:nvPr>
            <p:ph type="body" idx="1"/>
          </p:nvPr>
        </p:nvSpPr>
        <p:spPr>
          <a:xfrm>
            <a:off x="228600" y="1143000"/>
            <a:ext cx="8686800" cy="4724400"/>
          </a:xfrm>
        </p:spPr>
        <p:txBody>
          <a:bodyPr/>
          <a:lstStyle/>
          <a:p>
            <a:pPr marL="609600" indent="-609600" eaLnBrk="1" hangingPunct="1">
              <a:lnSpc>
                <a:spcPct val="90000"/>
              </a:lnSpc>
              <a:buFont typeface="Wingdings" pitchFamily="2" charset="2"/>
              <a:buNone/>
            </a:pPr>
            <a:endParaRPr lang="en-US" b="1" dirty="0" smtClean="0">
              <a:cs typeface="Times New Roman" pitchFamily="18" charset="0"/>
            </a:endParaRPr>
          </a:p>
          <a:p>
            <a:pPr marL="609600" indent="-609600" eaLnBrk="1" hangingPunct="1">
              <a:lnSpc>
                <a:spcPct val="90000"/>
              </a:lnSpc>
              <a:buFont typeface="Wingdings" pitchFamily="2" charset="2"/>
              <a:buNone/>
            </a:pPr>
            <a:endParaRPr lang="en-US" b="1"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p:txBody>
      </p:sp>
      <p:sp>
        <p:nvSpPr>
          <p:cNvPr id="138245" name="Rectangle 4"/>
          <p:cNvSpPr>
            <a:spLocks noChangeArrowheads="1"/>
          </p:cNvSpPr>
          <p:nvPr/>
        </p:nvSpPr>
        <p:spPr bwMode="auto">
          <a:xfrm>
            <a:off x="0" y="-7620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Wingdings" pitchFamily="2" charset="2"/>
              <a:buNone/>
            </a:pPr>
            <a:endParaRPr lang="en-US" dirty="0">
              <a:solidFill>
                <a:srgbClr val="000000"/>
              </a:solidFill>
            </a:endParaRPr>
          </a:p>
        </p:txBody>
      </p:sp>
      <p:sp>
        <p:nvSpPr>
          <p:cNvPr id="1545221" name="Text Box 5"/>
          <p:cNvSpPr txBox="1">
            <a:spLocks noChangeArrowheads="1"/>
          </p:cNvSpPr>
          <p:nvPr/>
        </p:nvSpPr>
        <p:spPr bwMode="auto">
          <a:xfrm>
            <a:off x="152400" y="563880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buFont typeface="Wingdings" pitchFamily="2" charset="2"/>
              <a:buNone/>
            </a:pPr>
            <a:r>
              <a:rPr lang="en-US" dirty="0">
                <a:solidFill>
                  <a:srgbClr val="000000"/>
                </a:solidFill>
              </a:rPr>
              <a:t>Conclusion - The quality of the french fry chef… makes little difference!</a:t>
            </a:r>
          </a:p>
        </p:txBody>
      </p:sp>
      <p:sp>
        <p:nvSpPr>
          <p:cNvPr id="138247" name="AutoShape 6"/>
          <p:cNvSpPr>
            <a:spLocks noChangeAspect="1" noChangeArrowheads="1" noTextEdit="1"/>
          </p:cNvSpPr>
          <p:nvPr/>
        </p:nvSpPr>
        <p:spPr bwMode="auto">
          <a:xfrm>
            <a:off x="152400" y="865188"/>
            <a:ext cx="8991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dirty="0">
              <a:solidFill>
                <a:srgbClr val="000000"/>
              </a:solidFill>
            </a:endParaRPr>
          </a:p>
        </p:txBody>
      </p:sp>
      <p:sp>
        <p:nvSpPr>
          <p:cNvPr id="138248" name="Line 7"/>
          <p:cNvSpPr>
            <a:spLocks noChangeShapeType="1"/>
          </p:cNvSpPr>
          <p:nvPr/>
        </p:nvSpPr>
        <p:spPr bwMode="auto">
          <a:xfrm>
            <a:off x="914400" y="1981200"/>
            <a:ext cx="1588" cy="281622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8249" name="Rectangle 8"/>
          <p:cNvSpPr>
            <a:spLocks noChangeArrowheads="1"/>
          </p:cNvSpPr>
          <p:nvPr/>
        </p:nvSpPr>
        <p:spPr bwMode="auto">
          <a:xfrm>
            <a:off x="4681538" y="5740400"/>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endParaRPr lang="en-US" dirty="0">
              <a:solidFill>
                <a:srgbClr val="000000"/>
              </a:solidFill>
            </a:endParaRPr>
          </a:p>
        </p:txBody>
      </p:sp>
      <p:sp>
        <p:nvSpPr>
          <p:cNvPr id="138250" name="Line 13"/>
          <p:cNvSpPr>
            <a:spLocks noChangeShapeType="1"/>
          </p:cNvSpPr>
          <p:nvPr/>
        </p:nvSpPr>
        <p:spPr bwMode="auto">
          <a:xfrm flipV="1">
            <a:off x="914400" y="4800600"/>
            <a:ext cx="7142163" cy="2857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8251" name="Rectangle 14"/>
          <p:cNvSpPr>
            <a:spLocks noChangeArrowheads="1"/>
          </p:cNvSpPr>
          <p:nvPr/>
        </p:nvSpPr>
        <p:spPr bwMode="auto">
          <a:xfrm>
            <a:off x="-114300" y="3962400"/>
            <a:ext cx="841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    $500k</a:t>
            </a:r>
            <a:r>
              <a:rPr lang="en-US" sz="1300" dirty="0">
                <a:solidFill>
                  <a:srgbClr val="000000"/>
                </a:solidFill>
              </a:rPr>
              <a:t> </a:t>
            </a:r>
            <a:endParaRPr lang="en-US" dirty="0">
              <a:solidFill>
                <a:srgbClr val="000000"/>
              </a:solidFill>
            </a:endParaRPr>
          </a:p>
        </p:txBody>
      </p:sp>
      <p:sp>
        <p:nvSpPr>
          <p:cNvPr id="138252" name="Rectangle 15"/>
          <p:cNvSpPr>
            <a:spLocks noChangeArrowheads="1"/>
          </p:cNvSpPr>
          <p:nvPr/>
        </p:nvSpPr>
        <p:spPr bwMode="auto">
          <a:xfrm>
            <a:off x="833438" y="1622425"/>
            <a:ext cx="1195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Revenue</a:t>
            </a:r>
            <a:r>
              <a:rPr lang="en-US" sz="2100" dirty="0">
                <a:solidFill>
                  <a:srgbClr val="3333CC"/>
                </a:solidFill>
              </a:rPr>
              <a:t> </a:t>
            </a:r>
            <a:endParaRPr lang="en-US" dirty="0">
              <a:solidFill>
                <a:srgbClr val="000000"/>
              </a:solidFill>
            </a:endParaRPr>
          </a:p>
        </p:txBody>
      </p:sp>
      <p:sp>
        <p:nvSpPr>
          <p:cNvPr id="138253" name="Rectangle 16"/>
          <p:cNvSpPr>
            <a:spLocks noChangeArrowheads="1"/>
          </p:cNvSpPr>
          <p:nvPr/>
        </p:nvSpPr>
        <p:spPr bwMode="auto">
          <a:xfrm>
            <a:off x="152400" y="3048000"/>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$1 mil</a:t>
            </a:r>
          </a:p>
        </p:txBody>
      </p:sp>
      <p:sp>
        <p:nvSpPr>
          <p:cNvPr id="138254" name="Rectangle 17"/>
          <p:cNvSpPr>
            <a:spLocks noChangeArrowheads="1"/>
          </p:cNvSpPr>
          <p:nvPr/>
        </p:nvSpPr>
        <p:spPr bwMode="auto">
          <a:xfrm>
            <a:off x="914400" y="4953000"/>
            <a:ext cx="1306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1st quarter</a:t>
            </a:r>
          </a:p>
        </p:txBody>
      </p:sp>
      <p:sp>
        <p:nvSpPr>
          <p:cNvPr id="138255" name="Rectangle 18"/>
          <p:cNvSpPr>
            <a:spLocks noChangeArrowheads="1"/>
          </p:cNvSpPr>
          <p:nvPr/>
        </p:nvSpPr>
        <p:spPr bwMode="auto">
          <a:xfrm>
            <a:off x="2768600" y="4981575"/>
            <a:ext cx="461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2nd</a:t>
            </a:r>
          </a:p>
        </p:txBody>
      </p:sp>
      <p:sp>
        <p:nvSpPr>
          <p:cNvPr id="138256" name="Rectangle 19"/>
          <p:cNvSpPr>
            <a:spLocks noChangeArrowheads="1"/>
          </p:cNvSpPr>
          <p:nvPr/>
        </p:nvSpPr>
        <p:spPr bwMode="auto">
          <a:xfrm>
            <a:off x="4630738" y="4981575"/>
            <a:ext cx="41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3rd</a:t>
            </a:r>
          </a:p>
        </p:txBody>
      </p:sp>
      <p:sp>
        <p:nvSpPr>
          <p:cNvPr id="138257" name="Rectangle 20"/>
          <p:cNvSpPr>
            <a:spLocks noChangeArrowheads="1"/>
          </p:cNvSpPr>
          <p:nvPr/>
        </p:nvSpPr>
        <p:spPr bwMode="auto">
          <a:xfrm>
            <a:off x="6680200" y="4981575"/>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4th   </a:t>
            </a:r>
            <a:r>
              <a:rPr lang="en-US" sz="1700" dirty="0">
                <a:solidFill>
                  <a:srgbClr val="000000"/>
                </a:solidFill>
              </a:rPr>
              <a:t>         </a:t>
            </a:r>
            <a:endParaRPr lang="en-US" dirty="0">
              <a:solidFill>
                <a:srgbClr val="000000"/>
              </a:solidFill>
            </a:endParaRPr>
          </a:p>
        </p:txBody>
      </p:sp>
      <p:sp>
        <p:nvSpPr>
          <p:cNvPr id="138258" name="Rectangle 21"/>
          <p:cNvSpPr>
            <a:spLocks noChangeArrowheads="1"/>
          </p:cNvSpPr>
          <p:nvPr/>
        </p:nvSpPr>
        <p:spPr bwMode="auto">
          <a:xfrm>
            <a:off x="7866063" y="4981575"/>
            <a:ext cx="67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Time</a:t>
            </a:r>
            <a:endParaRPr lang="en-US" sz="2400" dirty="0">
              <a:solidFill>
                <a:srgbClr val="000000"/>
              </a:solidFill>
            </a:endParaRPr>
          </a:p>
        </p:txBody>
      </p:sp>
      <p:sp>
        <p:nvSpPr>
          <p:cNvPr id="138259" name="Line 22"/>
          <p:cNvSpPr>
            <a:spLocks noChangeShapeType="1"/>
          </p:cNvSpPr>
          <p:nvPr/>
        </p:nvSpPr>
        <p:spPr bwMode="auto">
          <a:xfrm>
            <a:off x="914400" y="4038600"/>
            <a:ext cx="1752600" cy="76200"/>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32788" name="Rectangle 24"/>
          <p:cNvSpPr>
            <a:spLocks noChangeArrowheads="1"/>
          </p:cNvSpPr>
          <p:nvPr/>
        </p:nvSpPr>
        <p:spPr bwMode="auto">
          <a:xfrm>
            <a:off x="1905000" y="2133600"/>
            <a:ext cx="1828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Wingdings" pitchFamily="2" charset="2"/>
              <a:buNone/>
            </a:pPr>
            <a:r>
              <a:rPr lang="en-US" sz="2100" b="1" dirty="0">
                <a:solidFill>
                  <a:srgbClr val="000000"/>
                </a:solidFill>
              </a:rPr>
              <a:t>Bad FF chef is replaced</a:t>
            </a:r>
            <a:r>
              <a:rPr lang="en-US" sz="2100" dirty="0">
                <a:solidFill>
                  <a:srgbClr val="000000"/>
                </a:solidFill>
              </a:rPr>
              <a:t> with a top one</a:t>
            </a:r>
            <a:endParaRPr lang="en-US" dirty="0">
              <a:solidFill>
                <a:srgbClr val="000000"/>
              </a:solidFill>
            </a:endParaRPr>
          </a:p>
        </p:txBody>
      </p:sp>
      <p:sp>
        <p:nvSpPr>
          <p:cNvPr id="32789" name="Line 25"/>
          <p:cNvSpPr>
            <a:spLocks noChangeShapeType="1"/>
          </p:cNvSpPr>
          <p:nvPr/>
        </p:nvSpPr>
        <p:spPr bwMode="auto">
          <a:xfrm>
            <a:off x="2438400" y="3124200"/>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545243" name="Line 27"/>
          <p:cNvSpPr>
            <a:spLocks noChangeShapeType="1"/>
          </p:cNvSpPr>
          <p:nvPr/>
        </p:nvSpPr>
        <p:spPr bwMode="auto">
          <a:xfrm flipH="1">
            <a:off x="5638800" y="2286000"/>
            <a:ext cx="152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545244" name="Text Box 28"/>
          <p:cNvSpPr txBox="1">
            <a:spLocks noChangeArrowheads="1"/>
          </p:cNvSpPr>
          <p:nvPr/>
        </p:nvSpPr>
        <p:spPr bwMode="auto">
          <a:xfrm>
            <a:off x="2743200" y="1371600"/>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sz="2400" dirty="0">
                <a:solidFill>
                  <a:srgbClr val="000000"/>
                </a:solidFill>
              </a:rPr>
              <a:t>Great french fry chef removed and “old” chef returned</a:t>
            </a:r>
          </a:p>
        </p:txBody>
      </p:sp>
      <p:sp>
        <p:nvSpPr>
          <p:cNvPr id="24" name="Line 22"/>
          <p:cNvSpPr>
            <a:spLocks noChangeShapeType="1"/>
          </p:cNvSpPr>
          <p:nvPr/>
        </p:nvSpPr>
        <p:spPr bwMode="auto">
          <a:xfrm>
            <a:off x="2514600" y="4114800"/>
            <a:ext cx="3124200" cy="46038"/>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5" name="Line 22"/>
          <p:cNvSpPr>
            <a:spLocks noChangeShapeType="1"/>
          </p:cNvSpPr>
          <p:nvPr/>
        </p:nvSpPr>
        <p:spPr bwMode="auto">
          <a:xfrm>
            <a:off x="5410200" y="4160838"/>
            <a:ext cx="2438400" cy="46037"/>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Tree>
    <p:extLst>
      <p:ext uri="{BB962C8B-B14F-4D97-AF65-F5344CB8AC3E}">
        <p14:creationId xmlns:p14="http://schemas.microsoft.com/office/powerpoint/2010/main" val="3860776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89"/>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4524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45243"/>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2500"/>
                                  </p:stCondLst>
                                  <p:childTnLst>
                                    <p:set>
                                      <p:cBhvr>
                                        <p:cTn id="22" dur="1" fill="hold">
                                          <p:stCondLst>
                                            <p:cond delay="0"/>
                                          </p:stCondLst>
                                        </p:cTn>
                                        <p:tgtEl>
                                          <p:spTgt spid="1545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9" grpId="0" animBg="1"/>
      <p:bldP spid="1545243" grpId="0" animBg="1"/>
      <p:bldP spid="1545244" grpId="0"/>
      <p:bldP spid="24" grpId="0" animBg="1"/>
      <p:bldP spid="2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7" name="Rectangle 2"/>
          <p:cNvSpPr>
            <a:spLocks noGrp="1" noChangeArrowheads="1"/>
          </p:cNvSpPr>
          <p:nvPr>
            <p:ph type="title" idx="4294967295"/>
          </p:nvPr>
        </p:nvSpPr>
        <p:spPr>
          <a:xfrm>
            <a:off x="0" y="304800"/>
            <a:ext cx="9144000" cy="381000"/>
          </a:xfrm>
        </p:spPr>
        <p:txBody>
          <a:bodyPr/>
          <a:lstStyle/>
          <a:p>
            <a:pPr eaLnBrk="1" hangingPunct="1"/>
            <a:r>
              <a:rPr lang="en-US" dirty="0" smtClean="0"/>
              <a:t>Moving great </a:t>
            </a:r>
            <a:r>
              <a:rPr lang="en-US" u="sng" dirty="0" smtClean="0"/>
              <a:t>store managers</a:t>
            </a:r>
            <a:r>
              <a:rPr lang="en-US" dirty="0" smtClean="0"/>
              <a:t>… to weak stores</a:t>
            </a:r>
          </a:p>
        </p:txBody>
      </p:sp>
      <p:sp>
        <p:nvSpPr>
          <p:cNvPr id="139268" name="Rectangle 3"/>
          <p:cNvSpPr>
            <a:spLocks noGrp="1" noChangeArrowheads="1"/>
          </p:cNvSpPr>
          <p:nvPr>
            <p:ph type="body" idx="4294967295"/>
          </p:nvPr>
        </p:nvSpPr>
        <p:spPr>
          <a:xfrm>
            <a:off x="228600" y="990600"/>
            <a:ext cx="8686800" cy="4876800"/>
          </a:xfrm>
        </p:spPr>
        <p:txBody>
          <a:bodyPr/>
          <a:lstStyle/>
          <a:p>
            <a:pPr marL="609600" indent="-609600" eaLnBrk="1" hangingPunct="1">
              <a:lnSpc>
                <a:spcPct val="90000"/>
              </a:lnSpc>
              <a:buFont typeface="Wingdings" pitchFamily="2" charset="2"/>
              <a:buNone/>
            </a:pPr>
            <a:endParaRPr lang="en-US" b="1"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p:txBody>
      </p:sp>
      <p:sp>
        <p:nvSpPr>
          <p:cNvPr id="139269" name="Rectangle 4"/>
          <p:cNvSpPr>
            <a:spLocks noChangeArrowheads="1"/>
          </p:cNvSpPr>
          <p:nvPr/>
        </p:nvSpPr>
        <p:spPr bwMode="auto">
          <a:xfrm>
            <a:off x="0" y="-7620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Wingdings" pitchFamily="2" charset="2"/>
              <a:buNone/>
            </a:pPr>
            <a:endParaRPr lang="en-US" dirty="0">
              <a:solidFill>
                <a:srgbClr val="000000"/>
              </a:solidFill>
            </a:endParaRPr>
          </a:p>
        </p:txBody>
      </p:sp>
      <p:sp>
        <p:nvSpPr>
          <p:cNvPr id="223238" name="Text Box 5"/>
          <p:cNvSpPr txBox="1">
            <a:spLocks noChangeArrowheads="1"/>
          </p:cNvSpPr>
          <p:nvPr/>
        </p:nvSpPr>
        <p:spPr bwMode="auto">
          <a:xfrm>
            <a:off x="228600" y="5867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buFont typeface="Wingdings" pitchFamily="2" charset="2"/>
              <a:buNone/>
            </a:pPr>
            <a:r>
              <a:rPr lang="en-US" dirty="0">
                <a:solidFill>
                  <a:srgbClr val="000000"/>
                </a:solidFill>
              </a:rPr>
              <a:t>   A great store manager does make a difference!</a:t>
            </a:r>
          </a:p>
        </p:txBody>
      </p:sp>
      <p:sp>
        <p:nvSpPr>
          <p:cNvPr id="139271" name="Line 8"/>
          <p:cNvSpPr>
            <a:spLocks noChangeShapeType="1"/>
          </p:cNvSpPr>
          <p:nvPr/>
        </p:nvSpPr>
        <p:spPr bwMode="auto">
          <a:xfrm>
            <a:off x="914400" y="1981200"/>
            <a:ext cx="1588" cy="281622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9272" name="Rectangle 9"/>
          <p:cNvSpPr>
            <a:spLocks noChangeArrowheads="1"/>
          </p:cNvSpPr>
          <p:nvPr/>
        </p:nvSpPr>
        <p:spPr bwMode="auto">
          <a:xfrm>
            <a:off x="4681538" y="5740400"/>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endParaRPr lang="en-US" dirty="0">
              <a:solidFill>
                <a:srgbClr val="000000"/>
              </a:solidFill>
            </a:endParaRPr>
          </a:p>
        </p:txBody>
      </p:sp>
      <p:sp>
        <p:nvSpPr>
          <p:cNvPr id="223242" name="Line 10"/>
          <p:cNvSpPr>
            <a:spLocks noChangeShapeType="1"/>
          </p:cNvSpPr>
          <p:nvPr/>
        </p:nvSpPr>
        <p:spPr bwMode="auto">
          <a:xfrm>
            <a:off x="3784600" y="3167063"/>
            <a:ext cx="939800" cy="947737"/>
          </a:xfrm>
          <a:prstGeom prst="line">
            <a:avLst/>
          </a:prstGeom>
          <a:noFill/>
          <a:ln w="74613" cap="rnd">
            <a:solidFill>
              <a:srgbClr val="CC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9274" name="Line 14"/>
          <p:cNvSpPr>
            <a:spLocks noChangeShapeType="1"/>
          </p:cNvSpPr>
          <p:nvPr/>
        </p:nvSpPr>
        <p:spPr bwMode="auto">
          <a:xfrm flipV="1">
            <a:off x="914400" y="4800600"/>
            <a:ext cx="7142163" cy="2857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9275" name="Rectangle 15"/>
          <p:cNvSpPr>
            <a:spLocks noChangeArrowheads="1"/>
          </p:cNvSpPr>
          <p:nvPr/>
        </p:nvSpPr>
        <p:spPr bwMode="auto">
          <a:xfrm>
            <a:off x="-103188" y="3962400"/>
            <a:ext cx="81915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    $1 mil</a:t>
            </a:r>
            <a:endParaRPr lang="en-US" dirty="0">
              <a:solidFill>
                <a:srgbClr val="000000"/>
              </a:solidFill>
            </a:endParaRPr>
          </a:p>
        </p:txBody>
      </p:sp>
      <p:sp>
        <p:nvSpPr>
          <p:cNvPr id="139276" name="Rectangle 16"/>
          <p:cNvSpPr>
            <a:spLocks noChangeArrowheads="1"/>
          </p:cNvSpPr>
          <p:nvPr/>
        </p:nvSpPr>
        <p:spPr bwMode="auto">
          <a:xfrm>
            <a:off x="833438" y="16224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Revenue</a:t>
            </a:r>
            <a:r>
              <a:rPr lang="en-US" sz="2100" dirty="0">
                <a:solidFill>
                  <a:srgbClr val="3333CC"/>
                </a:solidFill>
              </a:rPr>
              <a:t> </a:t>
            </a:r>
            <a:endParaRPr lang="en-US" dirty="0">
              <a:solidFill>
                <a:srgbClr val="000000"/>
              </a:solidFill>
            </a:endParaRPr>
          </a:p>
        </p:txBody>
      </p:sp>
      <p:sp>
        <p:nvSpPr>
          <p:cNvPr id="139277" name="Rectangle 17"/>
          <p:cNvSpPr>
            <a:spLocks noChangeArrowheads="1"/>
          </p:cNvSpPr>
          <p:nvPr/>
        </p:nvSpPr>
        <p:spPr bwMode="auto">
          <a:xfrm>
            <a:off x="9525" y="3048000"/>
            <a:ext cx="876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$1.35 mil</a:t>
            </a:r>
          </a:p>
        </p:txBody>
      </p:sp>
      <p:sp>
        <p:nvSpPr>
          <p:cNvPr id="139278" name="Rectangle 19"/>
          <p:cNvSpPr>
            <a:spLocks noChangeArrowheads="1"/>
          </p:cNvSpPr>
          <p:nvPr/>
        </p:nvSpPr>
        <p:spPr bwMode="auto">
          <a:xfrm>
            <a:off x="2959100" y="4981575"/>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p>
        </p:txBody>
      </p:sp>
      <p:sp>
        <p:nvSpPr>
          <p:cNvPr id="139279" name="Rectangle 20"/>
          <p:cNvSpPr>
            <a:spLocks noChangeArrowheads="1"/>
          </p:cNvSpPr>
          <p:nvPr/>
        </p:nvSpPr>
        <p:spPr bwMode="auto">
          <a:xfrm>
            <a:off x="4795838" y="4981575"/>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p>
        </p:txBody>
      </p:sp>
      <p:sp>
        <p:nvSpPr>
          <p:cNvPr id="139280" name="Rectangle 21"/>
          <p:cNvSpPr>
            <a:spLocks noChangeArrowheads="1"/>
          </p:cNvSpPr>
          <p:nvPr/>
        </p:nvSpPr>
        <p:spPr bwMode="auto">
          <a:xfrm>
            <a:off x="6911975" y="4981575"/>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r>
              <a:rPr lang="en-US" sz="1700" dirty="0">
                <a:solidFill>
                  <a:srgbClr val="000000"/>
                </a:solidFill>
              </a:rPr>
              <a:t>         </a:t>
            </a:r>
            <a:endParaRPr lang="en-US" dirty="0">
              <a:solidFill>
                <a:srgbClr val="000000"/>
              </a:solidFill>
            </a:endParaRPr>
          </a:p>
        </p:txBody>
      </p:sp>
      <p:sp>
        <p:nvSpPr>
          <p:cNvPr id="139281" name="Rectangle 22"/>
          <p:cNvSpPr>
            <a:spLocks noChangeArrowheads="1"/>
          </p:cNvSpPr>
          <p:nvPr/>
        </p:nvSpPr>
        <p:spPr bwMode="auto">
          <a:xfrm>
            <a:off x="7866063" y="498157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Time</a:t>
            </a:r>
            <a:endParaRPr lang="en-US" sz="2400" dirty="0">
              <a:solidFill>
                <a:srgbClr val="000000"/>
              </a:solidFill>
            </a:endParaRPr>
          </a:p>
        </p:txBody>
      </p:sp>
      <p:sp>
        <p:nvSpPr>
          <p:cNvPr id="139282" name="Line 23"/>
          <p:cNvSpPr>
            <a:spLocks noChangeShapeType="1"/>
          </p:cNvSpPr>
          <p:nvPr/>
        </p:nvSpPr>
        <p:spPr bwMode="auto">
          <a:xfrm>
            <a:off x="938213" y="4089400"/>
            <a:ext cx="1873250" cy="1588"/>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23256" name="Line 24"/>
          <p:cNvSpPr>
            <a:spLocks noChangeShapeType="1"/>
          </p:cNvSpPr>
          <p:nvPr/>
        </p:nvSpPr>
        <p:spPr bwMode="auto">
          <a:xfrm flipH="1">
            <a:off x="2811463" y="3167063"/>
            <a:ext cx="973137" cy="922337"/>
          </a:xfrm>
          <a:prstGeom prst="line">
            <a:avLst/>
          </a:prstGeom>
          <a:noFill/>
          <a:ln w="74613" cap="rnd">
            <a:solidFill>
              <a:schemeClr val="accent1">
                <a:lumMod val="75000"/>
              </a:schemeClr>
            </a:solidFill>
            <a:round/>
            <a:headEnd/>
            <a:tailEnd/>
          </a:ln>
        </p:spPr>
        <p:txBody>
          <a:bodyPr/>
          <a:lstStyle/>
          <a:p>
            <a:pPr algn="ctr">
              <a:buFont typeface="Wingdings" pitchFamily="2" charset="2"/>
              <a:buNone/>
              <a:defRPr/>
            </a:pPr>
            <a:endParaRPr lang="en-US" dirty="0">
              <a:solidFill>
                <a:srgbClr val="000000"/>
              </a:solidFill>
            </a:endParaRPr>
          </a:p>
        </p:txBody>
      </p:sp>
      <p:sp>
        <p:nvSpPr>
          <p:cNvPr id="223257" name="Rectangle 26"/>
          <p:cNvSpPr>
            <a:spLocks noChangeArrowheads="1"/>
          </p:cNvSpPr>
          <p:nvPr/>
        </p:nvSpPr>
        <p:spPr bwMode="auto">
          <a:xfrm>
            <a:off x="1905000" y="2133600"/>
            <a:ext cx="1143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Wingdings" pitchFamily="2" charset="2"/>
              <a:buNone/>
            </a:pPr>
            <a:r>
              <a:rPr lang="en-US" sz="2100" b="1" dirty="0">
                <a:solidFill>
                  <a:srgbClr val="000000"/>
                </a:solidFill>
              </a:rPr>
              <a:t>Bad mgr. replaced</a:t>
            </a:r>
            <a:r>
              <a:rPr lang="en-US" sz="2100" dirty="0">
                <a:solidFill>
                  <a:srgbClr val="000000"/>
                </a:solidFill>
              </a:rPr>
              <a:t> with a great one </a:t>
            </a:r>
            <a:endParaRPr lang="en-US" dirty="0">
              <a:solidFill>
                <a:srgbClr val="000000"/>
              </a:solidFill>
            </a:endParaRPr>
          </a:p>
        </p:txBody>
      </p:sp>
      <p:sp>
        <p:nvSpPr>
          <p:cNvPr id="223258" name="Line 28"/>
          <p:cNvSpPr>
            <a:spLocks noChangeShapeType="1"/>
          </p:cNvSpPr>
          <p:nvPr/>
        </p:nvSpPr>
        <p:spPr bwMode="auto">
          <a:xfrm>
            <a:off x="2590800" y="35052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543200" name="Text Box 32"/>
          <p:cNvSpPr txBox="1">
            <a:spLocks noChangeArrowheads="1"/>
          </p:cNvSpPr>
          <p:nvPr/>
        </p:nvSpPr>
        <p:spPr bwMode="auto">
          <a:xfrm>
            <a:off x="3429000" y="1752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sz="2400" dirty="0">
                <a:solidFill>
                  <a:srgbClr val="000000"/>
                </a:solidFill>
              </a:rPr>
              <a:t>Bad manager returned</a:t>
            </a:r>
            <a:endParaRPr lang="en-US" sz="2400" dirty="0">
              <a:solidFill>
                <a:srgbClr val="C00000"/>
              </a:solidFill>
            </a:endParaRPr>
          </a:p>
        </p:txBody>
      </p:sp>
      <p:sp>
        <p:nvSpPr>
          <p:cNvPr id="1543201" name="Line 33"/>
          <p:cNvSpPr>
            <a:spLocks noChangeShapeType="1"/>
          </p:cNvSpPr>
          <p:nvPr/>
        </p:nvSpPr>
        <p:spPr bwMode="auto">
          <a:xfrm flipH="1">
            <a:off x="3962400" y="2286000"/>
            <a:ext cx="1219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35865" name="TextBox 24"/>
          <p:cNvSpPr txBox="1">
            <a:spLocks noChangeArrowheads="1"/>
          </p:cNvSpPr>
          <p:nvPr/>
        </p:nvSpPr>
        <p:spPr bwMode="auto">
          <a:xfrm>
            <a:off x="5181600" y="3352800"/>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dirty="0">
                <a:solidFill>
                  <a:srgbClr val="C00000"/>
                </a:solidFill>
              </a:rPr>
              <a:t>minus 35%</a:t>
            </a:r>
            <a:endParaRPr lang="en-US" dirty="0">
              <a:solidFill>
                <a:srgbClr val="000000"/>
              </a:solidFill>
            </a:endParaRPr>
          </a:p>
        </p:txBody>
      </p:sp>
      <p:sp>
        <p:nvSpPr>
          <p:cNvPr id="27" name="Rectangle 26"/>
          <p:cNvSpPr/>
          <p:nvPr/>
        </p:nvSpPr>
        <p:spPr>
          <a:xfrm>
            <a:off x="3124200" y="2438400"/>
            <a:ext cx="998538" cy="461963"/>
          </a:xfrm>
          <a:prstGeom prst="rect">
            <a:avLst/>
          </a:prstGeom>
        </p:spPr>
        <p:txBody>
          <a:bodyPr wrap="none">
            <a:spAutoFit/>
          </a:bodyPr>
          <a:lstStyle/>
          <a:p>
            <a:pPr algn="ctr">
              <a:buFont typeface="Wingdings" pitchFamily="2" charset="2"/>
              <a:buNone/>
              <a:defRPr/>
            </a:pPr>
            <a:r>
              <a:rPr lang="en-US" sz="2400" dirty="0">
                <a:solidFill>
                  <a:srgbClr val="00CC99">
                    <a:lumMod val="75000"/>
                  </a:srgbClr>
                </a:solidFill>
              </a:rPr>
              <a:t>+ 35%</a:t>
            </a:r>
          </a:p>
        </p:txBody>
      </p:sp>
      <p:sp>
        <p:nvSpPr>
          <p:cNvPr id="139290" name="Slide Number Placeholder 2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C7E8771E-8D59-4E67-8E61-34D7A2A72517}" type="slidenum">
              <a:rPr lang="en-US" sz="1400" smtClean="0">
                <a:solidFill>
                  <a:srgbClr val="000000"/>
                </a:solidFill>
              </a:rPr>
              <a:pPr eaLnBrk="1" hangingPunct="1"/>
              <a:t>114</a:t>
            </a:fld>
            <a:endParaRPr lang="en-US" sz="1400" dirty="0" smtClean="0">
              <a:solidFill>
                <a:srgbClr val="000000"/>
              </a:solidFill>
            </a:endParaRPr>
          </a:p>
        </p:txBody>
      </p:sp>
      <p:sp>
        <p:nvSpPr>
          <p:cNvPr id="28" name="Line 23"/>
          <p:cNvSpPr>
            <a:spLocks noChangeShapeType="1"/>
          </p:cNvSpPr>
          <p:nvPr/>
        </p:nvSpPr>
        <p:spPr bwMode="auto">
          <a:xfrm>
            <a:off x="4724400" y="4114800"/>
            <a:ext cx="2895600" cy="46038"/>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9" name="Line 28"/>
          <p:cNvSpPr>
            <a:spLocks noChangeShapeType="1"/>
          </p:cNvSpPr>
          <p:nvPr/>
        </p:nvSpPr>
        <p:spPr bwMode="auto">
          <a:xfrm flipH="1">
            <a:off x="4572000" y="3657600"/>
            <a:ext cx="609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39293" name="Rectangle 18"/>
          <p:cNvSpPr>
            <a:spLocks noChangeArrowheads="1"/>
          </p:cNvSpPr>
          <p:nvPr/>
        </p:nvSpPr>
        <p:spPr bwMode="auto">
          <a:xfrm>
            <a:off x="838200" y="4953000"/>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Wingdings" pitchFamily="2" charset="2"/>
              <a:buNone/>
            </a:pPr>
            <a:r>
              <a:rPr lang="en-US" sz="2400" dirty="0">
                <a:solidFill>
                  <a:srgbClr val="000000"/>
                </a:solidFill>
              </a:rPr>
              <a:t> 1st quarter   2</a:t>
            </a:r>
            <a:r>
              <a:rPr lang="en-US" sz="2400" baseline="30000" dirty="0">
                <a:solidFill>
                  <a:srgbClr val="000000"/>
                </a:solidFill>
              </a:rPr>
              <a:t>nd</a:t>
            </a:r>
            <a:r>
              <a:rPr lang="en-US" sz="2400" dirty="0">
                <a:solidFill>
                  <a:srgbClr val="000000"/>
                </a:solidFill>
              </a:rPr>
              <a:t>        3</a:t>
            </a:r>
            <a:r>
              <a:rPr lang="en-US" sz="2400" baseline="30000" dirty="0">
                <a:solidFill>
                  <a:srgbClr val="000000"/>
                </a:solidFill>
              </a:rPr>
              <a:t>rd</a:t>
            </a:r>
            <a:r>
              <a:rPr lang="en-US" sz="2400" dirty="0">
                <a:solidFill>
                  <a:srgbClr val="000000"/>
                </a:solidFill>
              </a:rPr>
              <a:t>        4</a:t>
            </a:r>
            <a:r>
              <a:rPr lang="en-US" sz="2400" baseline="30000" dirty="0">
                <a:solidFill>
                  <a:srgbClr val="000000"/>
                </a:solidFill>
              </a:rPr>
              <a:t>th</a:t>
            </a:r>
            <a:r>
              <a:rPr lang="en-US" sz="2400" dirty="0">
                <a:solidFill>
                  <a:srgbClr val="000000"/>
                </a:solidFill>
              </a:rPr>
              <a:t>    Year 2</a:t>
            </a:r>
          </a:p>
        </p:txBody>
      </p:sp>
    </p:spTree>
    <p:extLst>
      <p:ext uri="{BB962C8B-B14F-4D97-AF65-F5344CB8AC3E}">
        <p14:creationId xmlns:p14="http://schemas.microsoft.com/office/powerpoint/2010/main" val="2476303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2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5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1000"/>
                                  </p:stCondLst>
                                  <p:childTnLst>
                                    <p:set>
                                      <p:cBhvr>
                                        <p:cTn id="15"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4320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4320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324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586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223242" grpId="0" animBg="1"/>
      <p:bldP spid="223257" grpId="0"/>
      <p:bldP spid="223258" grpId="0" animBg="1"/>
      <p:bldP spid="1543200" grpId="0"/>
      <p:bldP spid="1543201" grpId="0" animBg="1"/>
      <p:bldP spid="35865" grpId="0"/>
      <p:bldP spid="28" grpId="0" animBg="1"/>
      <p:bldP spid="29"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2"/>
          <p:cNvSpPr>
            <a:spLocks noGrp="1" noChangeArrowheads="1"/>
          </p:cNvSpPr>
          <p:nvPr>
            <p:ph type="title" idx="4294967295"/>
          </p:nvPr>
        </p:nvSpPr>
        <p:spPr>
          <a:xfrm>
            <a:off x="0" y="304800"/>
            <a:ext cx="9144000" cy="381000"/>
          </a:xfrm>
        </p:spPr>
        <p:txBody>
          <a:bodyPr/>
          <a:lstStyle/>
          <a:p>
            <a:pPr eaLnBrk="1" hangingPunct="1"/>
            <a:r>
              <a:rPr lang="en-US" dirty="0" smtClean="0"/>
              <a:t>Moving top counter help… to weak stores</a:t>
            </a:r>
          </a:p>
        </p:txBody>
      </p:sp>
      <p:sp>
        <p:nvSpPr>
          <p:cNvPr id="140292" name="Rectangle 3"/>
          <p:cNvSpPr>
            <a:spLocks noGrp="1" noChangeArrowheads="1"/>
          </p:cNvSpPr>
          <p:nvPr>
            <p:ph type="body" idx="4294967295"/>
          </p:nvPr>
        </p:nvSpPr>
        <p:spPr>
          <a:xfrm>
            <a:off x="228600" y="1066800"/>
            <a:ext cx="8686800" cy="4800600"/>
          </a:xfrm>
        </p:spPr>
        <p:txBody>
          <a:bodyPr/>
          <a:lstStyle/>
          <a:p>
            <a:pPr marL="609600" indent="-609600" eaLnBrk="1" hangingPunct="1">
              <a:lnSpc>
                <a:spcPct val="90000"/>
              </a:lnSpc>
              <a:buFont typeface="Wingdings" pitchFamily="2" charset="2"/>
              <a:buNone/>
            </a:pPr>
            <a:endParaRPr lang="en-US" b="1" dirty="0" smtClean="0">
              <a:cs typeface="Times New Roman" pitchFamily="18" charset="0"/>
            </a:endParaRPr>
          </a:p>
          <a:p>
            <a:pPr marL="609600" indent="-609600" eaLnBrk="1" hangingPunct="1">
              <a:lnSpc>
                <a:spcPct val="90000"/>
              </a:lnSpc>
              <a:buFont typeface="Wingdings" pitchFamily="2" charset="2"/>
              <a:buNone/>
            </a:pPr>
            <a:endParaRPr lang="en-US" b="1"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a:p>
            <a:pPr marL="609600" indent="-609600" eaLnBrk="1" hangingPunct="1">
              <a:lnSpc>
                <a:spcPct val="90000"/>
              </a:lnSpc>
              <a:buFont typeface="Wingdings" pitchFamily="2" charset="2"/>
              <a:buNone/>
            </a:pPr>
            <a:endParaRPr lang="en-US" dirty="0" smtClean="0">
              <a:cs typeface="Times New Roman" pitchFamily="18" charset="0"/>
            </a:endParaRPr>
          </a:p>
        </p:txBody>
      </p:sp>
      <p:sp>
        <p:nvSpPr>
          <p:cNvPr id="140293" name="Rectangle 4"/>
          <p:cNvSpPr>
            <a:spLocks noChangeArrowheads="1"/>
          </p:cNvSpPr>
          <p:nvPr/>
        </p:nvSpPr>
        <p:spPr bwMode="auto">
          <a:xfrm>
            <a:off x="0" y="-7620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Wingdings" pitchFamily="2" charset="2"/>
              <a:buNone/>
            </a:pPr>
            <a:endParaRPr lang="en-US" dirty="0">
              <a:solidFill>
                <a:srgbClr val="000000"/>
              </a:solidFill>
            </a:endParaRPr>
          </a:p>
        </p:txBody>
      </p:sp>
      <p:sp>
        <p:nvSpPr>
          <p:cNvPr id="223238" name="Text Box 5"/>
          <p:cNvSpPr txBox="1">
            <a:spLocks noChangeArrowheads="1"/>
          </p:cNvSpPr>
          <p:nvPr/>
        </p:nvSpPr>
        <p:spPr bwMode="auto">
          <a:xfrm>
            <a:off x="228600" y="58674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buFont typeface="Wingdings" pitchFamily="2" charset="2"/>
              <a:buNone/>
            </a:pPr>
            <a:r>
              <a:rPr lang="en-US" dirty="0">
                <a:solidFill>
                  <a:srgbClr val="000000"/>
                </a:solidFill>
              </a:rPr>
              <a:t>   Great counter help requires a great manager!</a:t>
            </a:r>
          </a:p>
        </p:txBody>
      </p:sp>
      <p:sp>
        <p:nvSpPr>
          <p:cNvPr id="140295" name="Line 8"/>
          <p:cNvSpPr>
            <a:spLocks noChangeShapeType="1"/>
          </p:cNvSpPr>
          <p:nvPr/>
        </p:nvSpPr>
        <p:spPr bwMode="auto">
          <a:xfrm>
            <a:off x="914400" y="1981200"/>
            <a:ext cx="1588" cy="281622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0296" name="Rectangle 9"/>
          <p:cNvSpPr>
            <a:spLocks noChangeArrowheads="1"/>
          </p:cNvSpPr>
          <p:nvPr/>
        </p:nvSpPr>
        <p:spPr bwMode="auto">
          <a:xfrm>
            <a:off x="4681538" y="5740400"/>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endParaRPr lang="en-US" dirty="0">
              <a:solidFill>
                <a:srgbClr val="000000"/>
              </a:solidFill>
            </a:endParaRPr>
          </a:p>
        </p:txBody>
      </p:sp>
      <p:sp>
        <p:nvSpPr>
          <p:cNvPr id="223242" name="Line 10"/>
          <p:cNvSpPr>
            <a:spLocks noChangeShapeType="1"/>
          </p:cNvSpPr>
          <p:nvPr/>
        </p:nvSpPr>
        <p:spPr bwMode="auto">
          <a:xfrm>
            <a:off x="3276600" y="3657600"/>
            <a:ext cx="228600" cy="457200"/>
          </a:xfrm>
          <a:prstGeom prst="line">
            <a:avLst/>
          </a:prstGeom>
          <a:noFill/>
          <a:ln w="74613" cap="rnd">
            <a:solidFill>
              <a:srgbClr val="CC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0298" name="Line 14"/>
          <p:cNvSpPr>
            <a:spLocks noChangeShapeType="1"/>
          </p:cNvSpPr>
          <p:nvPr/>
        </p:nvSpPr>
        <p:spPr bwMode="auto">
          <a:xfrm flipV="1">
            <a:off x="914400" y="4800600"/>
            <a:ext cx="7142163" cy="28575"/>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40299" name="Rectangle 15"/>
          <p:cNvSpPr>
            <a:spLocks noChangeArrowheads="1"/>
          </p:cNvSpPr>
          <p:nvPr/>
        </p:nvSpPr>
        <p:spPr bwMode="auto">
          <a:xfrm>
            <a:off x="-103188" y="3962400"/>
            <a:ext cx="81915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    $1 mil</a:t>
            </a:r>
            <a:endParaRPr lang="en-US" dirty="0">
              <a:solidFill>
                <a:srgbClr val="000000"/>
              </a:solidFill>
            </a:endParaRPr>
          </a:p>
        </p:txBody>
      </p:sp>
      <p:sp>
        <p:nvSpPr>
          <p:cNvPr id="140300" name="Rectangle 16"/>
          <p:cNvSpPr>
            <a:spLocks noChangeArrowheads="1"/>
          </p:cNvSpPr>
          <p:nvPr/>
        </p:nvSpPr>
        <p:spPr bwMode="auto">
          <a:xfrm>
            <a:off x="833438" y="16224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Revenue</a:t>
            </a:r>
            <a:r>
              <a:rPr lang="en-US" sz="2100" dirty="0">
                <a:solidFill>
                  <a:srgbClr val="3333CC"/>
                </a:solidFill>
              </a:rPr>
              <a:t> </a:t>
            </a:r>
            <a:endParaRPr lang="en-US" dirty="0">
              <a:solidFill>
                <a:srgbClr val="000000"/>
              </a:solidFill>
            </a:endParaRPr>
          </a:p>
        </p:txBody>
      </p:sp>
      <p:sp>
        <p:nvSpPr>
          <p:cNvPr id="140301" name="Rectangle 17"/>
          <p:cNvSpPr>
            <a:spLocks noChangeArrowheads="1"/>
          </p:cNvSpPr>
          <p:nvPr/>
        </p:nvSpPr>
        <p:spPr bwMode="auto">
          <a:xfrm>
            <a:off x="9525" y="3048000"/>
            <a:ext cx="876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1800" dirty="0">
                <a:solidFill>
                  <a:srgbClr val="000000"/>
                </a:solidFill>
              </a:rPr>
              <a:t>$1.35 mil</a:t>
            </a:r>
          </a:p>
        </p:txBody>
      </p:sp>
      <p:sp>
        <p:nvSpPr>
          <p:cNvPr id="140302" name="Rectangle 18"/>
          <p:cNvSpPr>
            <a:spLocks noChangeArrowheads="1"/>
          </p:cNvSpPr>
          <p:nvPr/>
        </p:nvSpPr>
        <p:spPr bwMode="auto">
          <a:xfrm>
            <a:off x="1522413" y="4953000"/>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p>
        </p:txBody>
      </p:sp>
      <p:sp>
        <p:nvSpPr>
          <p:cNvPr id="140303" name="Rectangle 19"/>
          <p:cNvSpPr>
            <a:spLocks noChangeArrowheads="1"/>
          </p:cNvSpPr>
          <p:nvPr/>
        </p:nvSpPr>
        <p:spPr bwMode="auto">
          <a:xfrm>
            <a:off x="2959100" y="4981575"/>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p>
        </p:txBody>
      </p:sp>
      <p:sp>
        <p:nvSpPr>
          <p:cNvPr id="140304" name="Rectangle 20"/>
          <p:cNvSpPr>
            <a:spLocks noChangeArrowheads="1"/>
          </p:cNvSpPr>
          <p:nvPr/>
        </p:nvSpPr>
        <p:spPr bwMode="auto">
          <a:xfrm>
            <a:off x="4795838" y="4981575"/>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p>
        </p:txBody>
      </p:sp>
      <p:sp>
        <p:nvSpPr>
          <p:cNvPr id="140305" name="Rectangle 21"/>
          <p:cNvSpPr>
            <a:spLocks noChangeArrowheads="1"/>
          </p:cNvSpPr>
          <p:nvPr/>
        </p:nvSpPr>
        <p:spPr bwMode="auto">
          <a:xfrm>
            <a:off x="6911975" y="4981575"/>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000000"/>
                </a:solidFill>
              </a:rPr>
              <a:t>  </a:t>
            </a:r>
            <a:r>
              <a:rPr lang="en-US" sz="1700" dirty="0">
                <a:solidFill>
                  <a:srgbClr val="000000"/>
                </a:solidFill>
              </a:rPr>
              <a:t>         </a:t>
            </a:r>
            <a:endParaRPr lang="en-US" dirty="0">
              <a:solidFill>
                <a:srgbClr val="000000"/>
              </a:solidFill>
            </a:endParaRPr>
          </a:p>
        </p:txBody>
      </p:sp>
      <p:sp>
        <p:nvSpPr>
          <p:cNvPr id="140306" name="Rectangle 22"/>
          <p:cNvSpPr>
            <a:spLocks noChangeArrowheads="1"/>
          </p:cNvSpPr>
          <p:nvPr/>
        </p:nvSpPr>
        <p:spPr bwMode="auto">
          <a:xfrm>
            <a:off x="7866063" y="498157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Wingdings" pitchFamily="2" charset="2"/>
              <a:buNone/>
            </a:pPr>
            <a:r>
              <a:rPr lang="en-US" sz="2400" dirty="0">
                <a:solidFill>
                  <a:srgbClr val="3333CC"/>
                </a:solidFill>
              </a:rPr>
              <a:t>Time</a:t>
            </a:r>
            <a:endParaRPr lang="en-US" sz="2400" dirty="0">
              <a:solidFill>
                <a:srgbClr val="000000"/>
              </a:solidFill>
            </a:endParaRPr>
          </a:p>
        </p:txBody>
      </p:sp>
      <p:sp>
        <p:nvSpPr>
          <p:cNvPr id="140307" name="Line 23"/>
          <p:cNvSpPr>
            <a:spLocks noChangeShapeType="1"/>
          </p:cNvSpPr>
          <p:nvPr/>
        </p:nvSpPr>
        <p:spPr bwMode="auto">
          <a:xfrm>
            <a:off x="938213" y="4089400"/>
            <a:ext cx="1873250" cy="1588"/>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23256" name="Line 24"/>
          <p:cNvSpPr>
            <a:spLocks noChangeShapeType="1"/>
          </p:cNvSpPr>
          <p:nvPr/>
        </p:nvSpPr>
        <p:spPr bwMode="auto">
          <a:xfrm flipH="1">
            <a:off x="2811463" y="3657600"/>
            <a:ext cx="465137" cy="431800"/>
          </a:xfrm>
          <a:prstGeom prst="line">
            <a:avLst/>
          </a:prstGeom>
          <a:noFill/>
          <a:ln w="74613" cap="rnd">
            <a:solidFill>
              <a:schemeClr val="accent1">
                <a:lumMod val="75000"/>
              </a:schemeClr>
            </a:solidFill>
            <a:round/>
            <a:headEnd/>
            <a:tailEnd/>
          </a:ln>
        </p:spPr>
        <p:txBody>
          <a:bodyPr/>
          <a:lstStyle/>
          <a:p>
            <a:pPr algn="ctr">
              <a:buFont typeface="Wingdings" pitchFamily="2" charset="2"/>
              <a:buNone/>
              <a:defRPr/>
            </a:pPr>
            <a:endParaRPr lang="en-US" dirty="0">
              <a:solidFill>
                <a:srgbClr val="000000"/>
              </a:solidFill>
            </a:endParaRPr>
          </a:p>
        </p:txBody>
      </p:sp>
      <p:sp>
        <p:nvSpPr>
          <p:cNvPr id="223257" name="Rectangle 26"/>
          <p:cNvSpPr>
            <a:spLocks noChangeArrowheads="1"/>
          </p:cNvSpPr>
          <p:nvPr/>
        </p:nvSpPr>
        <p:spPr bwMode="auto">
          <a:xfrm>
            <a:off x="1371600" y="2133600"/>
            <a:ext cx="1676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Wingdings" pitchFamily="2" charset="2"/>
              <a:buNone/>
            </a:pPr>
            <a:r>
              <a:rPr lang="en-US" sz="2100" b="1" dirty="0">
                <a:solidFill>
                  <a:srgbClr val="000000"/>
                </a:solidFill>
              </a:rPr>
              <a:t>Bad counter help replaced</a:t>
            </a:r>
            <a:r>
              <a:rPr lang="en-US" sz="2100" dirty="0">
                <a:solidFill>
                  <a:srgbClr val="000000"/>
                </a:solidFill>
              </a:rPr>
              <a:t> with a great team</a:t>
            </a:r>
            <a:endParaRPr lang="en-US" dirty="0">
              <a:solidFill>
                <a:srgbClr val="000000"/>
              </a:solidFill>
            </a:endParaRPr>
          </a:p>
        </p:txBody>
      </p:sp>
      <p:sp>
        <p:nvSpPr>
          <p:cNvPr id="223258" name="Line 28"/>
          <p:cNvSpPr>
            <a:spLocks noChangeShapeType="1"/>
          </p:cNvSpPr>
          <p:nvPr/>
        </p:nvSpPr>
        <p:spPr bwMode="auto">
          <a:xfrm>
            <a:off x="2590800" y="35052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543200" name="Text Box 32"/>
          <p:cNvSpPr txBox="1">
            <a:spLocks noChangeArrowheads="1"/>
          </p:cNvSpPr>
          <p:nvPr/>
        </p:nvSpPr>
        <p:spPr bwMode="auto">
          <a:xfrm>
            <a:off x="3429000" y="2133600"/>
            <a:ext cx="5715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sz="2400" dirty="0">
                <a:solidFill>
                  <a:srgbClr val="000000"/>
                </a:solidFill>
              </a:rPr>
              <a:t>But… within 1 month, </a:t>
            </a:r>
          </a:p>
          <a:p>
            <a:pPr algn="ctr" eaLnBrk="1" hangingPunct="1">
              <a:buFont typeface="Wingdings" pitchFamily="2" charset="2"/>
              <a:buNone/>
            </a:pPr>
            <a:r>
              <a:rPr lang="en-US" sz="2400" dirty="0">
                <a:solidFill>
                  <a:srgbClr val="000000"/>
                </a:solidFill>
              </a:rPr>
              <a:t>the great counter team quit. Revenue returned to the base level</a:t>
            </a:r>
            <a:endParaRPr lang="en-US" sz="2400" dirty="0">
              <a:solidFill>
                <a:srgbClr val="C00000"/>
              </a:solidFill>
            </a:endParaRPr>
          </a:p>
        </p:txBody>
      </p:sp>
      <p:sp>
        <p:nvSpPr>
          <p:cNvPr id="1543201" name="Line 33"/>
          <p:cNvSpPr>
            <a:spLocks noChangeShapeType="1"/>
          </p:cNvSpPr>
          <p:nvPr/>
        </p:nvSpPr>
        <p:spPr bwMode="auto">
          <a:xfrm flipH="1">
            <a:off x="3352800" y="32766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35865" name="TextBox 24"/>
          <p:cNvSpPr txBox="1">
            <a:spLocks noChangeArrowheads="1"/>
          </p:cNvSpPr>
          <p:nvPr/>
        </p:nvSpPr>
        <p:spPr bwMode="auto">
          <a:xfrm>
            <a:off x="4343400" y="4191000"/>
            <a:ext cx="404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eaLnBrk="1" hangingPunct="1">
              <a:buFont typeface="Wingdings" pitchFamily="2" charset="2"/>
              <a:buNone/>
            </a:pPr>
            <a:r>
              <a:rPr lang="en-US" sz="2400" dirty="0">
                <a:solidFill>
                  <a:srgbClr val="FF0000"/>
                </a:solidFill>
              </a:rPr>
              <a:t>and the long term impact was 0</a:t>
            </a:r>
          </a:p>
        </p:txBody>
      </p:sp>
      <p:sp>
        <p:nvSpPr>
          <p:cNvPr id="27" name="Rectangle 26"/>
          <p:cNvSpPr/>
          <p:nvPr/>
        </p:nvSpPr>
        <p:spPr>
          <a:xfrm>
            <a:off x="2514600" y="1219200"/>
            <a:ext cx="3505200" cy="830263"/>
          </a:xfrm>
          <a:prstGeom prst="rect">
            <a:avLst/>
          </a:prstGeom>
        </p:spPr>
        <p:txBody>
          <a:bodyPr wrap="none">
            <a:spAutoFit/>
          </a:bodyPr>
          <a:lstStyle/>
          <a:p>
            <a:pPr algn="ctr">
              <a:buFont typeface="Wingdings" pitchFamily="2" charset="2"/>
              <a:buNone/>
              <a:defRPr/>
            </a:pPr>
            <a:r>
              <a:rPr lang="en-US" sz="2400" b="1" dirty="0">
                <a:solidFill>
                  <a:srgbClr val="00CC99">
                    <a:lumMod val="75000"/>
                  </a:srgbClr>
                </a:solidFill>
              </a:rPr>
              <a:t>+ 25% immediate </a:t>
            </a:r>
          </a:p>
          <a:p>
            <a:pPr algn="ctr">
              <a:buFont typeface="Wingdings" pitchFamily="2" charset="2"/>
              <a:buNone/>
              <a:defRPr/>
            </a:pPr>
            <a:r>
              <a:rPr lang="en-US" sz="2400" b="1" dirty="0">
                <a:solidFill>
                  <a:srgbClr val="00CC99">
                    <a:lumMod val="75000"/>
                  </a:srgbClr>
                </a:solidFill>
              </a:rPr>
              <a:t>Improvement in 2 weeks!</a:t>
            </a:r>
          </a:p>
        </p:txBody>
      </p:sp>
      <p:sp>
        <p:nvSpPr>
          <p:cNvPr id="140315" name="Slide Number Placeholder 2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40471F38-9641-4A07-932A-49C8B19BD3AF}" type="slidenum">
              <a:rPr lang="en-US" sz="1400" b="1" smtClean="0">
                <a:solidFill>
                  <a:srgbClr val="FF0000"/>
                </a:solidFill>
              </a:rPr>
              <a:pPr eaLnBrk="1" hangingPunct="1"/>
              <a:t>115</a:t>
            </a:fld>
            <a:endParaRPr lang="en-US" sz="1400" b="1" dirty="0" smtClean="0">
              <a:solidFill>
                <a:srgbClr val="FF0000"/>
              </a:solidFill>
            </a:endParaRPr>
          </a:p>
        </p:txBody>
      </p:sp>
      <p:sp>
        <p:nvSpPr>
          <p:cNvPr id="28" name="Line 23"/>
          <p:cNvSpPr>
            <a:spLocks noChangeShapeType="1"/>
          </p:cNvSpPr>
          <p:nvPr/>
        </p:nvSpPr>
        <p:spPr bwMode="auto">
          <a:xfrm flipV="1">
            <a:off x="3505200" y="4068763"/>
            <a:ext cx="4038600" cy="46037"/>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9" name="Line 33"/>
          <p:cNvSpPr>
            <a:spLocks noChangeShapeType="1"/>
          </p:cNvSpPr>
          <p:nvPr/>
        </p:nvSpPr>
        <p:spPr bwMode="auto">
          <a:xfrm flipH="1">
            <a:off x="3048000" y="1981200"/>
            <a:ext cx="381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140318" name="Rectangle 18"/>
          <p:cNvSpPr>
            <a:spLocks noChangeArrowheads="1"/>
          </p:cNvSpPr>
          <p:nvPr/>
        </p:nvSpPr>
        <p:spPr bwMode="auto">
          <a:xfrm>
            <a:off x="838200" y="4953000"/>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Wingdings" pitchFamily="2" charset="2"/>
              <a:buNone/>
            </a:pPr>
            <a:r>
              <a:rPr lang="en-US" sz="2400" dirty="0">
                <a:solidFill>
                  <a:srgbClr val="000000"/>
                </a:solidFill>
              </a:rPr>
              <a:t> 1st quarter   2</a:t>
            </a:r>
            <a:r>
              <a:rPr lang="en-US" sz="2400" baseline="30000" dirty="0">
                <a:solidFill>
                  <a:srgbClr val="000000"/>
                </a:solidFill>
              </a:rPr>
              <a:t>nd</a:t>
            </a:r>
            <a:r>
              <a:rPr lang="en-US" sz="2400" dirty="0">
                <a:solidFill>
                  <a:srgbClr val="000000"/>
                </a:solidFill>
              </a:rPr>
              <a:t>          3</a:t>
            </a:r>
            <a:r>
              <a:rPr lang="en-US" sz="2400" baseline="30000" dirty="0">
                <a:solidFill>
                  <a:srgbClr val="000000"/>
                </a:solidFill>
              </a:rPr>
              <a:t>rd</a:t>
            </a:r>
            <a:r>
              <a:rPr lang="en-US" sz="2400" dirty="0">
                <a:solidFill>
                  <a:srgbClr val="000000"/>
                </a:solidFill>
              </a:rPr>
              <a:t>           4</a:t>
            </a:r>
            <a:r>
              <a:rPr lang="en-US" sz="2400" baseline="30000" dirty="0">
                <a:solidFill>
                  <a:srgbClr val="000000"/>
                </a:solidFill>
              </a:rPr>
              <a:t>th</a:t>
            </a:r>
            <a:r>
              <a:rPr lang="en-US" sz="2400" dirty="0">
                <a:solidFill>
                  <a:srgbClr val="000000"/>
                </a:solidFill>
              </a:rPr>
              <a:t>    Year 2</a:t>
            </a:r>
          </a:p>
        </p:txBody>
      </p:sp>
    </p:spTree>
    <p:extLst>
      <p:ext uri="{BB962C8B-B14F-4D97-AF65-F5344CB8AC3E}">
        <p14:creationId xmlns:p14="http://schemas.microsoft.com/office/powerpoint/2010/main" val="3003960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2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5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1000"/>
                                  </p:stCondLst>
                                  <p:childTnLst>
                                    <p:set>
                                      <p:cBhvr>
                                        <p:cTn id="15" dur="1" fill="hold">
                                          <p:stCondLst>
                                            <p:cond delay="0"/>
                                          </p:stCondLst>
                                        </p:cTn>
                                        <p:tgtEl>
                                          <p:spTgt spid="27">
                                            <p:txEl>
                                              <p:pRg st="0" end="0"/>
                                            </p:txEl>
                                          </p:spTgt>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27">
                                            <p:txEl>
                                              <p:pRg st="1" end="1"/>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4320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4320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32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865"/>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223242" grpId="0" animBg="1"/>
      <p:bldP spid="223257" grpId="0"/>
      <p:bldP spid="223258" grpId="0" animBg="1"/>
      <p:bldP spid="1543200" grpId="0"/>
      <p:bldP spid="1543201" grpId="0" animBg="1"/>
      <p:bldP spid="35865" grpId="0"/>
      <p:bldP spid="28" grpId="0" animBg="1"/>
      <p:bldP spid="29" grpId="0" animBg="1"/>
      <p:bldP spid="29" grpId="1"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116</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152400" y="1295400"/>
            <a:ext cx="9372600" cy="3247043"/>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10</a:t>
            </a:r>
            <a:r>
              <a:rPr lang="en-US" sz="4000" b="1" dirty="0"/>
              <a:t/>
            </a:r>
            <a:br>
              <a:rPr lang="en-US" sz="4000" b="1" dirty="0"/>
            </a:br>
            <a:endParaRPr lang="en-US" sz="4000" b="1" dirty="0" smtClean="0"/>
          </a:p>
          <a:p>
            <a:pPr algn="ctr">
              <a:lnSpc>
                <a:spcPts val="4100"/>
              </a:lnSpc>
              <a:defRPr/>
            </a:pPr>
            <a:r>
              <a:rPr lang="en-US" sz="4000" b="1" dirty="0"/>
              <a:t/>
            </a:r>
            <a:br>
              <a:rPr lang="en-US" sz="4000" b="1" dirty="0"/>
            </a:br>
            <a:r>
              <a:rPr lang="en-US" sz="4000" b="1" dirty="0" smtClean="0"/>
              <a:t>A </a:t>
            </a:r>
            <a:r>
              <a:rPr lang="en-US" sz="4000" b="1" u="sng" dirty="0" smtClean="0"/>
              <a:t>split </a:t>
            </a:r>
            <a:r>
              <a:rPr lang="en-US" sz="4000" b="1" u="sng" dirty="0"/>
              <a:t>sample</a:t>
            </a:r>
            <a:r>
              <a:rPr lang="en-US" sz="4000" b="1" dirty="0"/>
              <a:t> </a:t>
            </a:r>
            <a:r>
              <a:rPr lang="en-US" sz="4000" b="1" dirty="0" smtClean="0"/>
              <a:t>with a control group</a:t>
            </a:r>
          </a:p>
          <a:p>
            <a:pPr algn="ctr">
              <a:lnSpc>
                <a:spcPts val="4100"/>
              </a:lnSpc>
              <a:defRPr/>
            </a:pPr>
            <a:endParaRPr lang="en-US" sz="4000" b="1" dirty="0" smtClean="0"/>
          </a:p>
          <a:p>
            <a:pPr algn="ctr">
              <a:lnSpc>
                <a:spcPts val="4100"/>
              </a:lnSpc>
              <a:defRPr/>
            </a:pPr>
            <a:r>
              <a:rPr lang="en-US" sz="4000" b="1" dirty="0" smtClean="0"/>
              <a:t>(The ultimate proof)</a:t>
            </a:r>
            <a:endParaRPr lang="en-US" sz="4000" b="1" dirty="0">
              <a:solidFill>
                <a:srgbClr val="FFFFFF"/>
              </a:solidFill>
            </a:endParaRPr>
          </a:p>
        </p:txBody>
      </p:sp>
    </p:spTree>
    <p:extLst>
      <p:ext uri="{BB962C8B-B14F-4D97-AF65-F5344CB8AC3E}">
        <p14:creationId xmlns:p14="http://schemas.microsoft.com/office/powerpoint/2010/main" val="124903967"/>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txBox="1">
            <a:spLocks noGrp="1"/>
          </p:cNvSpPr>
          <p:nvPr/>
        </p:nvSpPr>
        <p:spPr bwMode="auto">
          <a:xfrm>
            <a:off x="868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BA1D58E2-6F7E-4EBD-8C06-692426C12FCA}" type="slidenum">
              <a:rPr lang="en-US" sz="1400">
                <a:solidFill>
                  <a:srgbClr val="000000"/>
                </a:solidFill>
              </a:rPr>
              <a:pPr eaLnBrk="1" hangingPunct="1"/>
              <a:t>117</a:t>
            </a:fld>
            <a:endParaRPr lang="en-US" sz="1400" dirty="0">
              <a:solidFill>
                <a:srgbClr val="000000"/>
              </a:solidFill>
            </a:endParaRPr>
          </a:p>
        </p:txBody>
      </p:sp>
      <p:sp>
        <p:nvSpPr>
          <p:cNvPr id="135171" name="Rectangle 2"/>
          <p:cNvSpPr>
            <a:spLocks noGrp="1" noChangeArrowheads="1"/>
          </p:cNvSpPr>
          <p:nvPr>
            <p:ph type="title" idx="4294967295"/>
          </p:nvPr>
        </p:nvSpPr>
        <p:spPr>
          <a:xfrm>
            <a:off x="0" y="304800"/>
            <a:ext cx="9144000" cy="381000"/>
          </a:xfrm>
        </p:spPr>
        <p:txBody>
          <a:bodyPr/>
          <a:lstStyle/>
          <a:p>
            <a:pPr>
              <a:lnSpc>
                <a:spcPct val="80000"/>
              </a:lnSpc>
            </a:pPr>
            <a:r>
              <a:rPr lang="en-US" dirty="0" smtClean="0">
                <a:cs typeface="Times New Roman" pitchFamily="18" charset="0"/>
              </a:rPr>
              <a:t>Split sample – </a:t>
            </a:r>
            <a:br>
              <a:rPr lang="en-US" dirty="0" smtClean="0">
                <a:cs typeface="Times New Roman" pitchFamily="18" charset="0"/>
              </a:rPr>
            </a:br>
            <a:r>
              <a:rPr lang="en-US" dirty="0" smtClean="0">
                <a:cs typeface="Times New Roman" pitchFamily="18" charset="0"/>
              </a:rPr>
              <a:t>Illustrating diversity business impacts</a:t>
            </a:r>
            <a:endParaRPr lang="en-US" b="0" dirty="0" smtClean="0">
              <a:cs typeface="Times New Roman" pitchFamily="18" charset="0"/>
            </a:endParaRPr>
          </a:p>
        </p:txBody>
      </p:sp>
      <p:sp>
        <p:nvSpPr>
          <p:cNvPr id="3487747" name="Text Box 3"/>
          <p:cNvSpPr txBox="1">
            <a:spLocks noChangeArrowheads="1"/>
          </p:cNvSpPr>
          <p:nvPr/>
        </p:nvSpPr>
        <p:spPr bwMode="auto">
          <a:xfrm>
            <a:off x="228600" y="10668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nSpc>
                <a:spcPct val="90000"/>
              </a:lnSpc>
              <a:buFont typeface="Wingdings" pitchFamily="2" charset="2"/>
              <a:buNone/>
            </a:pPr>
            <a:r>
              <a:rPr lang="en-US" b="1" dirty="0">
                <a:solidFill>
                  <a:srgbClr val="000000"/>
                </a:solidFill>
              </a:rPr>
              <a:t>Emergency room team diversity impacts</a:t>
            </a:r>
          </a:p>
          <a:p>
            <a:pPr>
              <a:lnSpc>
                <a:spcPct val="110000"/>
              </a:lnSpc>
              <a:buFont typeface="Wingdings" pitchFamily="2" charset="2"/>
              <a:buNone/>
            </a:pPr>
            <a:r>
              <a:rPr lang="en-US" dirty="0">
                <a:solidFill>
                  <a:srgbClr val="000000"/>
                </a:solidFill>
              </a:rPr>
              <a:t>A team of 10 (with no diversity) </a:t>
            </a:r>
            <a:r>
              <a:rPr lang="en-US" b="1" dirty="0">
                <a:solidFill>
                  <a:srgbClr val="000000"/>
                </a:solidFill>
              </a:rPr>
              <a:t>had two diverse people added</a:t>
            </a:r>
            <a:r>
              <a:rPr lang="en-US" sz="2800" dirty="0">
                <a:solidFill>
                  <a:srgbClr val="000000"/>
                </a:solidFill>
              </a:rPr>
              <a:t>  (ADA, EEO, Gay, Age</a:t>
            </a:r>
            <a:r>
              <a:rPr lang="en-US" sz="2800" dirty="0" smtClean="0">
                <a:solidFill>
                  <a:srgbClr val="000000"/>
                </a:solidFill>
              </a:rPr>
              <a:t>)… </a:t>
            </a:r>
            <a:r>
              <a:rPr lang="en-US" sz="2800" dirty="0" smtClean="0">
                <a:solidFill>
                  <a:srgbClr val="000000"/>
                </a:solidFill>
              </a:rPr>
              <a:t>2 similar </a:t>
            </a:r>
            <a:r>
              <a:rPr lang="en-US" sz="2800" dirty="0" smtClean="0">
                <a:solidFill>
                  <a:srgbClr val="000000"/>
                </a:solidFill>
              </a:rPr>
              <a:t>emergency room teams had no changes</a:t>
            </a:r>
            <a:endParaRPr lang="en-US" sz="2800" dirty="0">
              <a:solidFill>
                <a:srgbClr val="000000"/>
              </a:solidFill>
            </a:endParaRPr>
          </a:p>
          <a:p>
            <a:pPr>
              <a:lnSpc>
                <a:spcPct val="110000"/>
              </a:lnSpc>
              <a:buFont typeface="Wingdings" pitchFamily="2" charset="2"/>
              <a:buNone/>
            </a:pPr>
            <a:endParaRPr lang="en-US" sz="2800" dirty="0">
              <a:solidFill>
                <a:srgbClr val="000000"/>
              </a:solidFill>
            </a:endParaRPr>
          </a:p>
          <a:p>
            <a:pPr>
              <a:lnSpc>
                <a:spcPct val="90000"/>
              </a:lnSpc>
              <a:buFont typeface="Wingdings" pitchFamily="2" charset="2"/>
              <a:buNone/>
            </a:pPr>
            <a:r>
              <a:rPr lang="en-US" dirty="0">
                <a:solidFill>
                  <a:srgbClr val="000000"/>
                </a:solidFill>
              </a:rPr>
              <a:t>Within three months because of: </a:t>
            </a:r>
          </a:p>
          <a:p>
            <a:pPr>
              <a:lnSpc>
                <a:spcPct val="90000"/>
              </a:lnSpc>
            </a:pPr>
            <a:r>
              <a:rPr lang="en-US" b="1" dirty="0">
                <a:solidFill>
                  <a:srgbClr val="000000"/>
                </a:solidFill>
              </a:rPr>
              <a:t>Better communications</a:t>
            </a:r>
          </a:p>
          <a:p>
            <a:pPr>
              <a:lnSpc>
                <a:spcPct val="90000"/>
              </a:lnSpc>
            </a:pPr>
            <a:r>
              <a:rPr lang="en-US" b="1" dirty="0">
                <a:solidFill>
                  <a:srgbClr val="000000"/>
                </a:solidFill>
              </a:rPr>
              <a:t>Less fear</a:t>
            </a:r>
          </a:p>
          <a:p>
            <a:pPr>
              <a:lnSpc>
                <a:spcPct val="90000"/>
              </a:lnSpc>
            </a:pPr>
            <a:r>
              <a:rPr lang="en-US" b="1" dirty="0">
                <a:solidFill>
                  <a:srgbClr val="000000"/>
                </a:solidFill>
              </a:rPr>
              <a:t>Increased trust and</a:t>
            </a:r>
          </a:p>
          <a:p>
            <a:pPr>
              <a:lnSpc>
                <a:spcPct val="90000"/>
              </a:lnSpc>
            </a:pPr>
            <a:r>
              <a:rPr lang="en-US" b="1" dirty="0">
                <a:solidFill>
                  <a:srgbClr val="000000"/>
                </a:solidFill>
              </a:rPr>
              <a:t>Better understanding of patient needs</a:t>
            </a:r>
          </a:p>
          <a:p>
            <a:pPr algn="ctr">
              <a:lnSpc>
                <a:spcPct val="90000"/>
              </a:lnSpc>
              <a:buFont typeface="Wingdings" pitchFamily="2" charset="2"/>
              <a:buNone/>
            </a:pPr>
            <a:endParaRPr lang="en-US" b="1" dirty="0">
              <a:solidFill>
                <a:srgbClr val="000099"/>
              </a:solidFill>
            </a:endParaRPr>
          </a:p>
          <a:p>
            <a:pPr algn="ctr">
              <a:lnSpc>
                <a:spcPct val="90000"/>
              </a:lnSpc>
              <a:buFont typeface="Wingdings" pitchFamily="2" charset="2"/>
              <a:buNone/>
            </a:pPr>
            <a:r>
              <a:rPr lang="en-US" b="1" dirty="0">
                <a:solidFill>
                  <a:srgbClr val="000099"/>
                </a:solidFill>
              </a:rPr>
              <a:t>The following changes </a:t>
            </a:r>
            <a:r>
              <a:rPr lang="en-US" b="1" dirty="0" smtClean="0">
                <a:solidFill>
                  <a:srgbClr val="000099"/>
                </a:solidFill>
              </a:rPr>
              <a:t>occurred in the group </a:t>
            </a:r>
            <a:r>
              <a:rPr lang="en-US" b="1" dirty="0">
                <a:solidFill>
                  <a:srgbClr val="000099"/>
                </a:solidFill>
              </a:rPr>
              <a:t>&gt;</a:t>
            </a:r>
          </a:p>
        </p:txBody>
      </p:sp>
    </p:spTree>
    <p:extLst>
      <p:ext uri="{BB962C8B-B14F-4D97-AF65-F5344CB8AC3E}">
        <p14:creationId xmlns:p14="http://schemas.microsoft.com/office/powerpoint/2010/main" val="3943224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7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77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7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774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774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8774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87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txBox="1">
            <a:spLocks noGrp="1"/>
          </p:cNvSpPr>
          <p:nvPr/>
        </p:nvSpPr>
        <p:spPr bwMode="auto">
          <a:xfrm>
            <a:off x="868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E41B5FA4-8E5F-486F-B2EC-2B599ED16FBB}" type="slidenum">
              <a:rPr lang="en-US" sz="1400">
                <a:solidFill>
                  <a:srgbClr val="000000"/>
                </a:solidFill>
              </a:rPr>
              <a:pPr eaLnBrk="1" hangingPunct="1"/>
              <a:t>118</a:t>
            </a:fld>
            <a:endParaRPr lang="en-US" sz="1400" dirty="0">
              <a:solidFill>
                <a:srgbClr val="000000"/>
              </a:solidFill>
            </a:endParaRPr>
          </a:p>
        </p:txBody>
      </p:sp>
      <p:sp>
        <p:nvSpPr>
          <p:cNvPr id="136195" name="Rectangle 2"/>
          <p:cNvSpPr>
            <a:spLocks noGrp="1" noChangeArrowheads="1"/>
          </p:cNvSpPr>
          <p:nvPr>
            <p:ph type="title" idx="4294967295"/>
          </p:nvPr>
        </p:nvSpPr>
        <p:spPr>
          <a:xfrm>
            <a:off x="0" y="304800"/>
            <a:ext cx="9144000" cy="381000"/>
          </a:xfrm>
        </p:spPr>
        <p:txBody>
          <a:bodyPr/>
          <a:lstStyle/>
          <a:p>
            <a:r>
              <a:rPr lang="en-US" dirty="0" smtClean="0">
                <a:cs typeface="Times New Roman" pitchFamily="18" charset="0"/>
              </a:rPr>
              <a:t>Illustrating diversity business impacts</a:t>
            </a:r>
            <a:endParaRPr lang="en-US" b="0" dirty="0" smtClean="0">
              <a:cs typeface="Times New Roman" pitchFamily="18" charset="0"/>
            </a:endParaRPr>
          </a:p>
        </p:txBody>
      </p:sp>
      <p:sp>
        <p:nvSpPr>
          <p:cNvPr id="3488771" name="Text Box 3"/>
          <p:cNvSpPr txBox="1">
            <a:spLocks noChangeArrowheads="1"/>
          </p:cNvSpPr>
          <p:nvPr/>
        </p:nvSpPr>
        <p:spPr bwMode="auto">
          <a:xfrm>
            <a:off x="228600" y="10668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nSpc>
                <a:spcPct val="120000"/>
              </a:lnSpc>
              <a:buFont typeface="Wingdings" pitchFamily="2" charset="2"/>
              <a:buNone/>
            </a:pPr>
            <a:r>
              <a:rPr lang="en-US" dirty="0">
                <a:solidFill>
                  <a:srgbClr val="000000"/>
                </a:solidFill>
              </a:rPr>
              <a:t>Better patient satisfaction			+ 36%</a:t>
            </a:r>
          </a:p>
          <a:p>
            <a:pPr>
              <a:lnSpc>
                <a:spcPct val="120000"/>
              </a:lnSpc>
              <a:buFont typeface="Wingdings" pitchFamily="2" charset="2"/>
              <a:buNone/>
            </a:pPr>
            <a:r>
              <a:rPr lang="en-US" dirty="0">
                <a:solidFill>
                  <a:srgbClr val="000000"/>
                </a:solidFill>
              </a:rPr>
              <a:t>Number of mis-diagnosis			&lt; 27%</a:t>
            </a:r>
          </a:p>
          <a:p>
            <a:pPr>
              <a:lnSpc>
                <a:spcPct val="120000"/>
              </a:lnSpc>
              <a:buFont typeface="Wingdings" pitchFamily="2" charset="2"/>
              <a:buNone/>
            </a:pPr>
            <a:r>
              <a:rPr lang="en-US" dirty="0">
                <a:solidFill>
                  <a:srgbClr val="000000"/>
                </a:solidFill>
              </a:rPr>
              <a:t>Service delays </a:t>
            </a:r>
            <a:r>
              <a:rPr lang="en-US" sz="2400" dirty="0">
                <a:solidFill>
                  <a:srgbClr val="000000"/>
                </a:solidFill>
              </a:rPr>
              <a:t>(waiting for an interpreter)         </a:t>
            </a:r>
            <a:r>
              <a:rPr lang="en-US" dirty="0">
                <a:solidFill>
                  <a:srgbClr val="000000"/>
                </a:solidFill>
              </a:rPr>
              <a:t>&lt; 8%</a:t>
            </a:r>
          </a:p>
          <a:p>
            <a:pPr>
              <a:lnSpc>
                <a:spcPct val="120000"/>
              </a:lnSpc>
              <a:buFont typeface="Wingdings" pitchFamily="2" charset="2"/>
              <a:buNone/>
            </a:pPr>
            <a:r>
              <a:rPr lang="en-US" dirty="0">
                <a:solidFill>
                  <a:srgbClr val="000000"/>
                </a:solidFill>
              </a:rPr>
              <a:t>Patient complaint rate				&lt; 48%</a:t>
            </a:r>
          </a:p>
          <a:p>
            <a:pPr>
              <a:lnSpc>
                <a:spcPct val="120000"/>
              </a:lnSpc>
              <a:buFont typeface="Wingdings" pitchFamily="2" charset="2"/>
              <a:buNone/>
            </a:pPr>
            <a:r>
              <a:rPr lang="en-US" dirty="0">
                <a:solidFill>
                  <a:srgbClr val="000000"/>
                </a:solidFill>
              </a:rPr>
              <a:t>Team turnover rate				&lt;   8%	</a:t>
            </a:r>
          </a:p>
          <a:p>
            <a:pPr eaLnBrk="1" hangingPunct="1">
              <a:lnSpc>
                <a:spcPct val="120000"/>
              </a:lnSpc>
              <a:buFont typeface="Wingdings" pitchFamily="2" charset="2"/>
              <a:buNone/>
            </a:pPr>
            <a:endParaRPr lang="en-US" dirty="0">
              <a:solidFill>
                <a:srgbClr val="000000"/>
              </a:solidFill>
            </a:endParaRPr>
          </a:p>
          <a:p>
            <a:pPr eaLnBrk="1" hangingPunct="1">
              <a:lnSpc>
                <a:spcPct val="120000"/>
              </a:lnSpc>
              <a:buFont typeface="Wingdings" pitchFamily="2" charset="2"/>
              <a:buNone/>
            </a:pPr>
            <a:r>
              <a:rPr lang="en-US" b="1" dirty="0" smtClean="0">
                <a:solidFill>
                  <a:srgbClr val="000000"/>
                </a:solidFill>
              </a:rPr>
              <a:t>The </a:t>
            </a:r>
            <a:r>
              <a:rPr lang="en-US" b="1" dirty="0" smtClean="0">
                <a:solidFill>
                  <a:srgbClr val="000000"/>
                </a:solidFill>
              </a:rPr>
              <a:t>2 control </a:t>
            </a:r>
            <a:r>
              <a:rPr lang="en-US" b="1" dirty="0" smtClean="0">
                <a:solidFill>
                  <a:srgbClr val="000000"/>
                </a:solidFill>
              </a:rPr>
              <a:t>teams </a:t>
            </a:r>
            <a:r>
              <a:rPr lang="en-US" b="1" dirty="0">
                <a:solidFill>
                  <a:srgbClr val="000000"/>
                </a:solidFill>
              </a:rPr>
              <a:t>on other shifts</a:t>
            </a:r>
            <a:r>
              <a:rPr lang="en-US" dirty="0">
                <a:solidFill>
                  <a:srgbClr val="000000"/>
                </a:solidFill>
              </a:rPr>
              <a:t> </a:t>
            </a:r>
            <a:r>
              <a:rPr lang="en-US" dirty="0" smtClean="0">
                <a:solidFill>
                  <a:srgbClr val="000000"/>
                </a:solidFill>
              </a:rPr>
              <a:t>underwent </a:t>
            </a:r>
            <a:r>
              <a:rPr lang="en-US" dirty="0">
                <a:solidFill>
                  <a:srgbClr val="000000"/>
                </a:solidFill>
              </a:rPr>
              <a:t>no </a:t>
            </a:r>
            <a:r>
              <a:rPr lang="en-US" dirty="0" smtClean="0">
                <a:solidFill>
                  <a:srgbClr val="000000"/>
                </a:solidFill>
              </a:rPr>
              <a:t>major changes and their performance did not change</a:t>
            </a:r>
            <a:endParaRPr lang="en-US" dirty="0">
              <a:solidFill>
                <a:srgbClr val="000000"/>
              </a:solidFill>
            </a:endParaRPr>
          </a:p>
          <a:p>
            <a:pPr algn="ctr" eaLnBrk="1" hangingPunct="1">
              <a:lnSpc>
                <a:spcPts val="2000"/>
              </a:lnSpc>
              <a:buFont typeface="Wingdings" pitchFamily="2" charset="2"/>
              <a:buNone/>
            </a:pPr>
            <a:endParaRPr lang="en-US" dirty="0" smtClean="0">
              <a:solidFill>
                <a:srgbClr val="000000"/>
              </a:solidFill>
            </a:endParaRPr>
          </a:p>
          <a:p>
            <a:pPr algn="ctr" eaLnBrk="1" hangingPunct="1">
              <a:lnSpc>
                <a:spcPct val="120000"/>
              </a:lnSpc>
              <a:buFont typeface="Wingdings" pitchFamily="2" charset="2"/>
              <a:buNone/>
            </a:pPr>
            <a:r>
              <a:rPr lang="en-US" dirty="0" smtClean="0">
                <a:solidFill>
                  <a:srgbClr val="000000"/>
                </a:solidFill>
              </a:rPr>
              <a:t>Estimated </a:t>
            </a:r>
            <a:r>
              <a:rPr lang="en-US" b="1" dirty="0">
                <a:solidFill>
                  <a:srgbClr val="000000"/>
                </a:solidFill>
              </a:rPr>
              <a:t>$</a:t>
            </a:r>
            <a:r>
              <a:rPr lang="en-US" dirty="0">
                <a:solidFill>
                  <a:srgbClr val="000000"/>
                </a:solidFill>
              </a:rPr>
              <a:t> impact… Priceless		</a:t>
            </a:r>
          </a:p>
        </p:txBody>
      </p:sp>
    </p:spTree>
    <p:extLst>
      <p:ext uri="{BB962C8B-B14F-4D97-AF65-F5344CB8AC3E}">
        <p14:creationId xmlns:p14="http://schemas.microsoft.com/office/powerpoint/2010/main" val="3774041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8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8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8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87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877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488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Slide Number Placeholder 3"/>
          <p:cNvSpPr txBox="1">
            <a:spLocks noGrp="1"/>
          </p:cNvSpPr>
          <p:nvPr/>
        </p:nvSpPr>
        <p:spPr bwMode="auto">
          <a:xfrm>
            <a:off x="868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9F16F3E1-EBB4-488F-90CC-4C99E0137A04}" type="slidenum">
              <a:rPr lang="en-US" sz="1400" b="1">
                <a:solidFill>
                  <a:srgbClr val="FF0000"/>
                </a:solidFill>
              </a:rPr>
              <a:pPr eaLnBrk="1" hangingPunct="1"/>
              <a:t>119</a:t>
            </a:fld>
            <a:endParaRPr lang="en-US" sz="1400" b="1" dirty="0">
              <a:solidFill>
                <a:srgbClr val="FF0000"/>
              </a:solidFill>
            </a:endParaRPr>
          </a:p>
        </p:txBody>
      </p:sp>
      <p:sp>
        <p:nvSpPr>
          <p:cNvPr id="138243" name="Rectangle 2"/>
          <p:cNvSpPr>
            <a:spLocks noGrp="1" noChangeArrowheads="1"/>
          </p:cNvSpPr>
          <p:nvPr>
            <p:ph type="title" idx="4294967295"/>
          </p:nvPr>
        </p:nvSpPr>
        <p:spPr>
          <a:xfrm>
            <a:off x="0" y="304800"/>
            <a:ext cx="9144000" cy="381000"/>
          </a:xfrm>
        </p:spPr>
        <p:txBody>
          <a:bodyPr/>
          <a:lstStyle/>
          <a:p>
            <a:pPr>
              <a:lnSpc>
                <a:spcPts val="3200"/>
              </a:lnSpc>
            </a:pPr>
            <a:r>
              <a:rPr lang="en-US" dirty="0" smtClean="0"/>
              <a:t>Graph depiction - how a split sample can prove that best practice sharing increases sales </a:t>
            </a:r>
          </a:p>
        </p:txBody>
      </p:sp>
      <p:sp>
        <p:nvSpPr>
          <p:cNvPr id="138244" name="Rectangle 3"/>
          <p:cNvSpPr>
            <a:spLocks noGrp="1" noChangeArrowheads="1"/>
          </p:cNvSpPr>
          <p:nvPr>
            <p:ph type="body" idx="4294967295"/>
          </p:nvPr>
        </p:nvSpPr>
        <p:spPr>
          <a:xfrm>
            <a:off x="228600" y="1066800"/>
            <a:ext cx="8686800" cy="4800600"/>
          </a:xfrm>
        </p:spPr>
        <p:txBody>
          <a:bodyPr/>
          <a:lstStyle/>
          <a:p>
            <a:pPr marL="0" indent="0">
              <a:lnSpc>
                <a:spcPct val="90000"/>
              </a:lnSpc>
              <a:buNone/>
            </a:pPr>
            <a:endParaRPr lang="en-US" dirty="0" smtClean="0">
              <a:cs typeface="Times New Roman" pitchFamily="18" charset="0"/>
            </a:endParaRPr>
          </a:p>
          <a:p>
            <a:pPr marL="609600" indent="-609600">
              <a:lnSpc>
                <a:spcPct val="90000"/>
              </a:lnSpc>
            </a:pPr>
            <a:endParaRPr lang="en-US" dirty="0" smtClean="0">
              <a:cs typeface="Times New Roman" pitchFamily="18" charset="0"/>
            </a:endParaRPr>
          </a:p>
        </p:txBody>
      </p:sp>
      <p:sp>
        <p:nvSpPr>
          <p:cNvPr id="138245" name="Rectangle 4"/>
          <p:cNvSpPr>
            <a:spLocks noChangeArrowheads="1"/>
          </p:cNvSpPr>
          <p:nvPr/>
        </p:nvSpPr>
        <p:spPr bwMode="auto">
          <a:xfrm>
            <a:off x="0" y="-762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dirty="0">
              <a:solidFill>
                <a:srgbClr val="000000"/>
              </a:solidFill>
            </a:endParaRPr>
          </a:p>
        </p:txBody>
      </p:sp>
      <p:sp>
        <p:nvSpPr>
          <p:cNvPr id="223238" name="Text Box 5"/>
          <p:cNvSpPr txBox="1">
            <a:spLocks noChangeArrowheads="1"/>
          </p:cNvSpPr>
          <p:nvPr/>
        </p:nvSpPr>
        <p:spPr bwMode="auto">
          <a:xfrm>
            <a:off x="0" y="5689154"/>
            <a:ext cx="906779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sz="2500" b="1" dirty="0" smtClean="0">
                <a:solidFill>
                  <a:srgbClr val="000000"/>
                </a:solidFill>
              </a:rPr>
              <a:t>Conclusion</a:t>
            </a:r>
            <a:r>
              <a:rPr lang="en-US" sz="2500" dirty="0" smtClean="0">
                <a:solidFill>
                  <a:srgbClr val="000000"/>
                </a:solidFill>
              </a:rPr>
              <a:t> – best practice sharing </a:t>
            </a:r>
            <a:r>
              <a:rPr lang="en-US" sz="2500" b="1" dirty="0" smtClean="0">
                <a:solidFill>
                  <a:srgbClr val="000000"/>
                </a:solidFill>
              </a:rPr>
              <a:t>increases revenue by $250,000 		per year</a:t>
            </a:r>
            <a:r>
              <a:rPr lang="en-US" sz="2500" dirty="0" smtClean="0">
                <a:solidFill>
                  <a:srgbClr val="000000"/>
                </a:solidFill>
              </a:rPr>
              <a:t>, at a cost of $50,000, with an ROI of 4 to 1</a:t>
            </a:r>
            <a:endParaRPr lang="en-US" sz="2500" dirty="0">
              <a:solidFill>
                <a:srgbClr val="000000"/>
              </a:solidFill>
            </a:endParaRPr>
          </a:p>
        </p:txBody>
      </p:sp>
      <p:sp>
        <p:nvSpPr>
          <p:cNvPr id="138247" name="Line 8"/>
          <p:cNvSpPr>
            <a:spLocks noChangeShapeType="1"/>
          </p:cNvSpPr>
          <p:nvPr/>
        </p:nvSpPr>
        <p:spPr bwMode="auto">
          <a:xfrm>
            <a:off x="914400" y="1806298"/>
            <a:ext cx="1588" cy="2991128"/>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8248" name="Rectangle 9"/>
          <p:cNvSpPr>
            <a:spLocks noChangeArrowheads="1"/>
          </p:cNvSpPr>
          <p:nvPr/>
        </p:nvSpPr>
        <p:spPr bwMode="auto">
          <a:xfrm>
            <a:off x="4681538" y="5740400"/>
            <a:ext cx="15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endParaRPr lang="en-US" dirty="0">
              <a:solidFill>
                <a:srgbClr val="000000"/>
              </a:solidFill>
            </a:endParaRPr>
          </a:p>
        </p:txBody>
      </p:sp>
      <p:sp>
        <p:nvSpPr>
          <p:cNvPr id="138250" name="Line 14"/>
          <p:cNvSpPr>
            <a:spLocks noChangeShapeType="1"/>
          </p:cNvSpPr>
          <p:nvPr/>
        </p:nvSpPr>
        <p:spPr bwMode="auto">
          <a:xfrm>
            <a:off x="914400" y="4829175"/>
            <a:ext cx="7315197" cy="0"/>
          </a:xfrm>
          <a:prstGeom prst="line">
            <a:avLst/>
          </a:prstGeom>
          <a:noFill/>
          <a:ln w="74613" cap="rnd">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138252" name="Rectangle 16"/>
          <p:cNvSpPr>
            <a:spLocks noChangeArrowheads="1"/>
          </p:cNvSpPr>
          <p:nvPr/>
        </p:nvSpPr>
        <p:spPr bwMode="auto">
          <a:xfrm>
            <a:off x="157735" y="1186934"/>
            <a:ext cx="1965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b="1" dirty="0" smtClean="0">
                <a:solidFill>
                  <a:srgbClr val="3333CC"/>
                </a:solidFill>
              </a:rPr>
              <a:t>Monthly sales </a:t>
            </a:r>
            <a:r>
              <a:rPr lang="en-US" sz="2100" b="1" dirty="0" smtClean="0">
                <a:solidFill>
                  <a:srgbClr val="3333CC"/>
                </a:solidFill>
              </a:rPr>
              <a:t> </a:t>
            </a:r>
            <a:endParaRPr lang="en-US" dirty="0">
              <a:solidFill>
                <a:srgbClr val="000000"/>
              </a:solidFill>
            </a:endParaRPr>
          </a:p>
        </p:txBody>
      </p:sp>
      <p:sp>
        <p:nvSpPr>
          <p:cNvPr id="138254" name="Rectangle 18"/>
          <p:cNvSpPr>
            <a:spLocks noChangeArrowheads="1"/>
          </p:cNvSpPr>
          <p:nvPr/>
        </p:nvSpPr>
        <p:spPr bwMode="auto">
          <a:xfrm>
            <a:off x="1522413" y="4953000"/>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dirty="0">
                <a:solidFill>
                  <a:srgbClr val="000000"/>
                </a:solidFill>
              </a:rPr>
              <a:t> </a:t>
            </a:r>
          </a:p>
        </p:txBody>
      </p:sp>
      <p:sp>
        <p:nvSpPr>
          <p:cNvPr id="138255" name="Rectangle 19"/>
          <p:cNvSpPr>
            <a:spLocks noChangeArrowheads="1"/>
          </p:cNvSpPr>
          <p:nvPr/>
        </p:nvSpPr>
        <p:spPr bwMode="auto">
          <a:xfrm>
            <a:off x="2959100" y="498157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dirty="0">
                <a:solidFill>
                  <a:srgbClr val="000000"/>
                </a:solidFill>
              </a:rPr>
              <a:t> </a:t>
            </a:r>
          </a:p>
        </p:txBody>
      </p:sp>
      <p:sp>
        <p:nvSpPr>
          <p:cNvPr id="138256" name="Rectangle 20"/>
          <p:cNvSpPr>
            <a:spLocks noChangeArrowheads="1"/>
          </p:cNvSpPr>
          <p:nvPr/>
        </p:nvSpPr>
        <p:spPr bwMode="auto">
          <a:xfrm>
            <a:off x="4795838" y="498157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dirty="0">
                <a:solidFill>
                  <a:srgbClr val="000000"/>
                </a:solidFill>
              </a:rPr>
              <a:t> </a:t>
            </a:r>
          </a:p>
        </p:txBody>
      </p:sp>
      <p:sp>
        <p:nvSpPr>
          <p:cNvPr id="138257" name="Rectangle 21"/>
          <p:cNvSpPr>
            <a:spLocks noChangeArrowheads="1"/>
          </p:cNvSpPr>
          <p:nvPr/>
        </p:nvSpPr>
        <p:spPr bwMode="auto">
          <a:xfrm>
            <a:off x="6911975" y="4981575"/>
            <a:ext cx="638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dirty="0">
                <a:solidFill>
                  <a:srgbClr val="000000"/>
                </a:solidFill>
              </a:rPr>
              <a:t>  </a:t>
            </a:r>
            <a:r>
              <a:rPr lang="en-US" sz="1700" dirty="0">
                <a:solidFill>
                  <a:srgbClr val="000000"/>
                </a:solidFill>
              </a:rPr>
              <a:t>         </a:t>
            </a:r>
            <a:endParaRPr lang="en-US" dirty="0">
              <a:solidFill>
                <a:srgbClr val="000000"/>
              </a:solidFill>
            </a:endParaRPr>
          </a:p>
        </p:txBody>
      </p:sp>
      <p:sp>
        <p:nvSpPr>
          <p:cNvPr id="138259" name="Line 23"/>
          <p:cNvSpPr>
            <a:spLocks noChangeShapeType="1"/>
          </p:cNvSpPr>
          <p:nvPr/>
        </p:nvSpPr>
        <p:spPr bwMode="auto">
          <a:xfrm>
            <a:off x="938213" y="4290219"/>
            <a:ext cx="292100" cy="3805"/>
          </a:xfrm>
          <a:prstGeom prst="line">
            <a:avLst/>
          </a:prstGeom>
          <a:noFill/>
          <a:ln w="74613" cap="rnd">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pPr algn="ctr"/>
            <a:endParaRPr lang="en-US" dirty="0">
              <a:solidFill>
                <a:srgbClr val="000000"/>
              </a:solidFill>
            </a:endParaRPr>
          </a:p>
        </p:txBody>
      </p:sp>
      <p:sp>
        <p:nvSpPr>
          <p:cNvPr id="223256" name="Line 24"/>
          <p:cNvSpPr>
            <a:spLocks noChangeShapeType="1"/>
          </p:cNvSpPr>
          <p:nvPr/>
        </p:nvSpPr>
        <p:spPr bwMode="auto">
          <a:xfrm flipH="1">
            <a:off x="1230313" y="4163072"/>
            <a:ext cx="1561926" cy="130952"/>
          </a:xfrm>
          <a:prstGeom prst="line">
            <a:avLst/>
          </a:prstGeom>
          <a:noFill/>
          <a:ln w="74613" cap="rnd">
            <a:solidFill>
              <a:schemeClr val="accent1">
                <a:lumMod val="75000"/>
              </a:schemeClr>
            </a:solidFill>
            <a:round/>
            <a:headEnd/>
            <a:tailEnd/>
          </a:ln>
        </p:spPr>
        <p:txBody>
          <a:bodyPr/>
          <a:lstStyle/>
          <a:p>
            <a:pPr algn="ctr">
              <a:defRPr/>
            </a:pPr>
            <a:endParaRPr lang="en-US" dirty="0">
              <a:solidFill>
                <a:srgbClr val="000000"/>
              </a:solidFill>
            </a:endParaRPr>
          </a:p>
        </p:txBody>
      </p:sp>
      <p:sp>
        <p:nvSpPr>
          <p:cNvPr id="223257" name="Rectangle 26"/>
          <p:cNvSpPr>
            <a:spLocks noChangeArrowheads="1"/>
          </p:cNvSpPr>
          <p:nvPr/>
        </p:nvSpPr>
        <p:spPr bwMode="auto">
          <a:xfrm>
            <a:off x="1485690" y="2159749"/>
            <a:ext cx="1143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100" b="1" dirty="0" smtClean="0">
                <a:solidFill>
                  <a:srgbClr val="000000"/>
                </a:solidFill>
              </a:rPr>
              <a:t>Best practice sharing started </a:t>
            </a:r>
            <a:endParaRPr lang="en-US" b="1" dirty="0">
              <a:solidFill>
                <a:srgbClr val="000000"/>
              </a:solidFill>
            </a:endParaRPr>
          </a:p>
        </p:txBody>
      </p:sp>
      <p:sp>
        <p:nvSpPr>
          <p:cNvPr id="27" name="Rectangle 26"/>
          <p:cNvSpPr/>
          <p:nvPr/>
        </p:nvSpPr>
        <p:spPr>
          <a:xfrm>
            <a:off x="6075713" y="2188983"/>
            <a:ext cx="3004349" cy="1200329"/>
          </a:xfrm>
          <a:prstGeom prst="rect">
            <a:avLst/>
          </a:prstGeom>
        </p:spPr>
        <p:txBody>
          <a:bodyPr wrap="none">
            <a:spAutoFit/>
          </a:bodyPr>
          <a:lstStyle/>
          <a:p>
            <a:pPr algn="ctr">
              <a:buFont typeface="Wingdings" pitchFamily="2" charset="2"/>
              <a:buNone/>
              <a:defRPr/>
            </a:pPr>
            <a:r>
              <a:rPr lang="en-US" sz="2400" b="1" dirty="0" smtClean="0">
                <a:solidFill>
                  <a:srgbClr val="00CC99">
                    <a:lumMod val="75000"/>
                  </a:srgbClr>
                </a:solidFill>
              </a:rPr>
              <a:t>Sales up </a:t>
            </a:r>
          </a:p>
          <a:p>
            <a:pPr algn="ctr">
              <a:buFont typeface="Wingdings" pitchFamily="2" charset="2"/>
              <a:buNone/>
              <a:defRPr/>
            </a:pPr>
            <a:r>
              <a:rPr lang="en-US" sz="2400" b="1" dirty="0" smtClean="0">
                <a:solidFill>
                  <a:srgbClr val="00CC99">
                    <a:lumMod val="75000"/>
                  </a:srgbClr>
                </a:solidFill>
              </a:rPr>
              <a:t>+ 22.4% after 1 yr.</a:t>
            </a:r>
          </a:p>
          <a:p>
            <a:pPr algn="ctr">
              <a:buFont typeface="Wingdings" pitchFamily="2" charset="2"/>
              <a:buNone/>
              <a:defRPr/>
            </a:pPr>
            <a:r>
              <a:rPr lang="en-US" sz="2400" b="1" dirty="0" smtClean="0">
                <a:solidFill>
                  <a:srgbClr val="00CC99">
                    <a:lumMod val="75000"/>
                  </a:srgbClr>
                </a:solidFill>
              </a:rPr>
              <a:t> of B Practice sharing</a:t>
            </a:r>
            <a:endParaRPr lang="en-US" sz="2400" dirty="0">
              <a:solidFill>
                <a:srgbClr val="00CC99">
                  <a:lumMod val="75000"/>
                </a:srgbClr>
              </a:solidFill>
            </a:endParaRPr>
          </a:p>
        </p:txBody>
      </p:sp>
      <p:sp>
        <p:nvSpPr>
          <p:cNvPr id="28" name="Text Box 32"/>
          <p:cNvSpPr txBox="1">
            <a:spLocks noChangeArrowheads="1"/>
          </p:cNvSpPr>
          <p:nvPr/>
        </p:nvSpPr>
        <p:spPr bwMode="auto">
          <a:xfrm>
            <a:off x="9525" y="4981575"/>
            <a:ext cx="2619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cs typeface="Times New Roman" pitchFamily="18" charset="0"/>
              </a:defRPr>
            </a:lvl1pPr>
            <a:lvl2pPr marL="742950" indent="-285750">
              <a:defRPr sz="3200">
                <a:solidFill>
                  <a:schemeClr val="tx1"/>
                </a:solidFill>
                <a:latin typeface="Times New Roman" pitchFamily="18" charset="0"/>
                <a:cs typeface="Times New Roman" pitchFamily="18" charset="0"/>
              </a:defRPr>
            </a:lvl2pPr>
            <a:lvl3pPr marL="1143000" indent="-228600">
              <a:defRPr sz="3200">
                <a:solidFill>
                  <a:schemeClr val="tx1"/>
                </a:solidFill>
                <a:latin typeface="Times New Roman" pitchFamily="18" charset="0"/>
                <a:cs typeface="Times New Roman" pitchFamily="18" charset="0"/>
              </a:defRPr>
            </a:lvl3pPr>
            <a:lvl4pPr marL="1600200" indent="-228600">
              <a:defRPr sz="3200">
                <a:solidFill>
                  <a:schemeClr val="tx1"/>
                </a:solidFill>
                <a:latin typeface="Times New Roman" pitchFamily="18" charset="0"/>
                <a:cs typeface="Times New Roman" pitchFamily="18" charset="0"/>
              </a:defRPr>
            </a:lvl4pPr>
            <a:lvl5pPr marL="2057400" indent="-22860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algn="ctr"/>
            <a:r>
              <a:rPr lang="en-US" sz="2000" b="1" dirty="0" smtClean="0">
                <a:solidFill>
                  <a:srgbClr val="000000"/>
                </a:solidFill>
              </a:rPr>
              <a:t>                  1</a:t>
            </a:r>
            <a:r>
              <a:rPr lang="en-US" sz="2000" b="1" baseline="30000" dirty="0" smtClean="0">
                <a:solidFill>
                  <a:srgbClr val="000000"/>
                </a:solidFill>
              </a:rPr>
              <a:t>st</a:t>
            </a:r>
            <a:r>
              <a:rPr lang="en-US" sz="2000" b="1" dirty="0" smtClean="0">
                <a:solidFill>
                  <a:srgbClr val="000000"/>
                </a:solidFill>
              </a:rPr>
              <a:t> </a:t>
            </a:r>
            <a:r>
              <a:rPr lang="en-US" sz="2000" b="1" dirty="0">
                <a:solidFill>
                  <a:srgbClr val="000000"/>
                </a:solidFill>
              </a:rPr>
              <a:t>Quarter  </a:t>
            </a:r>
            <a:r>
              <a:rPr lang="en-US" sz="2000" b="1" dirty="0" smtClean="0">
                <a:solidFill>
                  <a:srgbClr val="000000"/>
                </a:solidFill>
              </a:rPr>
              <a:t>                      </a:t>
            </a:r>
            <a:endParaRPr lang="en-US" sz="2400" dirty="0">
              <a:solidFill>
                <a:srgbClr val="000000"/>
              </a:solidFill>
            </a:endParaRPr>
          </a:p>
        </p:txBody>
      </p:sp>
      <p:sp>
        <p:nvSpPr>
          <p:cNvPr id="31" name="Line 24"/>
          <p:cNvSpPr>
            <a:spLocks noChangeShapeType="1"/>
          </p:cNvSpPr>
          <p:nvPr/>
        </p:nvSpPr>
        <p:spPr bwMode="auto">
          <a:xfrm flipH="1">
            <a:off x="938213" y="4398000"/>
            <a:ext cx="1829504" cy="0"/>
          </a:xfrm>
          <a:prstGeom prst="line">
            <a:avLst/>
          </a:prstGeom>
          <a:noFill/>
          <a:ln w="74613" cap="rnd">
            <a:solidFill>
              <a:schemeClr val="accent2"/>
            </a:solidFill>
            <a:round/>
            <a:headEnd/>
            <a:tailEnd/>
          </a:ln>
        </p:spPr>
        <p:txBody>
          <a:bodyPr/>
          <a:lstStyle/>
          <a:p>
            <a:pPr algn="ctr">
              <a:defRPr/>
            </a:pPr>
            <a:endParaRPr lang="en-US" dirty="0">
              <a:solidFill>
                <a:srgbClr val="000000"/>
              </a:solidFill>
            </a:endParaRPr>
          </a:p>
        </p:txBody>
      </p:sp>
      <p:sp>
        <p:nvSpPr>
          <p:cNvPr id="32" name="Line 24"/>
          <p:cNvSpPr>
            <a:spLocks noChangeShapeType="1"/>
          </p:cNvSpPr>
          <p:nvPr/>
        </p:nvSpPr>
        <p:spPr bwMode="auto">
          <a:xfrm flipH="1">
            <a:off x="2792240" y="4035926"/>
            <a:ext cx="1912530" cy="127146"/>
          </a:xfrm>
          <a:prstGeom prst="line">
            <a:avLst/>
          </a:prstGeom>
          <a:noFill/>
          <a:ln w="74613" cap="rnd">
            <a:solidFill>
              <a:schemeClr val="accent1">
                <a:lumMod val="75000"/>
              </a:schemeClr>
            </a:solidFill>
            <a:round/>
            <a:headEnd/>
            <a:tailEnd/>
          </a:ln>
        </p:spPr>
        <p:txBody>
          <a:bodyPr/>
          <a:lstStyle/>
          <a:p>
            <a:pPr algn="ctr">
              <a:defRPr/>
            </a:pPr>
            <a:endParaRPr lang="en-US" dirty="0">
              <a:solidFill>
                <a:srgbClr val="000000"/>
              </a:solidFill>
            </a:endParaRPr>
          </a:p>
        </p:txBody>
      </p:sp>
      <p:sp>
        <p:nvSpPr>
          <p:cNvPr id="33" name="Line 24"/>
          <p:cNvSpPr>
            <a:spLocks noChangeShapeType="1"/>
          </p:cNvSpPr>
          <p:nvPr/>
        </p:nvSpPr>
        <p:spPr bwMode="auto">
          <a:xfrm flipH="1">
            <a:off x="4683124" y="3817618"/>
            <a:ext cx="1931407" cy="218307"/>
          </a:xfrm>
          <a:prstGeom prst="line">
            <a:avLst/>
          </a:prstGeom>
          <a:noFill/>
          <a:ln w="74613" cap="rnd">
            <a:solidFill>
              <a:schemeClr val="accent1">
                <a:lumMod val="75000"/>
              </a:schemeClr>
            </a:solidFill>
            <a:round/>
            <a:headEnd/>
            <a:tailEnd/>
          </a:ln>
        </p:spPr>
        <p:txBody>
          <a:bodyPr/>
          <a:lstStyle/>
          <a:p>
            <a:pPr algn="ctr">
              <a:defRPr/>
            </a:pPr>
            <a:endParaRPr lang="en-US" dirty="0">
              <a:solidFill>
                <a:srgbClr val="000000"/>
              </a:solidFill>
            </a:endParaRPr>
          </a:p>
        </p:txBody>
      </p:sp>
      <p:sp>
        <p:nvSpPr>
          <p:cNvPr id="2" name="TextBox 1"/>
          <p:cNvSpPr txBox="1"/>
          <p:nvPr/>
        </p:nvSpPr>
        <p:spPr>
          <a:xfrm>
            <a:off x="-76200" y="1789996"/>
            <a:ext cx="1126041" cy="2723823"/>
          </a:xfrm>
          <a:prstGeom prst="rect">
            <a:avLst/>
          </a:prstGeom>
          <a:noFill/>
        </p:spPr>
        <p:txBody>
          <a:bodyPr wrap="square" rtlCol="0">
            <a:spAutoFit/>
          </a:bodyPr>
          <a:lstStyle/>
          <a:p>
            <a:pPr algn="ctr"/>
            <a:r>
              <a:rPr lang="en-US" sz="1900" dirty="0" smtClean="0">
                <a:solidFill>
                  <a:srgbClr val="000000"/>
                </a:solidFill>
              </a:rPr>
              <a:t>$1.5 mil</a:t>
            </a:r>
          </a:p>
          <a:p>
            <a:pPr algn="ctr"/>
            <a:endParaRPr lang="en-US" sz="1900" dirty="0">
              <a:solidFill>
                <a:srgbClr val="000000"/>
              </a:solidFill>
            </a:endParaRPr>
          </a:p>
          <a:p>
            <a:pPr algn="ctr"/>
            <a:r>
              <a:rPr lang="en-US" sz="1900" dirty="0" smtClean="0">
                <a:solidFill>
                  <a:srgbClr val="000000"/>
                </a:solidFill>
              </a:rPr>
              <a:t>$1.4 mil</a:t>
            </a:r>
          </a:p>
          <a:p>
            <a:pPr algn="ctr"/>
            <a:endParaRPr lang="en-US" sz="1900" dirty="0">
              <a:solidFill>
                <a:srgbClr val="000000"/>
              </a:solidFill>
            </a:endParaRPr>
          </a:p>
          <a:p>
            <a:pPr algn="ctr"/>
            <a:r>
              <a:rPr lang="en-US" sz="1900" dirty="0" smtClean="0">
                <a:solidFill>
                  <a:srgbClr val="000000"/>
                </a:solidFill>
              </a:rPr>
              <a:t>$1.3 mil</a:t>
            </a:r>
          </a:p>
          <a:p>
            <a:pPr algn="ctr"/>
            <a:endParaRPr lang="en-US" sz="1900" dirty="0">
              <a:solidFill>
                <a:srgbClr val="000000"/>
              </a:solidFill>
            </a:endParaRPr>
          </a:p>
          <a:p>
            <a:pPr algn="ctr"/>
            <a:r>
              <a:rPr lang="en-US" sz="1900" dirty="0" smtClean="0">
                <a:solidFill>
                  <a:srgbClr val="000000"/>
                </a:solidFill>
              </a:rPr>
              <a:t>$1.2 mil</a:t>
            </a:r>
          </a:p>
          <a:p>
            <a:pPr algn="ctr"/>
            <a:endParaRPr lang="en-US" sz="1900" dirty="0">
              <a:solidFill>
                <a:srgbClr val="000000"/>
              </a:solidFill>
            </a:endParaRPr>
          </a:p>
          <a:p>
            <a:pPr algn="ctr"/>
            <a:r>
              <a:rPr lang="en-US" sz="1900" dirty="0" smtClean="0">
                <a:solidFill>
                  <a:srgbClr val="000000"/>
                </a:solidFill>
              </a:rPr>
              <a:t>$1.0 mil</a:t>
            </a:r>
            <a:endParaRPr lang="en-US" sz="1900" dirty="0">
              <a:solidFill>
                <a:srgbClr val="000000"/>
              </a:solidFill>
            </a:endParaRPr>
          </a:p>
        </p:txBody>
      </p:sp>
      <p:sp>
        <p:nvSpPr>
          <p:cNvPr id="34" name="Line 24"/>
          <p:cNvSpPr>
            <a:spLocks noChangeShapeType="1"/>
          </p:cNvSpPr>
          <p:nvPr/>
        </p:nvSpPr>
        <p:spPr bwMode="auto">
          <a:xfrm flipH="1">
            <a:off x="2792240" y="4398000"/>
            <a:ext cx="1912530" cy="0"/>
          </a:xfrm>
          <a:prstGeom prst="line">
            <a:avLst/>
          </a:prstGeom>
          <a:noFill/>
          <a:ln w="74613" cap="rnd">
            <a:solidFill>
              <a:schemeClr val="accent2"/>
            </a:solidFill>
            <a:round/>
            <a:headEnd/>
            <a:tailEnd/>
          </a:ln>
        </p:spPr>
        <p:txBody>
          <a:bodyPr/>
          <a:lstStyle/>
          <a:p>
            <a:pPr algn="ctr">
              <a:defRPr/>
            </a:pPr>
            <a:endParaRPr lang="en-US" dirty="0">
              <a:solidFill>
                <a:srgbClr val="000000"/>
              </a:solidFill>
            </a:endParaRPr>
          </a:p>
        </p:txBody>
      </p:sp>
      <p:sp>
        <p:nvSpPr>
          <p:cNvPr id="35" name="Line 24"/>
          <p:cNvSpPr>
            <a:spLocks noChangeShapeType="1"/>
          </p:cNvSpPr>
          <p:nvPr/>
        </p:nvSpPr>
        <p:spPr bwMode="auto">
          <a:xfrm flipH="1">
            <a:off x="4704770" y="4398000"/>
            <a:ext cx="1909762" cy="0"/>
          </a:xfrm>
          <a:prstGeom prst="line">
            <a:avLst/>
          </a:prstGeom>
          <a:noFill/>
          <a:ln w="74613" cap="rnd">
            <a:solidFill>
              <a:schemeClr val="accent2"/>
            </a:solidFill>
            <a:round/>
            <a:headEnd/>
            <a:tailEnd/>
          </a:ln>
        </p:spPr>
        <p:txBody>
          <a:bodyPr/>
          <a:lstStyle/>
          <a:p>
            <a:pPr algn="ctr">
              <a:defRPr/>
            </a:pPr>
            <a:endParaRPr lang="en-US" dirty="0">
              <a:solidFill>
                <a:srgbClr val="000000"/>
              </a:solidFill>
            </a:endParaRPr>
          </a:p>
        </p:txBody>
      </p:sp>
      <p:sp>
        <p:nvSpPr>
          <p:cNvPr id="37" name="Line 24"/>
          <p:cNvSpPr>
            <a:spLocks noChangeShapeType="1"/>
          </p:cNvSpPr>
          <p:nvPr/>
        </p:nvSpPr>
        <p:spPr bwMode="auto">
          <a:xfrm flipH="1">
            <a:off x="6633843" y="4398000"/>
            <a:ext cx="1523998" cy="0"/>
          </a:xfrm>
          <a:prstGeom prst="line">
            <a:avLst/>
          </a:prstGeom>
          <a:noFill/>
          <a:ln w="74613" cap="rnd">
            <a:solidFill>
              <a:schemeClr val="accent2"/>
            </a:solidFill>
            <a:round/>
            <a:headEnd/>
            <a:tailEnd/>
          </a:ln>
        </p:spPr>
        <p:txBody>
          <a:bodyPr/>
          <a:lstStyle/>
          <a:p>
            <a:pPr algn="ctr">
              <a:defRPr/>
            </a:pPr>
            <a:endParaRPr lang="en-US" dirty="0">
              <a:solidFill>
                <a:srgbClr val="000000"/>
              </a:solidFill>
            </a:endParaRPr>
          </a:p>
        </p:txBody>
      </p:sp>
      <p:sp>
        <p:nvSpPr>
          <p:cNvPr id="38" name="Line 24"/>
          <p:cNvSpPr>
            <a:spLocks noChangeShapeType="1"/>
          </p:cNvSpPr>
          <p:nvPr/>
        </p:nvSpPr>
        <p:spPr bwMode="auto">
          <a:xfrm flipH="1">
            <a:off x="6614531" y="3583054"/>
            <a:ext cx="1615066" cy="234564"/>
          </a:xfrm>
          <a:prstGeom prst="line">
            <a:avLst/>
          </a:prstGeom>
          <a:noFill/>
          <a:ln w="74613" cap="rnd">
            <a:solidFill>
              <a:schemeClr val="accent1">
                <a:lumMod val="75000"/>
              </a:schemeClr>
            </a:solidFill>
            <a:round/>
            <a:headEnd/>
            <a:tailEnd/>
          </a:ln>
        </p:spPr>
        <p:txBody>
          <a:bodyPr/>
          <a:lstStyle/>
          <a:p>
            <a:pPr algn="ctr">
              <a:defRPr/>
            </a:pPr>
            <a:endParaRPr lang="en-US" dirty="0">
              <a:solidFill>
                <a:srgbClr val="000000"/>
              </a:solidFill>
            </a:endParaRPr>
          </a:p>
        </p:txBody>
      </p:sp>
      <p:sp>
        <p:nvSpPr>
          <p:cNvPr id="39" name="Line 28"/>
          <p:cNvSpPr>
            <a:spLocks noChangeShapeType="1"/>
          </p:cNvSpPr>
          <p:nvPr/>
        </p:nvSpPr>
        <p:spPr bwMode="auto">
          <a:xfrm flipH="1">
            <a:off x="1036389" y="3389312"/>
            <a:ext cx="577305" cy="833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
        <p:nvSpPr>
          <p:cNvPr id="40" name="Rectangle 39"/>
          <p:cNvSpPr/>
          <p:nvPr/>
        </p:nvSpPr>
        <p:spPr>
          <a:xfrm>
            <a:off x="4795838" y="4458872"/>
            <a:ext cx="3469796" cy="338554"/>
          </a:xfrm>
          <a:prstGeom prst="rect">
            <a:avLst/>
          </a:prstGeom>
        </p:spPr>
        <p:txBody>
          <a:bodyPr wrap="none">
            <a:spAutoFit/>
          </a:bodyPr>
          <a:lstStyle/>
          <a:p>
            <a:pPr algn="ctr">
              <a:buFont typeface="Wingdings" pitchFamily="2" charset="2"/>
              <a:buNone/>
              <a:defRPr/>
            </a:pPr>
            <a:r>
              <a:rPr lang="en-US" sz="1600" b="1" dirty="0" smtClean="0">
                <a:solidFill>
                  <a:srgbClr val="2D2DB9">
                    <a:lumMod val="75000"/>
                  </a:srgbClr>
                </a:solidFill>
              </a:rPr>
              <a:t>.02% change in sales in control group</a:t>
            </a:r>
            <a:endParaRPr lang="en-US" sz="2400" dirty="0">
              <a:solidFill>
                <a:srgbClr val="2D2DB9">
                  <a:lumMod val="75000"/>
                </a:srgbClr>
              </a:solidFill>
            </a:endParaRPr>
          </a:p>
        </p:txBody>
      </p:sp>
      <p:cxnSp>
        <p:nvCxnSpPr>
          <p:cNvPr id="4" name="Straight Arrow Connector 3"/>
          <p:cNvCxnSpPr/>
          <p:nvPr/>
        </p:nvCxnSpPr>
        <p:spPr bwMode="auto">
          <a:xfrm>
            <a:off x="8157841" y="3700336"/>
            <a:ext cx="13496" cy="593688"/>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14" name="TextBox 13"/>
          <p:cNvSpPr txBox="1"/>
          <p:nvPr/>
        </p:nvSpPr>
        <p:spPr>
          <a:xfrm>
            <a:off x="2919714" y="4871749"/>
            <a:ext cx="1628972" cy="584775"/>
          </a:xfrm>
          <a:prstGeom prst="rect">
            <a:avLst/>
          </a:prstGeom>
          <a:noFill/>
        </p:spPr>
        <p:txBody>
          <a:bodyPr wrap="none" rtlCol="0">
            <a:spAutoFit/>
          </a:bodyPr>
          <a:lstStyle/>
          <a:p>
            <a:pPr algn="ctr"/>
            <a:r>
              <a:rPr lang="en-US" b="1" dirty="0" smtClean="0">
                <a:solidFill>
                  <a:srgbClr val="000000"/>
                </a:solidFill>
              </a:rPr>
              <a:t> </a:t>
            </a:r>
            <a:r>
              <a:rPr lang="en-US" sz="2000" b="1" dirty="0" smtClean="0">
                <a:solidFill>
                  <a:srgbClr val="000000"/>
                </a:solidFill>
              </a:rPr>
              <a:t>2</a:t>
            </a:r>
            <a:r>
              <a:rPr lang="en-US" sz="2000" b="1" baseline="30000" dirty="0" smtClean="0">
                <a:solidFill>
                  <a:srgbClr val="000000"/>
                </a:solidFill>
              </a:rPr>
              <a:t>nd</a:t>
            </a:r>
            <a:r>
              <a:rPr lang="en-US" sz="2000" b="1" dirty="0" smtClean="0">
                <a:solidFill>
                  <a:srgbClr val="000000"/>
                </a:solidFill>
              </a:rPr>
              <a:t>  Quarter</a:t>
            </a:r>
            <a:endParaRPr lang="en-US" sz="2000" dirty="0">
              <a:solidFill>
                <a:srgbClr val="000000"/>
              </a:solidFill>
            </a:endParaRPr>
          </a:p>
        </p:txBody>
      </p:sp>
      <p:sp>
        <p:nvSpPr>
          <p:cNvPr id="15" name="TextBox 14"/>
          <p:cNvSpPr txBox="1"/>
          <p:nvPr/>
        </p:nvSpPr>
        <p:spPr>
          <a:xfrm>
            <a:off x="5178615" y="4889242"/>
            <a:ext cx="1733360" cy="584775"/>
          </a:xfrm>
          <a:prstGeom prst="rect">
            <a:avLst/>
          </a:prstGeom>
          <a:noFill/>
        </p:spPr>
        <p:txBody>
          <a:bodyPr wrap="none" rtlCol="0">
            <a:spAutoFit/>
          </a:bodyPr>
          <a:lstStyle/>
          <a:p>
            <a:pPr algn="ctr"/>
            <a:r>
              <a:rPr lang="en-US" b="1" dirty="0" smtClean="0">
                <a:solidFill>
                  <a:srgbClr val="000000"/>
                </a:solidFill>
              </a:rPr>
              <a:t> </a:t>
            </a:r>
            <a:r>
              <a:rPr lang="en-US" sz="2000" b="1" dirty="0" smtClean="0">
                <a:solidFill>
                  <a:srgbClr val="000000"/>
                </a:solidFill>
              </a:rPr>
              <a:t>3</a:t>
            </a:r>
            <a:r>
              <a:rPr lang="en-US" sz="2000" b="1" baseline="30000" dirty="0" smtClean="0">
                <a:solidFill>
                  <a:srgbClr val="000000"/>
                </a:solidFill>
              </a:rPr>
              <a:t>rd</a:t>
            </a:r>
            <a:r>
              <a:rPr lang="en-US" sz="2000" b="1" dirty="0" smtClean="0">
                <a:solidFill>
                  <a:srgbClr val="000000"/>
                </a:solidFill>
              </a:rPr>
              <a:t>  Quarter  </a:t>
            </a:r>
            <a:endParaRPr lang="en-US" sz="2000" dirty="0">
              <a:solidFill>
                <a:srgbClr val="000000"/>
              </a:solidFill>
            </a:endParaRPr>
          </a:p>
        </p:txBody>
      </p:sp>
      <p:sp>
        <p:nvSpPr>
          <p:cNvPr id="16" name="TextBox 15"/>
          <p:cNvSpPr txBox="1"/>
          <p:nvPr/>
        </p:nvSpPr>
        <p:spPr>
          <a:xfrm>
            <a:off x="7293927" y="4840970"/>
            <a:ext cx="1638300" cy="646331"/>
          </a:xfrm>
          <a:prstGeom prst="rect">
            <a:avLst/>
          </a:prstGeom>
          <a:noFill/>
        </p:spPr>
        <p:txBody>
          <a:bodyPr wrap="square" rtlCol="0">
            <a:spAutoFit/>
          </a:bodyPr>
          <a:lstStyle/>
          <a:p>
            <a:pPr algn="ctr"/>
            <a:r>
              <a:rPr lang="en-US" sz="2000" b="1" dirty="0" smtClean="0">
                <a:solidFill>
                  <a:srgbClr val="000000"/>
                </a:solidFill>
              </a:rPr>
              <a:t>4</a:t>
            </a:r>
            <a:r>
              <a:rPr lang="en-US" sz="2000" b="1" baseline="30000" dirty="0" smtClean="0">
                <a:solidFill>
                  <a:srgbClr val="000000"/>
                </a:solidFill>
              </a:rPr>
              <a:t>th</a:t>
            </a:r>
            <a:r>
              <a:rPr lang="en-US" sz="2000" b="1" dirty="0" smtClean="0">
                <a:solidFill>
                  <a:srgbClr val="000000"/>
                </a:solidFill>
              </a:rPr>
              <a:t>  Quarter</a:t>
            </a:r>
            <a:r>
              <a:rPr lang="en-US" sz="2000" dirty="0" smtClean="0">
                <a:solidFill>
                  <a:srgbClr val="000000"/>
                </a:solidFill>
              </a:rPr>
              <a:t> </a:t>
            </a:r>
            <a:r>
              <a:rPr lang="en-US" sz="3600" dirty="0" smtClean="0">
                <a:solidFill>
                  <a:srgbClr val="000000"/>
                </a:solidFill>
              </a:rPr>
              <a:t> </a:t>
            </a:r>
            <a:endParaRPr lang="en-US" sz="3600" dirty="0">
              <a:solidFill>
                <a:srgbClr val="000000"/>
              </a:solidFill>
            </a:endParaRPr>
          </a:p>
        </p:txBody>
      </p:sp>
      <p:sp>
        <p:nvSpPr>
          <p:cNvPr id="36" name="Rectangle 35"/>
          <p:cNvSpPr/>
          <p:nvPr/>
        </p:nvSpPr>
        <p:spPr>
          <a:xfrm>
            <a:off x="1184251" y="4433152"/>
            <a:ext cx="1437188" cy="338554"/>
          </a:xfrm>
          <a:prstGeom prst="rect">
            <a:avLst/>
          </a:prstGeom>
        </p:spPr>
        <p:txBody>
          <a:bodyPr wrap="none">
            <a:spAutoFit/>
          </a:bodyPr>
          <a:lstStyle/>
          <a:p>
            <a:pPr algn="ctr">
              <a:buFont typeface="Wingdings" pitchFamily="2" charset="2"/>
              <a:buNone/>
              <a:defRPr/>
            </a:pPr>
            <a:r>
              <a:rPr lang="en-US" sz="1600" b="1" dirty="0" smtClean="0">
                <a:solidFill>
                  <a:srgbClr val="2D2DB9">
                    <a:lumMod val="75000"/>
                  </a:srgbClr>
                </a:solidFill>
              </a:rPr>
              <a:t>Control group</a:t>
            </a:r>
            <a:endParaRPr lang="en-US" sz="2400" dirty="0">
              <a:solidFill>
                <a:srgbClr val="2D2DB9">
                  <a:lumMod val="75000"/>
                </a:srgbClr>
              </a:solidFill>
            </a:endParaRPr>
          </a:p>
        </p:txBody>
      </p:sp>
      <p:sp>
        <p:nvSpPr>
          <p:cNvPr id="41" name="Line 28"/>
          <p:cNvSpPr>
            <a:spLocks noChangeShapeType="1"/>
          </p:cNvSpPr>
          <p:nvPr/>
        </p:nvSpPr>
        <p:spPr bwMode="auto">
          <a:xfrm flipH="1" flipV="1">
            <a:off x="1069589" y="4471028"/>
            <a:ext cx="164994" cy="131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dirty="0">
              <a:solidFill>
                <a:srgbClr val="000000"/>
              </a:solidFill>
            </a:endParaRPr>
          </a:p>
        </p:txBody>
      </p:sp>
    </p:spTree>
    <p:extLst>
      <p:ext uri="{BB962C8B-B14F-4D97-AF65-F5344CB8AC3E}">
        <p14:creationId xmlns:p14="http://schemas.microsoft.com/office/powerpoint/2010/main" val="2066987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2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3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1000"/>
                                  </p:stCondLst>
                                  <p:childTnLst>
                                    <p:set>
                                      <p:cBhvr>
                                        <p:cTn id="67" dur="1" fill="hold">
                                          <p:stCondLst>
                                            <p:cond delay="0"/>
                                          </p:stCondLst>
                                        </p:cTn>
                                        <p:tgtEl>
                                          <p:spTgt spid="27">
                                            <p:txEl>
                                              <p:pRg st="0" end="0"/>
                                            </p:txEl>
                                          </p:spTgt>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nodeType="afterEffect">
                                  <p:stCondLst>
                                    <p:cond delay="1000"/>
                                  </p:stCondLst>
                                  <p:childTnLst>
                                    <p:set>
                                      <p:cBhvr>
                                        <p:cTn id="70" dur="1" fill="hold">
                                          <p:stCondLst>
                                            <p:cond delay="0"/>
                                          </p:stCondLst>
                                        </p:cTn>
                                        <p:tgtEl>
                                          <p:spTgt spid="27">
                                            <p:txEl>
                                              <p:pRg st="1" end="1"/>
                                            </p:txEl>
                                          </p:spTgt>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nodeType="afterEffect">
                                  <p:stCondLst>
                                    <p:cond delay="1000"/>
                                  </p:stCondLst>
                                  <p:childTnLst>
                                    <p:set>
                                      <p:cBhvr>
                                        <p:cTn id="73" dur="1" fill="hold">
                                          <p:stCondLst>
                                            <p:cond delay="0"/>
                                          </p:stCondLst>
                                        </p:cTn>
                                        <p:tgtEl>
                                          <p:spTgt spid="27">
                                            <p:txEl>
                                              <p:pRg st="2" end="2"/>
                                            </p:txEl>
                                          </p:spTgt>
                                        </p:tgtEl>
                                        <p:attrNameLst>
                                          <p:attrName>style.visibility</p:attrName>
                                        </p:attrNameLst>
                                      </p:cBhvr>
                                      <p:to>
                                        <p:strVal val="visible"/>
                                      </p:to>
                                    </p:set>
                                  </p:childTnLst>
                                </p:cTn>
                              </p:par>
                              <p:par>
                                <p:cTn id="74" presetID="1" presetClass="entr" presetSubtype="0" fill="hold" nodeType="withEffect">
                                  <p:stCondLst>
                                    <p:cond delay="1000"/>
                                  </p:stCondLst>
                                  <p:childTnLst>
                                    <p:set>
                                      <p:cBhvr>
                                        <p:cTn id="75" dur="1" fill="hold">
                                          <p:stCondLst>
                                            <p:cond delay="0"/>
                                          </p:stCondLst>
                                        </p:cTn>
                                        <p:tgtEl>
                                          <p:spTgt spid="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2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138259" grpId="0" animBg="1"/>
      <p:bldP spid="223257" grpId="0"/>
      <p:bldP spid="39" grpId="0" animBg="1"/>
      <p:bldP spid="14" grpId="0"/>
      <p:bldP spid="15" grpId="0"/>
      <p:bldP spid="16"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b="1" smtClean="0">
                <a:solidFill>
                  <a:srgbClr val="FF0000"/>
                </a:solidFill>
              </a:rPr>
              <a:pPr eaLnBrk="1" hangingPunct="1"/>
              <a:t>12</a:t>
            </a:fld>
            <a:endParaRPr lang="en-US" sz="1400" b="1" dirty="0" smtClean="0">
              <a:solidFill>
                <a:srgbClr val="FF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solidFill>
                  <a:srgbClr val="FFFF00"/>
                </a:solidFill>
              </a:rPr>
              <a:t>The </a:t>
            </a:r>
            <a:r>
              <a:rPr lang="en-US" u="sng" dirty="0" smtClean="0">
                <a:solidFill>
                  <a:srgbClr val="FFFF00"/>
                </a:solidFill>
              </a:rPr>
              <a:t>benefits</a:t>
            </a:r>
            <a:r>
              <a:rPr lang="en-US" dirty="0" smtClean="0">
                <a:solidFill>
                  <a:srgbClr val="FFFF00"/>
                </a:solidFill>
              </a:rPr>
              <a:t> of building a business case</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839200" cy="583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800"/>
              </a:lnSpc>
              <a:defRPr/>
            </a:pPr>
            <a:r>
              <a:rPr lang="en-US" b="1" dirty="0" smtClean="0">
                <a:solidFill>
                  <a:schemeClr val="accent6">
                    <a:lumMod val="75000"/>
                  </a:schemeClr>
                </a:solidFill>
              </a:rPr>
              <a:t>In addition to funding you get:</a:t>
            </a:r>
            <a:endParaRPr lang="en-US" b="1" dirty="0">
              <a:solidFill>
                <a:schemeClr val="accent6">
                  <a:lumMod val="75000"/>
                </a:schemeClr>
              </a:solidFill>
            </a:endParaRPr>
          </a:p>
          <a:p>
            <a:pPr marL="457200" indent="-457200" eaLnBrk="1" hangingPunct="1">
              <a:lnSpc>
                <a:spcPts val="4100"/>
              </a:lnSpc>
              <a:buFont typeface="Wingdings" panose="05000000000000000000" pitchFamily="2" charset="2"/>
              <a:buChar char="Ø"/>
              <a:defRPr/>
            </a:pPr>
            <a:r>
              <a:rPr lang="en-US" b="1" dirty="0" smtClean="0">
                <a:solidFill>
                  <a:srgbClr val="000000"/>
                </a:solidFill>
              </a:rPr>
              <a:t>You will know the causes of success better</a:t>
            </a:r>
            <a:r>
              <a:rPr lang="en-US" dirty="0" smtClean="0">
                <a:solidFill>
                  <a:srgbClr val="000000"/>
                </a:solidFill>
              </a:rPr>
              <a:t> </a:t>
            </a:r>
            <a:r>
              <a:rPr lang="en-US" dirty="0" smtClean="0">
                <a:solidFill>
                  <a:srgbClr val="000000"/>
                </a:solidFill>
              </a:rPr>
              <a:t>- because you fully understanding </a:t>
            </a:r>
            <a:r>
              <a:rPr lang="en-US" b="1" dirty="0">
                <a:solidFill>
                  <a:srgbClr val="000000"/>
                </a:solidFill>
              </a:rPr>
              <a:t>the critical success factors</a:t>
            </a:r>
            <a:r>
              <a:rPr lang="en-US" dirty="0">
                <a:solidFill>
                  <a:srgbClr val="000000"/>
                </a:solidFill>
              </a:rPr>
              <a:t> </a:t>
            </a:r>
            <a:r>
              <a:rPr lang="en-US" dirty="0" smtClean="0">
                <a:solidFill>
                  <a:srgbClr val="000000"/>
                </a:solidFill>
              </a:rPr>
              <a:t>and </a:t>
            </a:r>
            <a:r>
              <a:rPr lang="en-US" b="1" dirty="0" smtClean="0">
                <a:solidFill>
                  <a:srgbClr val="000000"/>
                </a:solidFill>
              </a:rPr>
              <a:t>“why”</a:t>
            </a:r>
            <a:r>
              <a:rPr lang="en-US" dirty="0" smtClean="0">
                <a:solidFill>
                  <a:srgbClr val="000000"/>
                </a:solidFill>
              </a:rPr>
              <a:t> the program works</a:t>
            </a:r>
            <a:endParaRPr lang="en-US" b="1" dirty="0">
              <a:solidFill>
                <a:srgbClr val="000000"/>
              </a:solidFill>
            </a:endParaRPr>
          </a:p>
          <a:p>
            <a:pPr marL="457200" indent="-457200" eaLnBrk="1" hangingPunct="1">
              <a:lnSpc>
                <a:spcPts val="4100"/>
              </a:lnSpc>
              <a:buFont typeface="Wingdings" panose="05000000000000000000" pitchFamily="2" charset="2"/>
              <a:buChar char="Ø"/>
              <a:defRPr/>
            </a:pPr>
            <a:r>
              <a:rPr lang="en-US" b="1" dirty="0" smtClean="0">
                <a:solidFill>
                  <a:srgbClr val="000000"/>
                </a:solidFill>
              </a:rPr>
              <a:t>You will have alternative plans to follow</a:t>
            </a:r>
            <a:r>
              <a:rPr lang="en-US" dirty="0" smtClean="0">
                <a:solidFill>
                  <a:srgbClr val="000000"/>
                </a:solidFill>
              </a:rPr>
              <a:t> – in case something goes wrong</a:t>
            </a:r>
          </a:p>
          <a:p>
            <a:pPr marL="457200" indent="-457200" eaLnBrk="1" hangingPunct="1">
              <a:lnSpc>
                <a:spcPts val="4100"/>
              </a:lnSpc>
              <a:buFont typeface="Wingdings" panose="05000000000000000000" pitchFamily="2" charset="2"/>
              <a:buChar char="Ø"/>
              <a:defRPr/>
            </a:pPr>
            <a:r>
              <a:rPr lang="en-US" b="1" dirty="0" smtClean="0">
                <a:solidFill>
                  <a:srgbClr val="000000"/>
                </a:solidFill>
              </a:rPr>
              <a:t>You won’t be surprised when problems occur</a:t>
            </a:r>
            <a:r>
              <a:rPr lang="en-US" dirty="0" smtClean="0">
                <a:solidFill>
                  <a:srgbClr val="000000"/>
                </a:solidFill>
              </a:rPr>
              <a:t> – because you’ll have</a:t>
            </a:r>
            <a:r>
              <a:rPr lang="en-US" b="1" dirty="0" smtClean="0">
                <a:solidFill>
                  <a:srgbClr val="000000"/>
                </a:solidFill>
              </a:rPr>
              <a:t> a </a:t>
            </a:r>
            <a:r>
              <a:rPr lang="en-US" b="1" dirty="0">
                <a:solidFill>
                  <a:srgbClr val="000000"/>
                </a:solidFill>
              </a:rPr>
              <a:t>list of </a:t>
            </a:r>
            <a:r>
              <a:rPr lang="en-US" b="1" dirty="0" smtClean="0">
                <a:solidFill>
                  <a:srgbClr val="000000"/>
                </a:solidFill>
              </a:rPr>
              <a:t>likely problems </a:t>
            </a:r>
            <a:endParaRPr lang="en-US" dirty="0">
              <a:solidFill>
                <a:srgbClr val="000000"/>
              </a:solidFill>
            </a:endParaRPr>
          </a:p>
          <a:p>
            <a:pPr marL="457200" indent="-457200" eaLnBrk="1" hangingPunct="1">
              <a:lnSpc>
                <a:spcPts val="4100"/>
              </a:lnSpc>
              <a:buFont typeface="Wingdings" panose="05000000000000000000" pitchFamily="2" charset="2"/>
              <a:buChar char="Ø"/>
              <a:defRPr/>
            </a:pPr>
            <a:r>
              <a:rPr lang="en-US" b="1" dirty="0" smtClean="0">
                <a:solidFill>
                  <a:srgbClr val="000000"/>
                </a:solidFill>
              </a:rPr>
              <a:t>Your team will be easier to manage</a:t>
            </a:r>
            <a:r>
              <a:rPr lang="en-US" dirty="0" smtClean="0">
                <a:solidFill>
                  <a:srgbClr val="000000"/>
                </a:solidFill>
              </a:rPr>
              <a:t> - because everyone will know the plan and its </a:t>
            </a:r>
            <a:r>
              <a:rPr lang="en-US" dirty="0" smtClean="0">
                <a:solidFill>
                  <a:srgbClr val="000000"/>
                </a:solidFill>
              </a:rPr>
              <a:t>goals</a:t>
            </a:r>
            <a:endParaRPr lang="en-US" b="1" dirty="0" smtClean="0">
              <a:solidFill>
                <a:srgbClr val="000000"/>
              </a:solidFill>
            </a:endParaRPr>
          </a:p>
          <a:p>
            <a:pPr marL="457200" indent="-457200" eaLnBrk="1" hangingPunct="1">
              <a:lnSpc>
                <a:spcPts val="4100"/>
              </a:lnSpc>
              <a:buFont typeface="Wingdings" panose="05000000000000000000" pitchFamily="2" charset="2"/>
              <a:buChar char="Ø"/>
              <a:defRPr/>
            </a:pPr>
            <a:r>
              <a:rPr lang="en-US" dirty="0" smtClean="0">
                <a:solidFill>
                  <a:srgbClr val="000000"/>
                </a:solidFill>
              </a:rPr>
              <a:t>You may</a:t>
            </a:r>
            <a:r>
              <a:rPr lang="en-US" b="1" dirty="0" smtClean="0">
                <a:solidFill>
                  <a:srgbClr val="000000"/>
                </a:solidFill>
              </a:rPr>
              <a:t> save lives </a:t>
            </a:r>
            <a:r>
              <a:rPr lang="en-US" dirty="0" smtClean="0">
                <a:solidFill>
                  <a:srgbClr val="000000"/>
                </a:solidFill>
              </a:rPr>
              <a:t>(</a:t>
            </a:r>
            <a:r>
              <a:rPr lang="en-US" dirty="0" smtClean="0">
                <a:solidFill>
                  <a:srgbClr val="000000"/>
                </a:solidFill>
              </a:rPr>
              <a:t>Dan)</a:t>
            </a:r>
            <a:endParaRPr lang="en-US" dirty="0" smtClean="0">
              <a:solidFill>
                <a:srgbClr val="000000"/>
              </a:solidFill>
            </a:endParaRPr>
          </a:p>
        </p:txBody>
      </p:sp>
    </p:spTree>
    <p:extLst>
      <p:ext uri="{BB962C8B-B14F-4D97-AF65-F5344CB8AC3E}">
        <p14:creationId xmlns:p14="http://schemas.microsoft.com/office/powerpoint/2010/main" val="396136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120</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061508"/>
            <a:ext cx="8458200" cy="2195473"/>
          </a:xfrm>
          <a:prstGeom prst="rect">
            <a:avLst/>
          </a:prstGeom>
        </p:spPr>
        <p:txBody>
          <a:bodyPr wrap="square">
            <a:spAutoFit/>
          </a:bodyPr>
          <a:lstStyle/>
          <a:p>
            <a:pPr algn="ctr" eaLnBrk="1" hangingPunct="1">
              <a:lnSpc>
                <a:spcPts val="4100"/>
              </a:lnSpc>
              <a:defRPr/>
            </a:pPr>
            <a:endParaRPr lang="en-US" sz="4000" dirty="0" smtClean="0"/>
          </a:p>
          <a:p>
            <a:pPr algn="ctr" eaLnBrk="1" hangingPunct="1">
              <a:lnSpc>
                <a:spcPts val="4100"/>
              </a:lnSpc>
              <a:defRPr/>
            </a:pPr>
            <a:r>
              <a:rPr lang="en-US" sz="4000" b="1" dirty="0" smtClean="0"/>
              <a:t>A </a:t>
            </a:r>
            <a:r>
              <a:rPr lang="en-US" sz="4000" b="1" dirty="0"/>
              <a:t>process </a:t>
            </a:r>
            <a:r>
              <a:rPr lang="en-US" sz="4000" b="1" dirty="0" smtClean="0"/>
              <a:t>that will </a:t>
            </a:r>
            <a:r>
              <a:rPr lang="en-US" sz="4000" b="1" dirty="0"/>
              <a:t>prove it works </a:t>
            </a:r>
            <a:endParaRPr lang="en-US" sz="4000" b="1" dirty="0" smtClean="0"/>
          </a:p>
          <a:p>
            <a:pPr algn="ctr" eaLnBrk="1" hangingPunct="1">
              <a:lnSpc>
                <a:spcPts val="4100"/>
              </a:lnSpc>
              <a:defRPr/>
            </a:pPr>
            <a:endParaRPr lang="en-US" sz="4000" b="1" dirty="0" smtClean="0"/>
          </a:p>
          <a:p>
            <a:pPr algn="ctr" eaLnBrk="1" hangingPunct="1">
              <a:lnSpc>
                <a:spcPts val="4100"/>
              </a:lnSpc>
              <a:defRPr/>
            </a:pPr>
            <a:r>
              <a:rPr lang="en-US" sz="4000" b="1" u="sng" dirty="0" smtClean="0"/>
              <a:t>after the program starts</a:t>
            </a:r>
            <a:endParaRPr lang="en-US" sz="4000" b="1" dirty="0"/>
          </a:p>
        </p:txBody>
      </p:sp>
      <p:sp>
        <p:nvSpPr>
          <p:cNvPr id="7" name="TextBox 6"/>
          <p:cNvSpPr txBox="1"/>
          <p:nvPr/>
        </p:nvSpPr>
        <p:spPr>
          <a:xfrm>
            <a:off x="2057400" y="990600"/>
            <a:ext cx="5917004" cy="707886"/>
          </a:xfrm>
          <a:prstGeom prst="rect">
            <a:avLst/>
          </a:prstGeom>
          <a:noFill/>
        </p:spPr>
        <p:txBody>
          <a:bodyPr wrap="none" rtlCol="0">
            <a:spAutoFit/>
          </a:bodyPr>
          <a:lstStyle/>
          <a:p>
            <a:r>
              <a:rPr lang="en-US" sz="4000" b="1" dirty="0">
                <a:solidFill>
                  <a:srgbClr val="FF0000"/>
                </a:solidFill>
              </a:rPr>
              <a:t>Business case method # </a:t>
            </a:r>
            <a:r>
              <a:rPr lang="en-US" sz="4000" b="1" dirty="0" smtClean="0">
                <a:solidFill>
                  <a:srgbClr val="FF0000"/>
                </a:solidFill>
              </a:rPr>
              <a:t>11</a:t>
            </a:r>
            <a:endParaRPr lang="en-US" sz="4000" b="1" dirty="0">
              <a:solidFill>
                <a:srgbClr val="FF0000"/>
              </a:solidFill>
            </a:endParaRPr>
          </a:p>
        </p:txBody>
      </p:sp>
    </p:spTree>
    <p:extLst>
      <p:ext uri="{BB962C8B-B14F-4D97-AF65-F5344CB8AC3E}">
        <p14:creationId xmlns:p14="http://schemas.microsoft.com/office/powerpoint/2010/main" val="4179117892"/>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b="1" smtClean="0">
                <a:solidFill>
                  <a:srgbClr val="FF0000"/>
                </a:solidFill>
              </a:rPr>
              <a:pPr eaLnBrk="1" hangingPunct="1"/>
              <a:t>121</a:t>
            </a:fld>
            <a:endParaRPr lang="en-US" sz="1400" b="1" dirty="0" smtClean="0">
              <a:solidFill>
                <a:srgbClr val="FF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t>After implementation proof</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991600" cy="56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800"/>
              </a:lnSpc>
              <a:defRPr/>
            </a:pPr>
            <a:r>
              <a:rPr lang="en-US" b="1" dirty="0" smtClean="0">
                <a:solidFill>
                  <a:srgbClr val="2D2DB9">
                    <a:lumMod val="75000"/>
                  </a:srgbClr>
                </a:solidFill>
              </a:rPr>
              <a:t>Brand new tools seldom have proof that they work</a:t>
            </a:r>
            <a:endParaRPr lang="en-US" b="1" dirty="0">
              <a:solidFill>
                <a:srgbClr val="2D2DB9">
                  <a:lumMod val="75000"/>
                </a:srgbClr>
              </a:solidFill>
            </a:endParaRPr>
          </a:p>
          <a:p>
            <a:pPr marL="0" indent="0" eaLnBrk="1" hangingPunct="1">
              <a:lnSpc>
                <a:spcPts val="1300"/>
              </a:lnSpc>
              <a:tabLst>
                <a:tab pos="346075" algn="l"/>
              </a:tabLst>
              <a:defRPr/>
            </a:pPr>
            <a:endParaRPr lang="en-US" b="1" dirty="0" smtClean="0">
              <a:solidFill>
                <a:srgbClr val="000000"/>
              </a:solidFill>
            </a:endParaRPr>
          </a:p>
          <a:p>
            <a:pPr marL="457200" indent="-457200" eaLnBrk="1" hangingPunct="1">
              <a:lnSpc>
                <a:spcPts val="3800"/>
              </a:lnSpc>
              <a:buFont typeface="Wingdings" panose="05000000000000000000" pitchFamily="2" charset="2"/>
              <a:buChar char="Ø"/>
              <a:tabLst>
                <a:tab pos="346075" algn="l"/>
              </a:tabLst>
              <a:defRPr/>
            </a:pPr>
            <a:r>
              <a:rPr lang="en-US" b="1" dirty="0" smtClean="0">
                <a:solidFill>
                  <a:srgbClr val="000000"/>
                </a:solidFill>
              </a:rPr>
              <a:t>If your proof of concept is weak</a:t>
            </a:r>
            <a:r>
              <a:rPr lang="en-US" dirty="0" smtClean="0">
                <a:solidFill>
                  <a:srgbClr val="000000"/>
                </a:solidFill>
              </a:rPr>
              <a:t>…. show that your proposa</a:t>
            </a:r>
            <a:r>
              <a:rPr lang="en-US" dirty="0">
                <a:solidFill>
                  <a:srgbClr val="000000"/>
                </a:solidFill>
              </a:rPr>
              <a:t>l</a:t>
            </a:r>
            <a:r>
              <a:rPr lang="en-US" dirty="0" smtClean="0">
                <a:solidFill>
                  <a:srgbClr val="000000"/>
                </a:solidFill>
              </a:rPr>
              <a:t> includes… results metrics and </a:t>
            </a:r>
            <a:r>
              <a:rPr lang="en-US" b="1" dirty="0" smtClean="0">
                <a:solidFill>
                  <a:srgbClr val="000000"/>
                </a:solidFill>
              </a:rPr>
              <a:t>a process to prove that the program works after it begins operation</a:t>
            </a:r>
          </a:p>
          <a:p>
            <a:pPr marL="457200" indent="-457200" eaLnBrk="1" hangingPunct="1">
              <a:lnSpc>
                <a:spcPts val="3800"/>
              </a:lnSpc>
              <a:buFont typeface="Wingdings" panose="05000000000000000000" pitchFamily="2" charset="2"/>
              <a:buChar char="Ø"/>
              <a:tabLst>
                <a:tab pos="346075" algn="l"/>
              </a:tabLst>
              <a:defRPr/>
            </a:pPr>
            <a:r>
              <a:rPr lang="en-US" dirty="0" smtClean="0">
                <a:solidFill>
                  <a:srgbClr val="000000"/>
                </a:solidFill>
              </a:rPr>
              <a:t>Show </a:t>
            </a:r>
            <a:r>
              <a:rPr lang="en-US" b="1" dirty="0" smtClean="0">
                <a:solidFill>
                  <a:srgbClr val="000000"/>
                </a:solidFill>
              </a:rPr>
              <a:t>where </a:t>
            </a:r>
            <a:r>
              <a:rPr lang="en-US" b="1" dirty="0" smtClean="0">
                <a:solidFill>
                  <a:srgbClr val="000000"/>
                </a:solidFill>
              </a:rPr>
              <a:t>success measures will be applied and when</a:t>
            </a:r>
          </a:p>
          <a:p>
            <a:pPr marL="457200" indent="-457200" eaLnBrk="1" hangingPunct="1">
              <a:lnSpc>
                <a:spcPts val="3800"/>
              </a:lnSpc>
              <a:buFont typeface="Wingdings" panose="05000000000000000000" pitchFamily="2" charset="2"/>
              <a:buChar char="Ø"/>
              <a:tabLst>
                <a:tab pos="346075" algn="l"/>
              </a:tabLst>
              <a:defRPr/>
            </a:pPr>
            <a:r>
              <a:rPr lang="en-US" b="1" dirty="0" smtClean="0">
                <a:solidFill>
                  <a:srgbClr val="000000"/>
                </a:solidFill>
              </a:rPr>
              <a:t>Be careful of  a “no program vs a program” change in results… </a:t>
            </a:r>
            <a:r>
              <a:rPr lang="en-US" dirty="0" smtClean="0">
                <a:solidFill>
                  <a:srgbClr val="000000"/>
                </a:solidFill>
              </a:rPr>
              <a:t>because the improvement  could be due to the </a:t>
            </a:r>
            <a:r>
              <a:rPr lang="en-US" b="1" dirty="0" smtClean="0">
                <a:solidFill>
                  <a:srgbClr val="000000"/>
                </a:solidFill>
              </a:rPr>
              <a:t>Hawthorne effect</a:t>
            </a:r>
            <a:r>
              <a:rPr lang="en-US" dirty="0" smtClean="0">
                <a:solidFill>
                  <a:srgbClr val="000000"/>
                </a:solidFill>
              </a:rPr>
              <a:t> or a change in </a:t>
            </a:r>
            <a:r>
              <a:rPr lang="en-US" b="1" dirty="0" smtClean="0">
                <a:solidFill>
                  <a:srgbClr val="000000"/>
                </a:solidFill>
              </a:rPr>
              <a:t>environmental factors</a:t>
            </a:r>
          </a:p>
        </p:txBody>
      </p:sp>
    </p:spTree>
    <p:extLst>
      <p:ext uri="{BB962C8B-B14F-4D97-AF65-F5344CB8AC3E}">
        <p14:creationId xmlns:p14="http://schemas.microsoft.com/office/powerpoint/2010/main" val="3531992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ctrTitle" idx="4294967295"/>
          </p:nvPr>
        </p:nvSpPr>
        <p:spPr>
          <a:xfrm>
            <a:off x="685800" y="457200"/>
            <a:ext cx="7772400" cy="5691187"/>
          </a:xfrm>
        </p:spPr>
        <p:txBody>
          <a:bodyPr/>
          <a:lstStyle/>
          <a:p>
            <a:pPr marL="233363" algn="ctr" eaLnBrk="1" hangingPunct="1"/>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sz="3600" dirty="0" smtClean="0">
                <a:solidFill>
                  <a:srgbClr val="FF0000"/>
                </a:solidFill>
                <a:latin typeface="Times New Roman" pitchFamily="18" charset="0"/>
                <a:cs typeface="Times New Roman" pitchFamily="18" charset="0"/>
              </a:rPr>
              <a:t>Did I make you think?</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How about some more questions </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rPr>
              <a:t/>
            </a:r>
            <a:br>
              <a:rPr lang="en-US" sz="2400" dirty="0" smtClean="0">
                <a:solidFill>
                  <a:schemeClr val="tx1"/>
                </a:solidFill>
              </a:rPr>
            </a:br>
            <a:endParaRPr lang="en-US" sz="2400" b="0" dirty="0" smtClean="0">
              <a:solidFill>
                <a:schemeClr val="tx1"/>
              </a:solidFill>
            </a:endParaRPr>
          </a:p>
        </p:txBody>
      </p:sp>
      <p:sp>
        <p:nvSpPr>
          <p:cNvPr id="163843" name="Slide Number Placeholder 2"/>
          <p:cNvSpPr>
            <a:spLocks noGrp="1"/>
          </p:cNvSpPr>
          <p:nvPr>
            <p:ph type="sldNum" sz="quarter" idx="10"/>
          </p:nvPr>
        </p:nvSpPr>
        <p:spPr>
          <a:xfrm>
            <a:off x="7239000" y="6390701"/>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8D8CC23D-5320-4462-B0DE-DAD11D7E83BA}" type="slidenum">
              <a:rPr lang="en-US" sz="1400" smtClean="0"/>
              <a:pPr eaLnBrk="1" hangingPunct="1"/>
              <a:t>122</a:t>
            </a:fld>
            <a:endParaRPr lang="en-US" sz="1400" dirty="0" smtClean="0"/>
          </a:p>
        </p:txBody>
      </p:sp>
      <p:sp>
        <p:nvSpPr>
          <p:cNvPr id="4" name="TextBox 3"/>
          <p:cNvSpPr txBox="1"/>
          <p:nvPr/>
        </p:nvSpPr>
        <p:spPr>
          <a:xfrm>
            <a:off x="1066800" y="6248400"/>
            <a:ext cx="6629400" cy="461665"/>
          </a:xfrm>
          <a:prstGeom prst="rect">
            <a:avLst/>
          </a:prstGeom>
          <a:noFill/>
        </p:spPr>
        <p:txBody>
          <a:bodyPr wrap="square" rtlCol="0">
            <a:spAutoFit/>
          </a:bodyPr>
          <a:lstStyle/>
          <a:p>
            <a:pPr algn="ctr"/>
            <a:r>
              <a:rPr lang="en-US" sz="2400" u="sng" dirty="0" smtClean="0">
                <a:solidFill>
                  <a:srgbClr val="FFFF00"/>
                </a:solidFill>
                <a:cs typeface="Arial" pitchFamily="34" charset="0"/>
              </a:rPr>
              <a:t>www.drjohnsullivan.com</a:t>
            </a:r>
            <a:r>
              <a:rPr lang="en-US" sz="2400" dirty="0" smtClean="0">
                <a:solidFill>
                  <a:srgbClr val="FFFF00"/>
                </a:solidFill>
                <a:cs typeface="Arial" pitchFamily="34" charset="0"/>
              </a:rPr>
              <a:t>   or   </a:t>
            </a:r>
            <a:r>
              <a:rPr lang="en-US" sz="2400" u="sng" dirty="0" smtClean="0">
                <a:solidFill>
                  <a:srgbClr val="FFFF00"/>
                </a:solidFill>
                <a:cs typeface="Times New Roman" pitchFamily="18" charset="0"/>
              </a:rPr>
              <a:t>JohnS@sfsu.edu</a:t>
            </a:r>
            <a:endParaRPr lang="en-US" sz="2400" dirty="0">
              <a:solidFill>
                <a:srgbClr val="FFFF00"/>
              </a:solidFill>
              <a:cs typeface="Arial" pitchFamily="34" charset="0"/>
            </a:endParaRPr>
          </a:p>
        </p:txBody>
      </p:sp>
    </p:spTree>
    <p:extLst>
      <p:ext uri="{BB962C8B-B14F-4D97-AF65-F5344CB8AC3E}">
        <p14:creationId xmlns:p14="http://schemas.microsoft.com/office/powerpoint/2010/main" val="39894110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13</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972328" y="1720793"/>
            <a:ext cx="8171672" cy="1502976"/>
          </a:xfrm>
          <a:prstGeom prst="rect">
            <a:avLst/>
          </a:prstGeom>
        </p:spPr>
        <p:txBody>
          <a:bodyPr wrap="square">
            <a:spAutoFit/>
          </a:bodyPr>
          <a:lstStyle/>
          <a:p>
            <a:pPr algn="ctr">
              <a:lnSpc>
                <a:spcPts val="5500"/>
              </a:lnSpc>
            </a:pPr>
            <a:r>
              <a:rPr lang="en-US" sz="4000" b="1" u="sng" dirty="0" smtClean="0">
                <a:solidFill>
                  <a:srgbClr val="FFFFFF"/>
                </a:solidFill>
              </a:rPr>
              <a:t>Which benchmark firms</a:t>
            </a:r>
            <a:r>
              <a:rPr lang="en-US" sz="4000" b="1" dirty="0" smtClean="0">
                <a:solidFill>
                  <a:srgbClr val="FFFFFF"/>
                </a:solidFill>
              </a:rPr>
              <a:t> develop the best business cases in TA?</a:t>
            </a:r>
          </a:p>
        </p:txBody>
      </p:sp>
      <p:sp>
        <p:nvSpPr>
          <p:cNvPr id="2" name="TextBox 1"/>
          <p:cNvSpPr txBox="1"/>
          <p:nvPr/>
        </p:nvSpPr>
        <p:spPr>
          <a:xfrm>
            <a:off x="3200400" y="3048000"/>
            <a:ext cx="4100803" cy="3046988"/>
          </a:xfrm>
          <a:prstGeom prst="rect">
            <a:avLst/>
          </a:prstGeom>
          <a:noFill/>
        </p:spPr>
        <p:txBody>
          <a:bodyPr wrap="none" rtlCol="0">
            <a:spAutoFit/>
          </a:bodyPr>
          <a:lstStyle/>
          <a:p>
            <a:pPr marL="457200" indent="-457200">
              <a:buFont typeface="Arial" panose="020B0604020202020204" pitchFamily="34" charset="0"/>
              <a:buChar char="•"/>
            </a:pPr>
            <a:r>
              <a:rPr lang="en-US" dirty="0" smtClean="0"/>
              <a:t>Google</a:t>
            </a:r>
          </a:p>
          <a:p>
            <a:pPr marL="457200" indent="-457200">
              <a:buFont typeface="Arial" panose="020B0604020202020204" pitchFamily="34" charset="0"/>
              <a:buChar char="•"/>
            </a:pPr>
            <a:r>
              <a:rPr lang="en-US" dirty="0"/>
              <a:t>Pro </a:t>
            </a:r>
            <a:r>
              <a:rPr lang="en-US" dirty="0" smtClean="0"/>
              <a:t>sports teams</a:t>
            </a:r>
            <a:endParaRPr lang="en-US" dirty="0"/>
          </a:p>
          <a:p>
            <a:pPr marL="457200" indent="-457200">
              <a:buFont typeface="Arial" panose="020B0604020202020204" pitchFamily="34" charset="0"/>
              <a:buChar char="•"/>
            </a:pPr>
            <a:r>
              <a:rPr lang="en-US" dirty="0" smtClean="0"/>
              <a:t>Uber</a:t>
            </a:r>
            <a:endParaRPr lang="en-US" dirty="0"/>
          </a:p>
          <a:p>
            <a:pPr marL="457200" indent="-457200">
              <a:buFont typeface="Arial" panose="020B0604020202020204" pitchFamily="34" charset="0"/>
              <a:buChar char="•"/>
            </a:pPr>
            <a:r>
              <a:rPr lang="en-US" dirty="0"/>
              <a:t>US Army</a:t>
            </a:r>
          </a:p>
          <a:p>
            <a:pPr marL="457200" indent="-457200">
              <a:buFont typeface="Arial" panose="020B0604020202020204" pitchFamily="34" charset="0"/>
              <a:buChar char="•"/>
            </a:pPr>
            <a:r>
              <a:rPr lang="en-US" dirty="0" smtClean="0"/>
              <a:t>Deloitte </a:t>
            </a:r>
          </a:p>
          <a:p>
            <a:pPr marL="457200" indent="-457200">
              <a:buFont typeface="Arial" panose="020B0604020202020204" pitchFamily="34" charset="0"/>
              <a:buChar char="•"/>
            </a:pPr>
            <a:r>
              <a:rPr lang="en-US" dirty="0" smtClean="0"/>
              <a:t>Signature Healthcare</a:t>
            </a:r>
            <a:endParaRPr lang="en-US" dirty="0" smtClean="0"/>
          </a:p>
        </p:txBody>
      </p:sp>
      <p:sp>
        <p:nvSpPr>
          <p:cNvPr id="8" name="TextBox 7"/>
          <p:cNvSpPr txBox="1"/>
          <p:nvPr/>
        </p:nvSpPr>
        <p:spPr>
          <a:xfrm>
            <a:off x="4104290" y="639691"/>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3121637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14</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70034" y="2209800"/>
            <a:ext cx="8458200" cy="2528897"/>
          </a:xfrm>
          <a:prstGeom prst="rect">
            <a:avLst/>
          </a:prstGeom>
        </p:spPr>
        <p:txBody>
          <a:bodyPr wrap="square">
            <a:spAutoFit/>
          </a:bodyPr>
          <a:lstStyle/>
          <a:p>
            <a:pPr algn="ctr" eaLnBrk="1" hangingPunct="1">
              <a:lnSpc>
                <a:spcPts val="3800"/>
              </a:lnSpc>
              <a:tabLst>
                <a:tab pos="346075" algn="l"/>
              </a:tabLst>
              <a:defRPr/>
            </a:pPr>
            <a:r>
              <a:rPr lang="en-US" sz="4000" b="1" dirty="0"/>
              <a:t>The typical </a:t>
            </a:r>
            <a:r>
              <a:rPr lang="en-US" sz="4000" b="1" u="sng" dirty="0"/>
              <a:t>components of a business </a:t>
            </a:r>
            <a:endParaRPr lang="en-US" sz="4000" b="1" u="sng" dirty="0" smtClean="0"/>
          </a:p>
          <a:p>
            <a:pPr algn="ctr" eaLnBrk="1" hangingPunct="1">
              <a:lnSpc>
                <a:spcPts val="3800"/>
              </a:lnSpc>
              <a:tabLst>
                <a:tab pos="346075" algn="l"/>
              </a:tabLst>
              <a:defRPr/>
            </a:pPr>
            <a:endParaRPr lang="en-US" sz="4000" b="1" u="sng" dirty="0"/>
          </a:p>
          <a:p>
            <a:pPr algn="ctr" eaLnBrk="1" hangingPunct="1">
              <a:lnSpc>
                <a:spcPts val="3800"/>
              </a:lnSpc>
              <a:tabLst>
                <a:tab pos="346075" algn="l"/>
              </a:tabLst>
              <a:defRPr/>
            </a:pPr>
            <a:r>
              <a:rPr lang="en-US" sz="4000" b="1" u="sng" dirty="0" smtClean="0"/>
              <a:t>case proposal</a:t>
            </a:r>
          </a:p>
          <a:p>
            <a:pPr algn="ctr" eaLnBrk="1" hangingPunct="1">
              <a:lnSpc>
                <a:spcPts val="3800"/>
              </a:lnSpc>
              <a:tabLst>
                <a:tab pos="346075" algn="l"/>
              </a:tabLst>
              <a:defRPr/>
            </a:pPr>
            <a:endParaRPr lang="en-US" sz="4000" b="1" dirty="0" smtClean="0"/>
          </a:p>
          <a:p>
            <a:pPr algn="ctr" eaLnBrk="1" hangingPunct="1">
              <a:lnSpc>
                <a:spcPts val="3800"/>
              </a:lnSpc>
              <a:tabLst>
                <a:tab pos="346075" algn="l"/>
              </a:tabLst>
              <a:defRPr/>
            </a:pPr>
            <a:r>
              <a:rPr lang="en-US" sz="4000" dirty="0" smtClean="0"/>
              <a:t>(Decision support document)</a:t>
            </a:r>
            <a:endParaRPr lang="en-US" sz="4000" dirty="0"/>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164416209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15</a:t>
            </a:fld>
            <a:endParaRPr lang="en-US" sz="1400" dirty="0" smtClean="0">
              <a:solidFill>
                <a:srgbClr val="000000"/>
              </a:solidFill>
            </a:endParaRPr>
          </a:p>
        </p:txBody>
      </p:sp>
      <p:sp>
        <p:nvSpPr>
          <p:cNvPr id="129027" name="Rectangle 2"/>
          <p:cNvSpPr>
            <a:spLocks noGrp="1" noChangeArrowheads="1"/>
          </p:cNvSpPr>
          <p:nvPr>
            <p:ph type="title"/>
          </p:nvPr>
        </p:nvSpPr>
        <p:spPr>
          <a:xfrm>
            <a:off x="0" y="222111"/>
            <a:ext cx="9144000" cy="533400"/>
          </a:xfrm>
        </p:spPr>
        <p:txBody>
          <a:bodyPr/>
          <a:lstStyle/>
          <a:p>
            <a:pPr marL="609600" indent="-609600" eaLnBrk="1" hangingPunct="1">
              <a:lnSpc>
                <a:spcPts val="3200"/>
              </a:lnSpc>
            </a:pPr>
            <a:r>
              <a:rPr lang="en-US" dirty="0">
                <a:solidFill>
                  <a:srgbClr val="FFFF00"/>
                </a:solidFill>
              </a:rPr>
              <a:t>Table of </a:t>
            </a:r>
            <a:r>
              <a:rPr lang="en-US" dirty="0" smtClean="0">
                <a:solidFill>
                  <a:srgbClr val="FFFF00"/>
                </a:solidFill>
              </a:rPr>
              <a:t>Contents</a:t>
            </a:r>
            <a:r>
              <a:rPr lang="en-US" dirty="0">
                <a:solidFill>
                  <a:srgbClr val="FFFF00"/>
                </a:solidFill>
              </a:rPr>
              <a:t/>
            </a:r>
            <a:br>
              <a:rPr lang="en-US" dirty="0">
                <a:solidFill>
                  <a:srgbClr val="FFFF00"/>
                </a:solidFill>
              </a:rPr>
            </a:br>
            <a:r>
              <a:rPr lang="en-US" dirty="0" smtClean="0">
                <a:solidFill>
                  <a:srgbClr val="FFFF00"/>
                </a:solidFill>
              </a:rPr>
              <a:t>for the business case decision support document</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346075" indent="-346075" eaLnBrk="1" hangingPunct="1">
              <a:lnSpc>
                <a:spcPts val="3600"/>
              </a:lnSpc>
              <a:buFont typeface="+mj-lt"/>
              <a:buAutoNum type="arabicPeriod"/>
              <a:defRPr/>
            </a:pPr>
            <a:r>
              <a:rPr lang="en-US" dirty="0" smtClean="0">
                <a:solidFill>
                  <a:srgbClr val="000000"/>
                </a:solidFill>
              </a:rPr>
              <a:t>An executive </a:t>
            </a:r>
            <a:r>
              <a:rPr lang="en-US" b="1" dirty="0" smtClean="0">
                <a:solidFill>
                  <a:srgbClr val="000000"/>
                </a:solidFill>
              </a:rPr>
              <a:t>summary</a:t>
            </a:r>
            <a:r>
              <a:rPr lang="en-US" dirty="0" smtClean="0">
                <a:solidFill>
                  <a:srgbClr val="000000"/>
                </a:solidFill>
              </a:rPr>
              <a:t> that sells</a:t>
            </a:r>
          </a:p>
          <a:p>
            <a:pPr marL="346075" indent="-346075" eaLnBrk="1" hangingPunct="1">
              <a:lnSpc>
                <a:spcPts val="3600"/>
              </a:lnSpc>
              <a:buFont typeface="+mj-lt"/>
              <a:buAutoNum type="arabicPeriod"/>
              <a:defRPr/>
            </a:pPr>
            <a:r>
              <a:rPr lang="en-US" dirty="0" smtClean="0">
                <a:solidFill>
                  <a:srgbClr val="000000"/>
                </a:solidFill>
              </a:rPr>
              <a:t>A </a:t>
            </a:r>
            <a:r>
              <a:rPr lang="en-US" b="1" dirty="0" smtClean="0">
                <a:solidFill>
                  <a:srgbClr val="000000"/>
                </a:solidFill>
              </a:rPr>
              <a:t>self-descriptive title</a:t>
            </a:r>
            <a:r>
              <a:rPr lang="en-US" dirty="0" smtClean="0">
                <a:solidFill>
                  <a:srgbClr val="000000"/>
                </a:solidFill>
              </a:rPr>
              <a:t> covering the purpose of the </a:t>
            </a:r>
            <a:r>
              <a:rPr lang="en-US" dirty="0" smtClean="0">
                <a:solidFill>
                  <a:srgbClr val="000000"/>
                </a:solidFill>
              </a:rPr>
              <a:t>program </a:t>
            </a:r>
            <a:r>
              <a:rPr lang="en-US" sz="2800" dirty="0" smtClean="0">
                <a:solidFill>
                  <a:srgbClr val="000000"/>
                </a:solidFill>
              </a:rPr>
              <a:t>(A referral program that only seeks innovators)</a:t>
            </a:r>
            <a:endParaRPr lang="en-US" dirty="0" smtClean="0">
              <a:solidFill>
                <a:srgbClr val="000000"/>
              </a:solidFill>
            </a:endParaRPr>
          </a:p>
          <a:p>
            <a:pPr marL="346075" indent="-346075" eaLnBrk="1" hangingPunct="1">
              <a:lnSpc>
                <a:spcPts val="3600"/>
              </a:lnSpc>
              <a:buFont typeface="+mj-lt"/>
              <a:buAutoNum type="arabicPeriod"/>
              <a:defRPr/>
            </a:pPr>
            <a:r>
              <a:rPr lang="en-US" dirty="0" smtClean="0">
                <a:solidFill>
                  <a:srgbClr val="000000"/>
                </a:solidFill>
              </a:rPr>
              <a:t>The </a:t>
            </a:r>
            <a:r>
              <a:rPr lang="en-US" b="1" dirty="0" smtClean="0">
                <a:solidFill>
                  <a:srgbClr val="000000"/>
                </a:solidFill>
              </a:rPr>
              <a:t>business problem</a:t>
            </a:r>
            <a:r>
              <a:rPr lang="en-US" dirty="0" smtClean="0">
                <a:solidFill>
                  <a:srgbClr val="000000"/>
                </a:solidFill>
              </a:rPr>
              <a:t> being impacted</a:t>
            </a:r>
          </a:p>
          <a:p>
            <a:pPr marL="346075" indent="-346075" eaLnBrk="1" hangingPunct="1">
              <a:lnSpc>
                <a:spcPts val="3600"/>
              </a:lnSpc>
              <a:buFont typeface="+mj-lt"/>
              <a:buAutoNum type="arabicPeriod"/>
              <a:defRPr/>
            </a:pPr>
            <a:r>
              <a:rPr lang="en-US" dirty="0"/>
              <a:t>The cost of </a:t>
            </a:r>
            <a:r>
              <a:rPr lang="en-US" dirty="0" smtClean="0"/>
              <a:t>a delay </a:t>
            </a:r>
            <a:r>
              <a:rPr lang="en-US" dirty="0"/>
              <a:t>or </a:t>
            </a:r>
            <a:r>
              <a:rPr lang="en-US" b="1" dirty="0"/>
              <a:t>doing nothing</a:t>
            </a:r>
          </a:p>
          <a:p>
            <a:pPr marL="346075" lvl="0" indent="-346075" eaLnBrk="1" hangingPunct="1">
              <a:lnSpc>
                <a:spcPts val="3600"/>
              </a:lnSpc>
              <a:buFont typeface="+mj-lt"/>
              <a:buAutoNum type="arabicPeriod"/>
              <a:defRPr/>
            </a:pPr>
            <a:r>
              <a:rPr lang="en-US" dirty="0" smtClean="0"/>
              <a:t>Program </a:t>
            </a:r>
            <a:r>
              <a:rPr lang="en-US" b="1" dirty="0" smtClean="0"/>
              <a:t>benefits</a:t>
            </a:r>
            <a:r>
              <a:rPr lang="en-US" dirty="0" smtClean="0"/>
              <a:t>, outputs &amp; its likely </a:t>
            </a:r>
            <a:r>
              <a:rPr lang="en-US" b="1" dirty="0" smtClean="0"/>
              <a:t>success </a:t>
            </a:r>
            <a:r>
              <a:rPr lang="en-US" b="1" dirty="0"/>
              <a:t>rate</a:t>
            </a:r>
            <a:endParaRPr lang="en-US" dirty="0" smtClean="0"/>
          </a:p>
          <a:p>
            <a:pPr marL="346075" indent="-346075" eaLnBrk="1" hangingPunct="1">
              <a:lnSpc>
                <a:spcPts val="3600"/>
              </a:lnSpc>
              <a:buFont typeface="+mj-lt"/>
              <a:buAutoNum type="arabicPeriod"/>
              <a:defRPr/>
            </a:pPr>
            <a:r>
              <a:rPr lang="en-US" b="1" dirty="0" smtClean="0"/>
              <a:t>Description </a:t>
            </a:r>
            <a:r>
              <a:rPr lang="en-US" b="1" dirty="0"/>
              <a:t>of the proposed </a:t>
            </a:r>
            <a:r>
              <a:rPr lang="en-US" b="1" dirty="0" smtClean="0"/>
              <a:t>program, </a:t>
            </a:r>
            <a:r>
              <a:rPr lang="en-US" dirty="0" smtClean="0"/>
              <a:t>it’s rational, it’s  CSF’s and </a:t>
            </a:r>
            <a:r>
              <a:rPr lang="en-US" b="1" dirty="0" smtClean="0"/>
              <a:t>“why” it works</a:t>
            </a:r>
          </a:p>
          <a:p>
            <a:pPr marL="346075" indent="-346075" eaLnBrk="1" hangingPunct="1">
              <a:lnSpc>
                <a:spcPts val="3600"/>
              </a:lnSpc>
              <a:buFont typeface="+mj-lt"/>
              <a:buAutoNum type="arabicPeriod"/>
              <a:defRPr/>
            </a:pPr>
            <a:r>
              <a:rPr lang="en-US" dirty="0" smtClean="0"/>
              <a:t>Proof that </a:t>
            </a:r>
            <a:r>
              <a:rPr lang="en-US" b="1" dirty="0" smtClean="0"/>
              <a:t>the program works</a:t>
            </a:r>
            <a:r>
              <a:rPr lang="en-US" dirty="0" smtClean="0"/>
              <a:t> (proof of concept)</a:t>
            </a:r>
            <a:endParaRPr lang="en-US" dirty="0"/>
          </a:p>
          <a:p>
            <a:pPr marL="346075" lvl="0" indent="-346075" eaLnBrk="1" hangingPunct="1">
              <a:lnSpc>
                <a:spcPts val="3600"/>
              </a:lnSpc>
              <a:buFont typeface="+mj-lt"/>
              <a:buAutoNum type="arabicPeriod"/>
              <a:defRPr/>
            </a:pPr>
            <a:r>
              <a:rPr lang="en-US" b="1" dirty="0" smtClean="0"/>
              <a:t>Describe the team </a:t>
            </a:r>
            <a:r>
              <a:rPr lang="en-US" dirty="0" smtClean="0"/>
              <a:t>and its leadership capabilities</a:t>
            </a:r>
          </a:p>
          <a:p>
            <a:pPr marL="346075" lvl="0" indent="-346075" eaLnBrk="1" hangingPunct="1">
              <a:lnSpc>
                <a:spcPts val="3600"/>
              </a:lnSpc>
              <a:buFont typeface="+mj-lt"/>
              <a:buAutoNum type="arabicPeriod"/>
              <a:defRPr/>
            </a:pPr>
            <a:r>
              <a:rPr lang="en-US" dirty="0" smtClean="0"/>
              <a:t>Baseline </a:t>
            </a:r>
            <a:r>
              <a:rPr lang="en-US" b="1" dirty="0" smtClean="0"/>
              <a:t>environmental assumptions/</a:t>
            </a:r>
            <a:r>
              <a:rPr lang="en-US" dirty="0" smtClean="0"/>
              <a:t> forecasts</a:t>
            </a:r>
          </a:p>
          <a:p>
            <a:pPr marL="346075" lvl="0" indent="-346075" eaLnBrk="1" hangingPunct="1">
              <a:lnSpc>
                <a:spcPts val="3600"/>
              </a:lnSpc>
              <a:buFont typeface="+mj-lt"/>
              <a:buAutoNum type="arabicPeriod"/>
              <a:defRPr/>
            </a:pPr>
            <a:r>
              <a:rPr lang="en-US" b="1" dirty="0" smtClean="0"/>
              <a:t>Potential problems/ scenarios, risks</a:t>
            </a:r>
            <a:r>
              <a:rPr lang="en-US" dirty="0" smtClean="0"/>
              <a:t> and plan B</a:t>
            </a:r>
          </a:p>
        </p:txBody>
      </p:sp>
    </p:spTree>
    <p:extLst>
      <p:ext uri="{BB962C8B-B14F-4D97-AF65-F5344CB8AC3E}">
        <p14:creationId xmlns:p14="http://schemas.microsoft.com/office/powerpoint/2010/main" val="20976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3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b="1" smtClean="0">
                <a:solidFill>
                  <a:srgbClr val="FF0000"/>
                </a:solidFill>
              </a:rPr>
              <a:pPr eaLnBrk="1" hangingPunct="1"/>
              <a:t>16</a:t>
            </a:fld>
            <a:endParaRPr lang="en-US" sz="1400" b="1" dirty="0" smtClean="0">
              <a:solidFill>
                <a:srgbClr val="FF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a:solidFill>
                  <a:srgbClr val="FFFF00"/>
                </a:solidFill>
              </a:rPr>
              <a:t>Table of </a:t>
            </a:r>
            <a:r>
              <a:rPr lang="en-US" dirty="0" smtClean="0">
                <a:solidFill>
                  <a:srgbClr val="FFFF00"/>
                </a:solidFill>
              </a:rPr>
              <a:t>Contents</a:t>
            </a:r>
            <a:endParaRPr lang="en-US" dirty="0" smtClean="0"/>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839200" cy="66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630238" indent="-630238" eaLnBrk="1" hangingPunct="1">
              <a:lnSpc>
                <a:spcPts val="3600"/>
              </a:lnSpc>
              <a:buFont typeface="+mj-lt"/>
              <a:buAutoNum type="arabicPeriod" startAt="11"/>
              <a:defRPr/>
            </a:pPr>
            <a:r>
              <a:rPr lang="en-US" b="1" dirty="0" smtClean="0"/>
              <a:t>Business </a:t>
            </a:r>
            <a:r>
              <a:rPr lang="en-US" b="1" dirty="0"/>
              <a:t>units that will be impacted</a:t>
            </a:r>
          </a:p>
          <a:p>
            <a:pPr marL="630238" lvl="0" indent="-630238" eaLnBrk="1" hangingPunct="1">
              <a:lnSpc>
                <a:spcPts val="3600"/>
              </a:lnSpc>
              <a:buFont typeface="+mj-lt"/>
              <a:buAutoNum type="arabicPeriod" startAt="11"/>
              <a:defRPr/>
            </a:pPr>
            <a:r>
              <a:rPr lang="en-US" b="1" dirty="0" smtClean="0"/>
              <a:t>A list of deliverables</a:t>
            </a:r>
          </a:p>
          <a:p>
            <a:pPr marL="630238" lvl="0" indent="-630238" eaLnBrk="1" hangingPunct="1">
              <a:lnSpc>
                <a:spcPts val="3600"/>
              </a:lnSpc>
              <a:buFont typeface="+mj-lt"/>
              <a:buAutoNum type="arabicPeriod" startAt="11"/>
              <a:defRPr/>
            </a:pPr>
            <a:r>
              <a:rPr lang="en-US" b="1" dirty="0"/>
              <a:t>B</a:t>
            </a:r>
            <a:r>
              <a:rPr lang="en-US" b="1" dirty="0" smtClean="0"/>
              <a:t>udget</a:t>
            </a:r>
            <a:r>
              <a:rPr lang="en-US" dirty="0" smtClean="0"/>
              <a:t> summary</a:t>
            </a:r>
          </a:p>
          <a:p>
            <a:pPr marL="630238" lvl="0" indent="-630238" eaLnBrk="1" hangingPunct="1">
              <a:lnSpc>
                <a:spcPts val="3600"/>
              </a:lnSpc>
              <a:buFont typeface="+mj-lt"/>
              <a:buAutoNum type="arabicPeriod" startAt="11"/>
              <a:defRPr/>
            </a:pPr>
            <a:r>
              <a:rPr lang="en-US" b="1" dirty="0" smtClean="0">
                <a:solidFill>
                  <a:srgbClr val="000000"/>
                </a:solidFill>
              </a:rPr>
              <a:t>Pre-test </a:t>
            </a:r>
            <a:r>
              <a:rPr lang="en-US" dirty="0">
                <a:solidFill>
                  <a:srgbClr val="000000"/>
                </a:solidFill>
              </a:rPr>
              <a:t>and revision plan</a:t>
            </a:r>
          </a:p>
          <a:p>
            <a:pPr marL="630238" lvl="0" indent="-630238" eaLnBrk="1" hangingPunct="1">
              <a:lnSpc>
                <a:spcPts val="3600"/>
              </a:lnSpc>
              <a:buFont typeface="+mj-lt"/>
              <a:buAutoNum type="arabicPeriod" startAt="11"/>
              <a:defRPr/>
            </a:pPr>
            <a:r>
              <a:rPr lang="en-US" b="1" dirty="0" smtClean="0"/>
              <a:t>Results metrics</a:t>
            </a:r>
          </a:p>
          <a:p>
            <a:pPr marL="630238" lvl="0" indent="-630238" eaLnBrk="1" hangingPunct="1">
              <a:lnSpc>
                <a:spcPts val="3600"/>
              </a:lnSpc>
              <a:buFont typeface="+mj-lt"/>
              <a:buAutoNum type="arabicPeriod" startAt="11"/>
              <a:defRPr/>
            </a:pPr>
            <a:r>
              <a:rPr lang="en-US" dirty="0" smtClean="0"/>
              <a:t>The </a:t>
            </a:r>
            <a:r>
              <a:rPr lang="en-US" b="1" dirty="0" smtClean="0"/>
              <a:t>consequences of failure</a:t>
            </a:r>
          </a:p>
          <a:p>
            <a:pPr marL="630238" lvl="0" indent="-630238" eaLnBrk="1" hangingPunct="1">
              <a:lnSpc>
                <a:spcPts val="3600"/>
              </a:lnSpc>
              <a:buFont typeface="+mj-lt"/>
              <a:buAutoNum type="arabicPeriod" startAt="11"/>
              <a:defRPr/>
            </a:pPr>
            <a:r>
              <a:rPr lang="en-US" dirty="0" smtClean="0"/>
              <a:t>Appendices </a:t>
            </a:r>
            <a:endParaRPr lang="en-US" dirty="0" smtClean="0"/>
          </a:p>
          <a:p>
            <a:pPr marL="746125" lvl="1" indent="-263525" eaLnBrk="1" hangingPunct="1">
              <a:lnSpc>
                <a:spcPts val="3600"/>
              </a:lnSpc>
              <a:buFont typeface="Arial" panose="020B0604020202020204" pitchFamily="34" charset="0"/>
              <a:buChar char="•"/>
              <a:defRPr/>
            </a:pPr>
            <a:r>
              <a:rPr lang="en-US" dirty="0"/>
              <a:t>A</a:t>
            </a:r>
            <a:r>
              <a:rPr lang="en-US" dirty="0" smtClean="0"/>
              <a:t> process map</a:t>
            </a:r>
          </a:p>
          <a:p>
            <a:pPr marL="746125" lvl="1" indent="-263525" eaLnBrk="1" hangingPunct="1">
              <a:lnSpc>
                <a:spcPts val="3600"/>
              </a:lnSpc>
              <a:buFont typeface="Arial" panose="020B0604020202020204" pitchFamily="34" charset="0"/>
              <a:buChar char="•"/>
              <a:defRPr/>
            </a:pPr>
            <a:r>
              <a:rPr lang="en-US" b="1" dirty="0" smtClean="0"/>
              <a:t>Anticipated </a:t>
            </a:r>
            <a:r>
              <a:rPr lang="en-US" b="1" dirty="0"/>
              <a:t>questions </a:t>
            </a:r>
            <a:r>
              <a:rPr lang="en-US" dirty="0"/>
              <a:t>with answers</a:t>
            </a:r>
          </a:p>
          <a:p>
            <a:pPr marL="746125" lvl="1" indent="-263525" eaLnBrk="1" hangingPunct="1">
              <a:lnSpc>
                <a:spcPts val="3600"/>
              </a:lnSpc>
              <a:buFont typeface="Arial" panose="020B0604020202020204" pitchFamily="34" charset="0"/>
              <a:buChar char="•"/>
              <a:defRPr/>
            </a:pPr>
            <a:r>
              <a:rPr lang="en-US" b="1" dirty="0" smtClean="0"/>
              <a:t>Detailed </a:t>
            </a:r>
            <a:r>
              <a:rPr lang="en-US" b="1" dirty="0"/>
              <a:t>budget</a:t>
            </a:r>
            <a:r>
              <a:rPr lang="en-US" dirty="0"/>
              <a:t> and its </a:t>
            </a:r>
            <a:r>
              <a:rPr lang="en-US" dirty="0" smtClean="0"/>
              <a:t>justification</a:t>
            </a:r>
          </a:p>
          <a:p>
            <a:pPr marL="746125" lvl="1" indent="-263525" eaLnBrk="1" hangingPunct="1">
              <a:lnSpc>
                <a:spcPts val="3600"/>
              </a:lnSpc>
              <a:buFont typeface="Arial" panose="020B0604020202020204" pitchFamily="34" charset="0"/>
              <a:buChar char="•"/>
              <a:defRPr/>
            </a:pPr>
            <a:r>
              <a:rPr lang="en-US" dirty="0" smtClean="0"/>
              <a:t>Data needed, </a:t>
            </a:r>
            <a:r>
              <a:rPr lang="en-US" b="1" dirty="0" smtClean="0"/>
              <a:t>formulas &amp; </a:t>
            </a:r>
            <a:r>
              <a:rPr lang="en-US" b="1" dirty="0" smtClean="0"/>
              <a:t>definitions</a:t>
            </a:r>
          </a:p>
          <a:p>
            <a:pPr marL="746125" lvl="1" indent="-263525" eaLnBrk="1" hangingPunct="1">
              <a:lnSpc>
                <a:spcPts val="3600"/>
              </a:lnSpc>
              <a:buFont typeface="Arial" panose="020B0604020202020204" pitchFamily="34" charset="0"/>
              <a:buChar char="•"/>
              <a:defRPr/>
            </a:pPr>
            <a:r>
              <a:rPr lang="en-US" b="1" dirty="0" smtClean="0"/>
              <a:t>Signoffs and approvals</a:t>
            </a:r>
            <a:endParaRPr lang="en-US" b="1" dirty="0"/>
          </a:p>
          <a:p>
            <a:pPr marL="746125" lvl="1" indent="-263525" eaLnBrk="1" hangingPunct="1">
              <a:lnSpc>
                <a:spcPts val="3800"/>
              </a:lnSpc>
              <a:buFont typeface="Arial" panose="020B0604020202020204" pitchFamily="34" charset="0"/>
              <a:buChar char="•"/>
              <a:defRPr/>
            </a:pPr>
            <a:endParaRPr lang="en-US" dirty="0"/>
          </a:p>
          <a:p>
            <a:pPr marL="630238" indent="-630238" eaLnBrk="1" hangingPunct="1">
              <a:lnSpc>
                <a:spcPts val="3800"/>
              </a:lnSpc>
              <a:buFont typeface="+mj-lt"/>
              <a:buAutoNum type="arabicPeriod" startAt="11"/>
              <a:defRPr/>
            </a:pPr>
            <a:endParaRPr lang="en-US" b="1" dirty="0" smtClean="0">
              <a:solidFill>
                <a:srgbClr val="000000"/>
              </a:solidFill>
            </a:endParaRPr>
          </a:p>
        </p:txBody>
      </p:sp>
    </p:spTree>
    <p:extLst>
      <p:ext uri="{BB962C8B-B14F-4D97-AF65-F5344CB8AC3E}">
        <p14:creationId xmlns:p14="http://schemas.microsoft.com/office/powerpoint/2010/main" val="92770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38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38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3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17</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061508"/>
            <a:ext cx="8458200" cy="1938992"/>
          </a:xfrm>
          <a:prstGeom prst="rect">
            <a:avLst/>
          </a:prstGeom>
        </p:spPr>
        <p:txBody>
          <a:bodyPr wrap="square">
            <a:spAutoFit/>
          </a:bodyPr>
          <a:lstStyle/>
          <a:p>
            <a:pPr algn="ctr">
              <a:lnSpc>
                <a:spcPct val="150000"/>
              </a:lnSpc>
            </a:pPr>
            <a:r>
              <a:rPr lang="en-US" sz="4000" b="1" dirty="0" smtClean="0"/>
              <a:t>Overview of the </a:t>
            </a:r>
            <a:r>
              <a:rPr lang="en-US" sz="4000" b="1" u="sng" dirty="0" smtClean="0"/>
              <a:t>basic steps</a:t>
            </a:r>
            <a:r>
              <a:rPr lang="en-US" sz="4000" b="1" dirty="0" smtClean="0"/>
              <a:t> in developing a compelling business case</a:t>
            </a:r>
            <a:endParaRPr lang="en-US" sz="4000" b="1" dirty="0" smtClean="0">
              <a:solidFill>
                <a:srgbClr val="FFFFFF"/>
              </a:solidFill>
            </a:endParaRPr>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5</a:t>
            </a:r>
            <a:endParaRPr lang="en-US" b="1" dirty="0">
              <a:solidFill>
                <a:srgbClr val="FF0000"/>
              </a:solidFill>
            </a:endParaRPr>
          </a:p>
        </p:txBody>
      </p:sp>
    </p:spTree>
    <p:extLst>
      <p:ext uri="{BB962C8B-B14F-4D97-AF65-F5344CB8AC3E}">
        <p14:creationId xmlns:p14="http://schemas.microsoft.com/office/powerpoint/2010/main" val="144383283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18</a:t>
            </a:fld>
            <a:endParaRPr lang="en-US" sz="1400" dirty="0" smtClean="0">
              <a:solidFill>
                <a:srgbClr val="00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solidFill>
                  <a:srgbClr val="FFFF00"/>
                </a:solidFill>
              </a:rPr>
              <a:t>The required steps for building a business case</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76200" y="994275"/>
            <a:ext cx="8991600" cy="54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800"/>
              </a:lnSpc>
              <a:defRPr/>
            </a:pPr>
            <a:r>
              <a:rPr lang="en-US" b="1" dirty="0" smtClean="0">
                <a:solidFill>
                  <a:schemeClr val="accent6">
                    <a:lumMod val="75000"/>
                  </a:schemeClr>
                </a:solidFill>
              </a:rPr>
              <a:t>The major </a:t>
            </a:r>
            <a:r>
              <a:rPr lang="en-US" b="1" u="sng" dirty="0" smtClean="0">
                <a:solidFill>
                  <a:schemeClr val="accent6">
                    <a:lumMod val="75000"/>
                  </a:schemeClr>
                </a:solidFill>
              </a:rPr>
              <a:t>steps</a:t>
            </a:r>
            <a:r>
              <a:rPr lang="en-US" b="1" dirty="0" smtClean="0">
                <a:solidFill>
                  <a:schemeClr val="accent6">
                    <a:lumMod val="75000"/>
                  </a:schemeClr>
                </a:solidFill>
              </a:rPr>
              <a:t> include:</a:t>
            </a:r>
            <a:endParaRPr lang="en-US" b="1" dirty="0">
              <a:solidFill>
                <a:schemeClr val="accent6">
                  <a:lumMod val="75000"/>
                </a:schemeClr>
              </a:solidFill>
            </a:endParaRPr>
          </a:p>
          <a:p>
            <a:pPr marL="400050" indent="-400050" eaLnBrk="1" hangingPunct="1">
              <a:lnSpc>
                <a:spcPts val="3800"/>
              </a:lnSpc>
              <a:buFont typeface="+mj-lt"/>
              <a:buAutoNum type="arabicPeriod"/>
              <a:tabLst>
                <a:tab pos="346075" algn="l"/>
              </a:tabLst>
              <a:defRPr/>
            </a:pPr>
            <a:r>
              <a:rPr lang="en-US" b="1" dirty="0" smtClean="0">
                <a:solidFill>
                  <a:srgbClr val="000000"/>
                </a:solidFill>
              </a:rPr>
              <a:t>Have an idea</a:t>
            </a:r>
            <a:r>
              <a:rPr lang="en-US" dirty="0" smtClean="0">
                <a:solidFill>
                  <a:srgbClr val="000000"/>
                </a:solidFill>
              </a:rPr>
              <a:t> worth funding</a:t>
            </a:r>
          </a:p>
          <a:p>
            <a:pPr marL="400050" indent="-400050" eaLnBrk="1" hangingPunct="1">
              <a:lnSpc>
                <a:spcPts val="3800"/>
              </a:lnSpc>
              <a:buFont typeface="+mj-lt"/>
              <a:buAutoNum type="arabicPeriod"/>
              <a:tabLst>
                <a:tab pos="346075" algn="l"/>
              </a:tabLst>
              <a:defRPr/>
            </a:pPr>
            <a:r>
              <a:rPr lang="en-US" dirty="0" smtClean="0">
                <a:solidFill>
                  <a:srgbClr val="000000"/>
                </a:solidFill>
              </a:rPr>
              <a:t>Put together a </a:t>
            </a:r>
            <a:r>
              <a:rPr lang="en-US" b="1" dirty="0" smtClean="0">
                <a:solidFill>
                  <a:srgbClr val="000000"/>
                </a:solidFill>
              </a:rPr>
              <a:t>preliminary team</a:t>
            </a:r>
            <a:r>
              <a:rPr lang="en-US" dirty="0" smtClean="0">
                <a:solidFill>
                  <a:srgbClr val="000000"/>
                </a:solidFill>
              </a:rPr>
              <a:t> &amp; leader</a:t>
            </a:r>
          </a:p>
          <a:p>
            <a:pPr marL="400050" indent="-400050" eaLnBrk="1" hangingPunct="1">
              <a:lnSpc>
                <a:spcPts val="3800"/>
              </a:lnSpc>
              <a:buFont typeface="+mj-lt"/>
              <a:buAutoNum type="arabicPeriod"/>
              <a:tabLst>
                <a:tab pos="346075" algn="l"/>
              </a:tabLst>
              <a:defRPr/>
            </a:pPr>
            <a:r>
              <a:rPr lang="en-US" b="1" dirty="0" smtClean="0">
                <a:solidFill>
                  <a:srgbClr val="000000"/>
                </a:solidFill>
              </a:rPr>
              <a:t>Research</a:t>
            </a:r>
            <a:r>
              <a:rPr lang="en-US" dirty="0" smtClean="0">
                <a:solidFill>
                  <a:srgbClr val="000000"/>
                </a:solidFill>
              </a:rPr>
              <a:t> and </a:t>
            </a:r>
            <a:r>
              <a:rPr lang="en-US" b="1" dirty="0" smtClean="0">
                <a:solidFill>
                  <a:srgbClr val="000000"/>
                </a:solidFill>
              </a:rPr>
              <a:t>become an expert</a:t>
            </a:r>
            <a:r>
              <a:rPr lang="en-US" dirty="0" smtClean="0">
                <a:solidFill>
                  <a:srgbClr val="000000"/>
                </a:solidFill>
              </a:rPr>
              <a:t> in the area</a:t>
            </a:r>
          </a:p>
          <a:p>
            <a:pPr marL="400050" indent="-400050" eaLnBrk="1" hangingPunct="1">
              <a:lnSpc>
                <a:spcPts val="3800"/>
              </a:lnSpc>
              <a:buFont typeface="+mj-lt"/>
              <a:buAutoNum type="arabicPeriod"/>
              <a:tabLst>
                <a:tab pos="346075" algn="l"/>
              </a:tabLst>
              <a:defRPr/>
            </a:pPr>
            <a:r>
              <a:rPr lang="en-US" b="1" dirty="0" smtClean="0">
                <a:solidFill>
                  <a:srgbClr val="000000"/>
                </a:solidFill>
              </a:rPr>
              <a:t>Benchmark</a:t>
            </a:r>
            <a:r>
              <a:rPr lang="en-US" dirty="0" smtClean="0">
                <a:solidFill>
                  <a:srgbClr val="000000"/>
                </a:solidFill>
              </a:rPr>
              <a:t> the best </a:t>
            </a:r>
            <a:r>
              <a:rPr lang="en-US" dirty="0" smtClean="0">
                <a:solidFill>
                  <a:srgbClr val="000000"/>
                </a:solidFill>
              </a:rPr>
              <a:t>practices</a:t>
            </a:r>
            <a:endParaRPr lang="en-US" dirty="0" smtClean="0">
              <a:solidFill>
                <a:srgbClr val="000000"/>
              </a:solidFill>
            </a:endParaRPr>
          </a:p>
          <a:p>
            <a:pPr marL="400050" indent="-400050" eaLnBrk="1" hangingPunct="1">
              <a:lnSpc>
                <a:spcPts val="3800"/>
              </a:lnSpc>
              <a:buFont typeface="+mj-lt"/>
              <a:buAutoNum type="arabicPeriod"/>
              <a:tabLst>
                <a:tab pos="346075" algn="l"/>
              </a:tabLst>
              <a:defRPr/>
            </a:pPr>
            <a:r>
              <a:rPr lang="en-US" b="1" dirty="0" smtClean="0">
                <a:solidFill>
                  <a:srgbClr val="000000"/>
                </a:solidFill>
              </a:rPr>
              <a:t>Collaborate with the CFO’s office to learn about the </a:t>
            </a:r>
            <a:r>
              <a:rPr lang="en-US" b="1" dirty="0" smtClean="0">
                <a:solidFill>
                  <a:srgbClr val="000000"/>
                </a:solidFill>
              </a:rPr>
              <a:t>funding approval process </a:t>
            </a:r>
            <a:r>
              <a:rPr lang="en-US" dirty="0" smtClean="0">
                <a:solidFill>
                  <a:srgbClr val="000000"/>
                </a:solidFill>
              </a:rPr>
              <a:t>and key tips</a:t>
            </a:r>
          </a:p>
          <a:p>
            <a:pPr marL="400050" indent="-400050" eaLnBrk="1" hangingPunct="1">
              <a:lnSpc>
                <a:spcPts val="3800"/>
              </a:lnSpc>
              <a:buFont typeface="+mj-lt"/>
              <a:buAutoNum type="arabicPeriod"/>
              <a:tabLst>
                <a:tab pos="346075" algn="l"/>
              </a:tabLst>
              <a:defRPr/>
            </a:pPr>
            <a:r>
              <a:rPr lang="en-US" dirty="0" smtClean="0">
                <a:solidFill>
                  <a:srgbClr val="000000"/>
                </a:solidFill>
              </a:rPr>
              <a:t>Put together a</a:t>
            </a:r>
            <a:r>
              <a:rPr lang="en-US" b="1" dirty="0" smtClean="0">
                <a:solidFill>
                  <a:srgbClr val="000000"/>
                </a:solidFill>
              </a:rPr>
              <a:t> business case outline &amp; storyboard</a:t>
            </a:r>
          </a:p>
          <a:p>
            <a:pPr marL="400050" indent="-400050" eaLnBrk="1" hangingPunct="1">
              <a:lnSpc>
                <a:spcPts val="3800"/>
              </a:lnSpc>
              <a:buFont typeface="+mj-lt"/>
              <a:buAutoNum type="arabicPeriod"/>
              <a:tabLst>
                <a:tab pos="346075" algn="l"/>
              </a:tabLst>
              <a:defRPr/>
            </a:pPr>
            <a:r>
              <a:rPr lang="en-US" b="1" dirty="0" smtClean="0">
                <a:solidFill>
                  <a:srgbClr val="000000"/>
                </a:solidFill>
              </a:rPr>
              <a:t>Identify the likely budget decision-makers </a:t>
            </a:r>
            <a:r>
              <a:rPr lang="en-US" dirty="0" smtClean="0">
                <a:solidFill>
                  <a:srgbClr val="000000"/>
                </a:solidFill>
              </a:rPr>
              <a:t>with their interests and biases</a:t>
            </a:r>
          </a:p>
          <a:p>
            <a:pPr marL="400050" indent="-400050" eaLnBrk="1" hangingPunct="1">
              <a:lnSpc>
                <a:spcPts val="3800"/>
              </a:lnSpc>
              <a:buFont typeface="+mj-lt"/>
              <a:buAutoNum type="arabicPeriod"/>
              <a:tabLst>
                <a:tab pos="346075" algn="l"/>
              </a:tabLst>
              <a:defRPr/>
            </a:pPr>
            <a:r>
              <a:rPr lang="en-US" dirty="0" smtClean="0">
                <a:solidFill>
                  <a:srgbClr val="000000"/>
                </a:solidFill>
              </a:rPr>
              <a:t>Identify the likely</a:t>
            </a:r>
            <a:r>
              <a:rPr lang="en-US" b="1" dirty="0" smtClean="0">
                <a:solidFill>
                  <a:srgbClr val="000000"/>
                </a:solidFill>
              </a:rPr>
              <a:t> </a:t>
            </a:r>
            <a:r>
              <a:rPr lang="en-US" b="1" dirty="0" smtClean="0">
                <a:solidFill>
                  <a:srgbClr val="000000"/>
                </a:solidFill>
              </a:rPr>
              <a:t>funding </a:t>
            </a:r>
            <a:r>
              <a:rPr lang="en-US" b="1" dirty="0" smtClean="0">
                <a:solidFill>
                  <a:srgbClr val="000000"/>
                </a:solidFill>
              </a:rPr>
              <a:t>approval factors</a:t>
            </a:r>
          </a:p>
        </p:txBody>
      </p:sp>
    </p:spTree>
    <p:extLst>
      <p:ext uri="{BB962C8B-B14F-4D97-AF65-F5344CB8AC3E}">
        <p14:creationId xmlns:p14="http://schemas.microsoft.com/office/powerpoint/2010/main" val="3102892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b="1" smtClean="0">
                <a:solidFill>
                  <a:srgbClr val="FF0000"/>
                </a:solidFill>
              </a:rPr>
              <a:pPr eaLnBrk="1" hangingPunct="1"/>
              <a:t>19</a:t>
            </a:fld>
            <a:endParaRPr lang="en-US" sz="1400" b="1" dirty="0" smtClean="0">
              <a:solidFill>
                <a:srgbClr val="FF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solidFill>
                  <a:srgbClr val="FFFF00"/>
                </a:solidFill>
              </a:rPr>
              <a:t>The </a:t>
            </a:r>
            <a:r>
              <a:rPr lang="en-US" u="sng" dirty="0" smtClean="0">
                <a:solidFill>
                  <a:srgbClr val="FFFF00"/>
                </a:solidFill>
              </a:rPr>
              <a:t>required steps</a:t>
            </a:r>
            <a:r>
              <a:rPr lang="en-US" dirty="0" smtClean="0">
                <a:solidFill>
                  <a:srgbClr val="FFFF00"/>
                </a:solidFill>
              </a:rPr>
              <a:t> for building a business case</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76200" y="994275"/>
            <a:ext cx="8991600" cy="556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630238" indent="-630238" eaLnBrk="1" hangingPunct="1">
              <a:lnSpc>
                <a:spcPts val="4300"/>
              </a:lnSpc>
              <a:buFont typeface="+mj-lt"/>
              <a:buAutoNum type="arabicPeriod" startAt="9"/>
              <a:tabLst>
                <a:tab pos="630238" algn="l"/>
              </a:tabLst>
              <a:defRPr/>
            </a:pPr>
            <a:r>
              <a:rPr lang="en-US" b="1" dirty="0" smtClean="0">
                <a:solidFill>
                  <a:srgbClr val="000000"/>
                </a:solidFill>
              </a:rPr>
              <a:t>Identify the standard format</a:t>
            </a:r>
            <a:r>
              <a:rPr lang="en-US" dirty="0" smtClean="0">
                <a:solidFill>
                  <a:srgbClr val="000000"/>
                </a:solidFill>
              </a:rPr>
              <a:t> for the presentation and the supporting materials</a:t>
            </a:r>
          </a:p>
          <a:p>
            <a:pPr marL="630238" indent="-630238" eaLnBrk="1" hangingPunct="1">
              <a:lnSpc>
                <a:spcPts val="4300"/>
              </a:lnSpc>
              <a:buFont typeface="+mj-lt"/>
              <a:buAutoNum type="arabicPeriod" startAt="9"/>
              <a:tabLst>
                <a:tab pos="630238" algn="l"/>
              </a:tabLst>
              <a:defRPr/>
            </a:pPr>
            <a:r>
              <a:rPr lang="en-US" dirty="0" smtClean="0">
                <a:solidFill>
                  <a:srgbClr val="000000"/>
                </a:solidFill>
              </a:rPr>
              <a:t>Write a </a:t>
            </a:r>
            <a:r>
              <a:rPr lang="en-US" b="1" dirty="0" smtClean="0">
                <a:solidFill>
                  <a:srgbClr val="000000"/>
                </a:solidFill>
              </a:rPr>
              <a:t>draft of the support document</a:t>
            </a:r>
          </a:p>
          <a:p>
            <a:pPr marL="630238" indent="-630238" eaLnBrk="1" hangingPunct="1">
              <a:lnSpc>
                <a:spcPts val="4300"/>
              </a:lnSpc>
              <a:buFont typeface="+mj-lt"/>
              <a:buAutoNum type="arabicPeriod" startAt="9"/>
              <a:tabLst>
                <a:tab pos="630238" algn="l"/>
              </a:tabLst>
              <a:defRPr/>
            </a:pPr>
            <a:r>
              <a:rPr lang="en-US" dirty="0" smtClean="0">
                <a:solidFill>
                  <a:srgbClr val="000000"/>
                </a:solidFill>
              </a:rPr>
              <a:t>Have the </a:t>
            </a:r>
            <a:r>
              <a:rPr lang="en-US" b="1" dirty="0" smtClean="0">
                <a:solidFill>
                  <a:srgbClr val="000000"/>
                </a:solidFill>
              </a:rPr>
              <a:t>CFO’s </a:t>
            </a:r>
            <a:r>
              <a:rPr lang="en-US" b="1" dirty="0" smtClean="0">
                <a:solidFill>
                  <a:srgbClr val="000000"/>
                </a:solidFill>
              </a:rPr>
              <a:t>office verify your numbers</a:t>
            </a:r>
          </a:p>
          <a:p>
            <a:pPr marL="630238" indent="-630238" eaLnBrk="1" hangingPunct="1">
              <a:lnSpc>
                <a:spcPts val="4300"/>
              </a:lnSpc>
              <a:buFont typeface="+mj-lt"/>
              <a:buAutoNum type="arabicPeriod" startAt="9"/>
              <a:tabLst>
                <a:tab pos="630238" algn="l"/>
              </a:tabLst>
              <a:defRPr/>
            </a:pPr>
            <a:r>
              <a:rPr lang="en-US" b="1" dirty="0" smtClean="0">
                <a:solidFill>
                  <a:srgbClr val="000000"/>
                </a:solidFill>
              </a:rPr>
              <a:t>Pretest </a:t>
            </a:r>
            <a:r>
              <a:rPr lang="en-US" dirty="0" smtClean="0">
                <a:solidFill>
                  <a:srgbClr val="000000"/>
                </a:solidFill>
              </a:rPr>
              <a:t>the support document</a:t>
            </a:r>
          </a:p>
          <a:p>
            <a:pPr marL="630238" indent="-630238" eaLnBrk="1" hangingPunct="1">
              <a:lnSpc>
                <a:spcPts val="4300"/>
              </a:lnSpc>
              <a:buFont typeface="+mj-lt"/>
              <a:buAutoNum type="arabicPeriod" startAt="9"/>
              <a:tabLst>
                <a:tab pos="630238" algn="l"/>
              </a:tabLst>
              <a:defRPr/>
            </a:pPr>
            <a:r>
              <a:rPr lang="en-US" dirty="0" smtClean="0">
                <a:solidFill>
                  <a:srgbClr val="000000"/>
                </a:solidFill>
              </a:rPr>
              <a:t>Identify </a:t>
            </a:r>
            <a:r>
              <a:rPr lang="en-US" dirty="0">
                <a:solidFill>
                  <a:srgbClr val="000000"/>
                </a:solidFill>
              </a:rPr>
              <a:t>all of the</a:t>
            </a:r>
            <a:r>
              <a:rPr lang="en-US" b="1" dirty="0">
                <a:solidFill>
                  <a:srgbClr val="000000"/>
                </a:solidFill>
              </a:rPr>
              <a:t> anticipated bone chilling </a:t>
            </a:r>
            <a:r>
              <a:rPr lang="en-US" b="1" dirty="0" smtClean="0">
                <a:solidFill>
                  <a:srgbClr val="000000"/>
                </a:solidFill>
              </a:rPr>
              <a:t>questions/answers</a:t>
            </a:r>
          </a:p>
          <a:p>
            <a:pPr marL="630238" indent="-630238" eaLnBrk="1" hangingPunct="1">
              <a:lnSpc>
                <a:spcPts val="4300"/>
              </a:lnSpc>
              <a:buFont typeface="+mj-lt"/>
              <a:buAutoNum type="arabicPeriod" startAt="9"/>
              <a:tabLst>
                <a:tab pos="630238" algn="l"/>
              </a:tabLst>
              <a:defRPr/>
            </a:pPr>
            <a:r>
              <a:rPr lang="en-US" dirty="0" smtClean="0">
                <a:solidFill>
                  <a:srgbClr val="000000"/>
                </a:solidFill>
              </a:rPr>
              <a:t>Put together the</a:t>
            </a:r>
            <a:r>
              <a:rPr lang="en-US" b="1" dirty="0" smtClean="0">
                <a:solidFill>
                  <a:srgbClr val="000000"/>
                </a:solidFill>
              </a:rPr>
              <a:t> presentation slide deck </a:t>
            </a:r>
            <a:endParaRPr lang="en-US" dirty="0" smtClean="0">
              <a:solidFill>
                <a:srgbClr val="000000"/>
              </a:solidFill>
            </a:endParaRPr>
          </a:p>
          <a:p>
            <a:pPr marL="630238" indent="-630238" eaLnBrk="1" hangingPunct="1">
              <a:lnSpc>
                <a:spcPts val="4300"/>
              </a:lnSpc>
              <a:buFont typeface="+mj-lt"/>
              <a:buAutoNum type="arabicPeriod" startAt="9"/>
              <a:tabLst>
                <a:tab pos="630238" algn="l"/>
              </a:tabLst>
              <a:defRPr/>
            </a:pPr>
            <a:r>
              <a:rPr lang="en-US" b="1" dirty="0" smtClean="0">
                <a:solidFill>
                  <a:srgbClr val="000000"/>
                </a:solidFill>
              </a:rPr>
              <a:t>Test the presentation </a:t>
            </a:r>
            <a:r>
              <a:rPr lang="en-US" dirty="0" smtClean="0">
                <a:solidFill>
                  <a:srgbClr val="000000"/>
                </a:solidFill>
              </a:rPr>
              <a:t>in front of a “</a:t>
            </a:r>
            <a:r>
              <a:rPr lang="en-US" b="1" dirty="0" smtClean="0">
                <a:solidFill>
                  <a:srgbClr val="000000"/>
                </a:solidFill>
              </a:rPr>
              <a:t>murder board</a:t>
            </a:r>
            <a:r>
              <a:rPr lang="en-US" dirty="0" smtClean="0">
                <a:solidFill>
                  <a:srgbClr val="000000"/>
                </a:solidFill>
              </a:rPr>
              <a:t>” and revise</a:t>
            </a:r>
            <a:endParaRPr lang="en-US" dirty="0" smtClean="0">
              <a:solidFill>
                <a:srgbClr val="000000"/>
              </a:solidFill>
            </a:endParaRPr>
          </a:p>
        </p:txBody>
      </p:sp>
    </p:spTree>
    <p:extLst>
      <p:ext uri="{BB962C8B-B14F-4D97-AF65-F5344CB8AC3E}">
        <p14:creationId xmlns:p14="http://schemas.microsoft.com/office/powerpoint/2010/main" val="1226270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2</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3095297" y="2438400"/>
            <a:ext cx="5486400" cy="1938992"/>
          </a:xfrm>
          <a:prstGeom prst="rect">
            <a:avLst/>
          </a:prstGeom>
        </p:spPr>
        <p:txBody>
          <a:bodyPr wrap="square">
            <a:spAutoFit/>
          </a:bodyPr>
          <a:lstStyle/>
          <a:p>
            <a:pPr>
              <a:lnSpc>
                <a:spcPct val="150000"/>
              </a:lnSpc>
            </a:pPr>
            <a:r>
              <a:rPr lang="en-US" sz="4000" b="1" dirty="0" smtClean="0"/>
              <a:t>First name</a:t>
            </a:r>
          </a:p>
          <a:p>
            <a:pPr>
              <a:lnSpc>
                <a:spcPct val="150000"/>
              </a:lnSpc>
            </a:pPr>
            <a:r>
              <a:rPr lang="en-US" sz="4000" b="1" dirty="0" smtClean="0"/>
              <a:t>Company name</a:t>
            </a:r>
            <a:endParaRPr lang="en-US" sz="4000" b="1" dirty="0" smtClean="0">
              <a:solidFill>
                <a:srgbClr val="FFFFFF"/>
              </a:solidFill>
            </a:endParaRPr>
          </a:p>
        </p:txBody>
      </p:sp>
      <p:sp>
        <p:nvSpPr>
          <p:cNvPr id="7" name="TextBox 6"/>
          <p:cNvSpPr txBox="1"/>
          <p:nvPr/>
        </p:nvSpPr>
        <p:spPr>
          <a:xfrm>
            <a:off x="2286000" y="1066800"/>
            <a:ext cx="5294013" cy="584775"/>
          </a:xfrm>
          <a:prstGeom prst="rect">
            <a:avLst/>
          </a:prstGeom>
          <a:noFill/>
        </p:spPr>
        <p:txBody>
          <a:bodyPr wrap="none" rtlCol="0">
            <a:spAutoFit/>
          </a:bodyPr>
          <a:lstStyle/>
          <a:p>
            <a:r>
              <a:rPr lang="en-US" b="1" dirty="0" smtClean="0">
                <a:solidFill>
                  <a:srgbClr val="FF0000"/>
                </a:solidFill>
              </a:rPr>
              <a:t>Please fill out your tent card</a:t>
            </a:r>
            <a:endParaRPr lang="en-US" b="1" dirty="0">
              <a:solidFill>
                <a:srgbClr val="FF0000"/>
              </a:solidFill>
            </a:endParaRPr>
          </a:p>
        </p:txBody>
      </p:sp>
    </p:spTree>
    <p:extLst>
      <p:ext uri="{BB962C8B-B14F-4D97-AF65-F5344CB8AC3E}">
        <p14:creationId xmlns:p14="http://schemas.microsoft.com/office/powerpoint/2010/main" val="108374217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20</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061508"/>
            <a:ext cx="8458200" cy="1938992"/>
          </a:xfrm>
          <a:prstGeom prst="rect">
            <a:avLst/>
          </a:prstGeom>
        </p:spPr>
        <p:txBody>
          <a:bodyPr wrap="square">
            <a:spAutoFit/>
          </a:bodyPr>
          <a:lstStyle/>
          <a:p>
            <a:pPr algn="ctr">
              <a:lnSpc>
                <a:spcPct val="150000"/>
              </a:lnSpc>
            </a:pPr>
            <a:r>
              <a:rPr lang="en-US" sz="4000" b="1" dirty="0" smtClean="0">
                <a:solidFill>
                  <a:srgbClr val="FFFFFF"/>
                </a:solidFill>
              </a:rPr>
              <a:t>A checklist of the top reasons </a:t>
            </a:r>
          </a:p>
          <a:p>
            <a:pPr algn="ctr">
              <a:lnSpc>
                <a:spcPct val="150000"/>
              </a:lnSpc>
            </a:pPr>
            <a:r>
              <a:rPr lang="en-US" sz="4000" b="1" u="sng" dirty="0" smtClean="0">
                <a:solidFill>
                  <a:srgbClr val="FFFFFF"/>
                </a:solidFill>
              </a:rPr>
              <a:t>why most TA business cases fail</a:t>
            </a:r>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6</a:t>
            </a:r>
            <a:endParaRPr lang="en-US" b="1" dirty="0">
              <a:solidFill>
                <a:srgbClr val="FF0000"/>
              </a:solidFill>
            </a:endParaRPr>
          </a:p>
        </p:txBody>
      </p:sp>
    </p:spTree>
    <p:extLst>
      <p:ext uri="{BB962C8B-B14F-4D97-AF65-F5344CB8AC3E}">
        <p14:creationId xmlns:p14="http://schemas.microsoft.com/office/powerpoint/2010/main" val="216540812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xfrm>
            <a:off x="8763000" y="647962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21</a:t>
            </a:fld>
            <a:endParaRPr lang="en-US" sz="1400" dirty="0" smtClean="0">
              <a:solidFill>
                <a:srgbClr val="00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a:solidFill>
                  <a:srgbClr val="FFFF00"/>
                </a:solidFill>
              </a:rPr>
              <a:t>Why do business cases fail?</a:t>
            </a:r>
            <a:endParaRPr lang="en-US" dirty="0" smtClean="0">
              <a:solidFill>
                <a:srgbClr val="FFFF00"/>
              </a:solidFill>
            </a:endParaRP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915400" cy="62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700"/>
              </a:lnSpc>
              <a:defRPr/>
            </a:pPr>
            <a:r>
              <a:rPr lang="en-US" b="1" dirty="0" smtClean="0">
                <a:solidFill>
                  <a:srgbClr val="2D2DB9">
                    <a:lumMod val="75000"/>
                  </a:srgbClr>
                </a:solidFill>
              </a:rPr>
              <a:t>The most </a:t>
            </a:r>
            <a:r>
              <a:rPr lang="en-US" b="1" u="sng" dirty="0" smtClean="0">
                <a:solidFill>
                  <a:srgbClr val="2D2DB9">
                    <a:lumMod val="75000"/>
                  </a:srgbClr>
                </a:solidFill>
              </a:rPr>
              <a:t>critical errors</a:t>
            </a:r>
            <a:r>
              <a:rPr lang="en-US" b="1" dirty="0" smtClean="0">
                <a:solidFill>
                  <a:srgbClr val="2D2DB9">
                    <a:lumMod val="75000"/>
                  </a:srgbClr>
                </a:solidFill>
              </a:rPr>
              <a:t> include:</a:t>
            </a:r>
            <a:endParaRPr lang="en-US" b="1" dirty="0">
              <a:solidFill>
                <a:srgbClr val="2D2DB9">
                  <a:lumMod val="75000"/>
                </a:srgbClr>
              </a:solidFill>
            </a:endParaRPr>
          </a:p>
          <a:p>
            <a:pPr marL="400050" indent="-400050" eaLnBrk="1" hangingPunct="1">
              <a:lnSpc>
                <a:spcPts val="3700"/>
              </a:lnSpc>
              <a:buFont typeface="+mj-lt"/>
              <a:buAutoNum type="arabicPeriod"/>
              <a:tabLst>
                <a:tab pos="346075" algn="l"/>
              </a:tabLst>
              <a:defRPr/>
            </a:pPr>
            <a:r>
              <a:rPr lang="en-US" dirty="0" smtClean="0">
                <a:solidFill>
                  <a:srgbClr val="000000"/>
                </a:solidFill>
              </a:rPr>
              <a:t>Not pre-identifying and following the </a:t>
            </a:r>
            <a:r>
              <a:rPr lang="en-US" b="1" dirty="0" smtClean="0">
                <a:solidFill>
                  <a:srgbClr val="000000"/>
                </a:solidFill>
              </a:rPr>
              <a:t>funding approval factors </a:t>
            </a:r>
            <a:r>
              <a:rPr lang="en-US" dirty="0" smtClean="0">
                <a:solidFill>
                  <a:srgbClr val="000000"/>
                </a:solidFill>
              </a:rPr>
              <a:t>or hitting a knockout factor</a:t>
            </a:r>
          </a:p>
          <a:p>
            <a:pPr marL="400050" indent="-400050" eaLnBrk="1" hangingPunct="1">
              <a:lnSpc>
                <a:spcPts val="3700"/>
              </a:lnSpc>
              <a:buFont typeface="+mj-lt"/>
              <a:buAutoNum type="arabicPeriod"/>
              <a:tabLst>
                <a:tab pos="346075" algn="l"/>
              </a:tabLst>
              <a:defRPr/>
            </a:pPr>
            <a:r>
              <a:rPr lang="en-US" dirty="0">
                <a:solidFill>
                  <a:srgbClr val="000000"/>
                </a:solidFill>
              </a:rPr>
              <a:t>Omitting critical items</a:t>
            </a:r>
            <a:r>
              <a:rPr lang="en-US" b="1" dirty="0">
                <a:solidFill>
                  <a:srgbClr val="000000"/>
                </a:solidFill>
              </a:rPr>
              <a:t>, </a:t>
            </a:r>
            <a:r>
              <a:rPr lang="en-US" b="1" dirty="0" smtClean="0">
                <a:solidFill>
                  <a:srgbClr val="000000"/>
                </a:solidFill>
              </a:rPr>
              <a:t>the report was </a:t>
            </a:r>
            <a:r>
              <a:rPr lang="en-US" b="1" dirty="0">
                <a:solidFill>
                  <a:srgbClr val="000000"/>
                </a:solidFill>
              </a:rPr>
              <a:t>too </a:t>
            </a:r>
            <a:r>
              <a:rPr lang="en-US" b="1" dirty="0" smtClean="0">
                <a:solidFill>
                  <a:srgbClr val="000000"/>
                </a:solidFill>
              </a:rPr>
              <a:t>brief</a:t>
            </a:r>
            <a:r>
              <a:rPr lang="en-US" b="1" dirty="0">
                <a:solidFill>
                  <a:srgbClr val="000000"/>
                </a:solidFill>
              </a:rPr>
              <a:t> </a:t>
            </a:r>
            <a:r>
              <a:rPr lang="en-US" dirty="0" smtClean="0">
                <a:solidFill>
                  <a:srgbClr val="000000"/>
                </a:solidFill>
              </a:rPr>
              <a:t>or n</a:t>
            </a:r>
            <a:r>
              <a:rPr lang="en-US" dirty="0" smtClean="0">
                <a:solidFill>
                  <a:srgbClr val="000000"/>
                </a:solidFill>
              </a:rPr>
              <a:t>ot having </a:t>
            </a:r>
            <a:r>
              <a:rPr lang="en-US" dirty="0">
                <a:solidFill>
                  <a:srgbClr val="000000"/>
                </a:solidFill>
              </a:rPr>
              <a:t>an easy to </a:t>
            </a:r>
            <a:r>
              <a:rPr lang="en-US" sz="3100" dirty="0">
                <a:solidFill>
                  <a:srgbClr val="000000"/>
                </a:solidFill>
              </a:rPr>
              <a:t>scan</a:t>
            </a:r>
            <a:r>
              <a:rPr lang="en-US" sz="3100" b="1" dirty="0">
                <a:solidFill>
                  <a:srgbClr val="000000"/>
                </a:solidFill>
              </a:rPr>
              <a:t> written support </a:t>
            </a:r>
            <a:r>
              <a:rPr lang="en-US" sz="3100" b="1" dirty="0" smtClean="0">
                <a:solidFill>
                  <a:srgbClr val="000000"/>
                </a:solidFill>
              </a:rPr>
              <a:t>doc.</a:t>
            </a:r>
            <a:endParaRPr lang="en-US" sz="3100" b="1" dirty="0">
              <a:solidFill>
                <a:srgbClr val="000000"/>
              </a:solidFill>
            </a:endParaRPr>
          </a:p>
          <a:p>
            <a:pPr marL="400050" indent="-400050" eaLnBrk="1" hangingPunct="1">
              <a:lnSpc>
                <a:spcPts val="3700"/>
              </a:lnSpc>
              <a:buFont typeface="+mj-lt"/>
              <a:buAutoNum type="arabicPeriod"/>
              <a:tabLst>
                <a:tab pos="346075" algn="l"/>
              </a:tabLst>
              <a:defRPr/>
            </a:pPr>
            <a:r>
              <a:rPr lang="en-US" dirty="0" smtClean="0">
                <a:solidFill>
                  <a:srgbClr val="000000"/>
                </a:solidFill>
              </a:rPr>
              <a:t>Using </a:t>
            </a:r>
            <a:r>
              <a:rPr lang="en-US" b="1" dirty="0" smtClean="0">
                <a:solidFill>
                  <a:srgbClr val="000000"/>
                </a:solidFill>
              </a:rPr>
              <a:t>too many words </a:t>
            </a:r>
            <a:r>
              <a:rPr lang="en-US" dirty="0" smtClean="0">
                <a:solidFill>
                  <a:srgbClr val="000000"/>
                </a:solidFill>
              </a:rPr>
              <a:t>and </a:t>
            </a:r>
            <a:r>
              <a:rPr lang="en-US" b="1" dirty="0" smtClean="0">
                <a:solidFill>
                  <a:srgbClr val="000000"/>
                </a:solidFill>
              </a:rPr>
              <a:t>not enough numbers/dollars</a:t>
            </a:r>
          </a:p>
          <a:p>
            <a:pPr marL="400050" indent="-400050" eaLnBrk="1" hangingPunct="1">
              <a:lnSpc>
                <a:spcPts val="3700"/>
              </a:lnSpc>
              <a:buFont typeface="+mj-lt"/>
              <a:buAutoNum type="arabicPeriod"/>
              <a:tabLst>
                <a:tab pos="346075" algn="l"/>
              </a:tabLst>
              <a:defRPr/>
            </a:pPr>
            <a:r>
              <a:rPr lang="en-US" b="1" dirty="0" smtClean="0">
                <a:solidFill>
                  <a:srgbClr val="000000"/>
                </a:solidFill>
              </a:rPr>
              <a:t>Not pretesting it </a:t>
            </a:r>
            <a:r>
              <a:rPr lang="en-US" dirty="0" smtClean="0">
                <a:solidFill>
                  <a:srgbClr val="000000"/>
                </a:solidFill>
              </a:rPr>
              <a:t>with fresh eyes and with </a:t>
            </a:r>
            <a:r>
              <a:rPr lang="en-US" b="1" dirty="0" smtClean="0">
                <a:solidFill>
                  <a:srgbClr val="000000"/>
                </a:solidFill>
              </a:rPr>
              <a:t>a “murder board”</a:t>
            </a:r>
          </a:p>
          <a:p>
            <a:pPr marL="400050" indent="-400050" eaLnBrk="1" hangingPunct="1">
              <a:lnSpc>
                <a:spcPts val="3700"/>
              </a:lnSpc>
              <a:buFont typeface="+mj-lt"/>
              <a:buAutoNum type="arabicPeriod"/>
              <a:tabLst>
                <a:tab pos="346075" algn="l"/>
              </a:tabLst>
              <a:defRPr/>
            </a:pPr>
            <a:r>
              <a:rPr lang="en-US" b="1" dirty="0" smtClean="0">
                <a:solidFill>
                  <a:srgbClr val="000000"/>
                </a:solidFill>
              </a:rPr>
              <a:t>Not </a:t>
            </a:r>
            <a:r>
              <a:rPr lang="en-US" b="1" dirty="0" smtClean="0">
                <a:solidFill>
                  <a:srgbClr val="000000"/>
                </a:solidFill>
              </a:rPr>
              <a:t>anticipating and answering </a:t>
            </a:r>
            <a:r>
              <a:rPr lang="en-US" b="1" dirty="0" smtClean="0">
                <a:solidFill>
                  <a:srgbClr val="000000"/>
                </a:solidFill>
              </a:rPr>
              <a:t>all bone chilling questions </a:t>
            </a:r>
            <a:endParaRPr lang="en-US" b="1" dirty="0" smtClean="0">
              <a:solidFill>
                <a:srgbClr val="000000"/>
              </a:solidFill>
            </a:endParaRPr>
          </a:p>
          <a:p>
            <a:pPr marL="400050" indent="-400050" eaLnBrk="1" hangingPunct="1">
              <a:lnSpc>
                <a:spcPts val="3700"/>
              </a:lnSpc>
              <a:buFont typeface="+mj-lt"/>
              <a:buAutoNum type="arabicPeriod"/>
              <a:tabLst>
                <a:tab pos="346075" algn="l"/>
              </a:tabLst>
              <a:defRPr/>
            </a:pPr>
            <a:r>
              <a:rPr lang="en-US" b="1" dirty="0" smtClean="0">
                <a:solidFill>
                  <a:srgbClr val="000000"/>
                </a:solidFill>
              </a:rPr>
              <a:t>Not having “WOW stories” </a:t>
            </a:r>
            <a:r>
              <a:rPr lang="en-US" dirty="0" smtClean="0">
                <a:solidFill>
                  <a:srgbClr val="000000"/>
                </a:solidFill>
              </a:rPr>
              <a:t>in your presentation</a:t>
            </a:r>
            <a:endParaRPr lang="en-US" dirty="0">
              <a:solidFill>
                <a:srgbClr val="000000"/>
              </a:solidFill>
            </a:endParaRPr>
          </a:p>
          <a:p>
            <a:pPr marL="400050" indent="-400050" eaLnBrk="1" hangingPunct="1">
              <a:lnSpc>
                <a:spcPts val="3800"/>
              </a:lnSpc>
              <a:buFont typeface="+mj-lt"/>
              <a:buAutoNum type="arabicPeriod"/>
              <a:tabLst>
                <a:tab pos="346075" algn="l"/>
              </a:tabLst>
              <a:defRPr/>
            </a:pPr>
            <a:endParaRPr lang="en-US" b="1" dirty="0" smtClean="0">
              <a:solidFill>
                <a:srgbClr val="000000"/>
              </a:solidFill>
            </a:endParaRPr>
          </a:p>
        </p:txBody>
      </p:sp>
    </p:spTree>
    <p:extLst>
      <p:ext uri="{BB962C8B-B14F-4D97-AF65-F5344CB8AC3E}">
        <p14:creationId xmlns:p14="http://schemas.microsoft.com/office/powerpoint/2010/main" val="784755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xfrm>
            <a:off x="8763000" y="642182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b="1" smtClean="0">
                <a:solidFill>
                  <a:srgbClr val="FF0000"/>
                </a:solidFill>
              </a:rPr>
              <a:pPr eaLnBrk="1" hangingPunct="1"/>
              <a:t>22</a:t>
            </a:fld>
            <a:endParaRPr lang="en-US" sz="1400" b="1" dirty="0" smtClean="0">
              <a:solidFill>
                <a:srgbClr val="FF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a:solidFill>
                  <a:srgbClr val="FFFF00"/>
                </a:solidFill>
              </a:rPr>
              <a:t>Why do business cases </a:t>
            </a:r>
            <a:r>
              <a:rPr lang="en-US" u="sng" dirty="0">
                <a:solidFill>
                  <a:srgbClr val="FFFF00"/>
                </a:solidFill>
              </a:rPr>
              <a:t>fail</a:t>
            </a:r>
            <a:r>
              <a:rPr lang="en-US" dirty="0">
                <a:solidFill>
                  <a:srgbClr val="FFFF00"/>
                </a:solidFill>
              </a:rPr>
              <a:t>?</a:t>
            </a:r>
            <a:endParaRPr lang="en-US" dirty="0" smtClean="0">
              <a:solidFill>
                <a:srgbClr val="FFFF00"/>
              </a:solidFill>
            </a:endParaRP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915400" cy="67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800"/>
              </a:lnSpc>
              <a:defRPr/>
            </a:pPr>
            <a:r>
              <a:rPr lang="en-US" b="1" dirty="0" smtClean="0">
                <a:solidFill>
                  <a:srgbClr val="2D2DB9">
                    <a:lumMod val="75000"/>
                  </a:srgbClr>
                </a:solidFill>
              </a:rPr>
              <a:t>The most </a:t>
            </a:r>
            <a:r>
              <a:rPr lang="en-US" b="1" u="sng" dirty="0" smtClean="0">
                <a:solidFill>
                  <a:srgbClr val="2D2DB9">
                    <a:lumMod val="75000"/>
                  </a:srgbClr>
                </a:solidFill>
              </a:rPr>
              <a:t>critical errors</a:t>
            </a:r>
            <a:r>
              <a:rPr lang="en-US" b="1" dirty="0" smtClean="0">
                <a:solidFill>
                  <a:srgbClr val="2D2DB9">
                    <a:lumMod val="75000"/>
                  </a:srgbClr>
                </a:solidFill>
              </a:rPr>
              <a:t> include:</a:t>
            </a:r>
            <a:endParaRPr lang="en-US" b="1" dirty="0">
              <a:solidFill>
                <a:srgbClr val="2D2DB9">
                  <a:lumMod val="75000"/>
                </a:srgbClr>
              </a:solidFill>
            </a:endParaRPr>
          </a:p>
          <a:p>
            <a:pPr marL="568325" indent="-568325" eaLnBrk="1" hangingPunct="1">
              <a:lnSpc>
                <a:spcPts val="4500"/>
              </a:lnSpc>
              <a:buFont typeface="+mj-lt"/>
              <a:buAutoNum type="arabicPeriod" startAt="7"/>
              <a:tabLst>
                <a:tab pos="568325" algn="l"/>
              </a:tabLst>
              <a:defRPr/>
            </a:pPr>
            <a:r>
              <a:rPr lang="en-US" b="1" dirty="0" smtClean="0">
                <a:solidFill>
                  <a:srgbClr val="000000"/>
                </a:solidFill>
              </a:rPr>
              <a:t>Not pretesting every component</a:t>
            </a:r>
            <a:r>
              <a:rPr lang="en-US" dirty="0" smtClean="0">
                <a:solidFill>
                  <a:srgbClr val="000000"/>
                </a:solidFill>
              </a:rPr>
              <a:t> to ensure that it meets its goals (use the circle test)</a:t>
            </a:r>
          </a:p>
          <a:p>
            <a:pPr marL="568325" indent="-568325" eaLnBrk="1" hangingPunct="1">
              <a:lnSpc>
                <a:spcPts val="4500"/>
              </a:lnSpc>
              <a:buFont typeface="+mj-lt"/>
              <a:buAutoNum type="arabicPeriod" startAt="7"/>
              <a:tabLst>
                <a:tab pos="568325" algn="l"/>
              </a:tabLst>
              <a:defRPr/>
            </a:pPr>
            <a:r>
              <a:rPr lang="en-US" dirty="0" smtClean="0">
                <a:solidFill>
                  <a:srgbClr val="000000"/>
                </a:solidFill>
              </a:rPr>
              <a:t>No </a:t>
            </a:r>
            <a:r>
              <a:rPr lang="en-US" dirty="0" smtClean="0">
                <a:solidFill>
                  <a:srgbClr val="000000"/>
                </a:solidFill>
              </a:rPr>
              <a:t>proof that </a:t>
            </a:r>
            <a:r>
              <a:rPr lang="en-US" b="1" dirty="0" smtClean="0">
                <a:solidFill>
                  <a:srgbClr val="000000"/>
                </a:solidFill>
              </a:rPr>
              <a:t>the solution works</a:t>
            </a:r>
          </a:p>
          <a:p>
            <a:pPr marL="568325" indent="-568325" eaLnBrk="1" hangingPunct="1">
              <a:lnSpc>
                <a:spcPts val="4500"/>
              </a:lnSpc>
              <a:buFont typeface="+mj-lt"/>
              <a:buAutoNum type="arabicPeriod" startAt="7"/>
              <a:tabLst>
                <a:tab pos="568325" algn="l"/>
              </a:tabLst>
              <a:defRPr/>
            </a:pPr>
            <a:r>
              <a:rPr lang="en-US" dirty="0" smtClean="0">
                <a:solidFill>
                  <a:srgbClr val="000000"/>
                </a:solidFill>
              </a:rPr>
              <a:t>A </a:t>
            </a:r>
            <a:r>
              <a:rPr lang="en-US" b="1" dirty="0" smtClean="0">
                <a:solidFill>
                  <a:srgbClr val="000000"/>
                </a:solidFill>
              </a:rPr>
              <a:t>weak </a:t>
            </a:r>
            <a:r>
              <a:rPr lang="en-US" b="1" dirty="0" smtClean="0">
                <a:solidFill>
                  <a:srgbClr val="000000"/>
                </a:solidFill>
              </a:rPr>
              <a:t>team</a:t>
            </a:r>
            <a:endParaRPr lang="en-US" b="1" dirty="0" smtClean="0">
              <a:solidFill>
                <a:srgbClr val="000000"/>
              </a:solidFill>
            </a:endParaRPr>
          </a:p>
          <a:p>
            <a:pPr marL="568325" indent="-568325" eaLnBrk="1" hangingPunct="1">
              <a:lnSpc>
                <a:spcPts val="4500"/>
              </a:lnSpc>
              <a:buFont typeface="+mj-lt"/>
              <a:buAutoNum type="arabicPeriod" startAt="7"/>
              <a:tabLst>
                <a:tab pos="568325" algn="l"/>
              </a:tabLst>
              <a:defRPr/>
            </a:pPr>
            <a:r>
              <a:rPr lang="en-US" dirty="0"/>
              <a:t> </a:t>
            </a:r>
            <a:r>
              <a:rPr lang="en-US" dirty="0" smtClean="0"/>
              <a:t>Too much </a:t>
            </a:r>
            <a:r>
              <a:rPr lang="en-US" b="1" dirty="0" smtClean="0"/>
              <a:t>disruption</a:t>
            </a:r>
            <a:r>
              <a:rPr lang="en-US" dirty="0" smtClean="0"/>
              <a:t> of current operations</a:t>
            </a:r>
          </a:p>
          <a:p>
            <a:pPr marL="568325" indent="-568325" eaLnBrk="1" hangingPunct="1">
              <a:lnSpc>
                <a:spcPts val="4500"/>
              </a:lnSpc>
              <a:buFont typeface="+mj-lt"/>
              <a:buAutoNum type="arabicPeriod" startAt="7"/>
              <a:tabLst>
                <a:tab pos="568325" algn="l"/>
              </a:tabLst>
              <a:defRPr/>
            </a:pPr>
            <a:r>
              <a:rPr lang="en-US" dirty="0" smtClean="0">
                <a:solidFill>
                  <a:srgbClr val="000000"/>
                </a:solidFill>
              </a:rPr>
              <a:t>It is not </a:t>
            </a:r>
            <a:r>
              <a:rPr lang="en-US" b="1" dirty="0" smtClean="0">
                <a:solidFill>
                  <a:srgbClr val="000000"/>
                </a:solidFill>
              </a:rPr>
              <a:t>scalable</a:t>
            </a:r>
            <a:r>
              <a:rPr lang="en-US" dirty="0" smtClean="0">
                <a:solidFill>
                  <a:srgbClr val="000000"/>
                </a:solidFill>
              </a:rPr>
              <a:t> / </a:t>
            </a:r>
            <a:r>
              <a:rPr lang="en-US" dirty="0" smtClean="0">
                <a:solidFill>
                  <a:srgbClr val="000000"/>
                </a:solidFill>
              </a:rPr>
              <a:t>not adaptive</a:t>
            </a:r>
            <a:endParaRPr lang="en-US" dirty="0" smtClean="0">
              <a:solidFill>
                <a:srgbClr val="000000"/>
              </a:solidFill>
            </a:endParaRPr>
          </a:p>
          <a:p>
            <a:pPr marL="568325" indent="-568325" eaLnBrk="1" hangingPunct="1">
              <a:lnSpc>
                <a:spcPts val="4500"/>
              </a:lnSpc>
              <a:buFont typeface="+mj-lt"/>
              <a:buAutoNum type="arabicPeriod" startAt="7"/>
              <a:tabLst>
                <a:tab pos="568325" algn="l"/>
              </a:tabLst>
              <a:defRPr/>
            </a:pPr>
            <a:r>
              <a:rPr lang="en-US" dirty="0" smtClean="0">
                <a:solidFill>
                  <a:srgbClr val="000000"/>
                </a:solidFill>
              </a:rPr>
              <a:t>It </a:t>
            </a:r>
            <a:r>
              <a:rPr lang="en-US" dirty="0">
                <a:solidFill>
                  <a:srgbClr val="000000"/>
                </a:solidFill>
              </a:rPr>
              <a:t>is not </a:t>
            </a:r>
            <a:r>
              <a:rPr lang="en-US" b="1" dirty="0" smtClean="0">
                <a:solidFill>
                  <a:srgbClr val="000000"/>
                </a:solidFill>
              </a:rPr>
              <a:t>global</a:t>
            </a:r>
          </a:p>
          <a:p>
            <a:pPr marL="568325" indent="-568325" eaLnBrk="1" hangingPunct="1">
              <a:lnSpc>
                <a:spcPts val="4500"/>
              </a:lnSpc>
              <a:buFont typeface="+mj-lt"/>
              <a:buAutoNum type="arabicPeriod" startAt="7"/>
              <a:tabLst>
                <a:tab pos="568325" algn="l"/>
              </a:tabLst>
              <a:defRPr/>
            </a:pPr>
            <a:r>
              <a:rPr lang="en-US" b="1" dirty="0" smtClean="0">
                <a:solidFill>
                  <a:srgbClr val="000000"/>
                </a:solidFill>
              </a:rPr>
              <a:t>Weak metrics</a:t>
            </a:r>
          </a:p>
          <a:p>
            <a:pPr marL="568325" indent="-568325" eaLnBrk="1" hangingPunct="1">
              <a:lnSpc>
                <a:spcPts val="4500"/>
              </a:lnSpc>
              <a:buFont typeface="+mj-lt"/>
              <a:buAutoNum type="arabicPeriod" startAt="7"/>
              <a:tabLst>
                <a:tab pos="568325" algn="l"/>
              </a:tabLst>
              <a:defRPr/>
            </a:pPr>
            <a:r>
              <a:rPr lang="en-US" b="1" dirty="0" smtClean="0">
                <a:solidFill>
                  <a:srgbClr val="000000"/>
                </a:solidFill>
              </a:rPr>
              <a:t>No re-assessment points </a:t>
            </a:r>
            <a:r>
              <a:rPr lang="en-US" dirty="0" smtClean="0">
                <a:solidFill>
                  <a:srgbClr val="000000"/>
                </a:solidFill>
              </a:rPr>
              <a:t>and abandonment plan</a:t>
            </a:r>
          </a:p>
          <a:p>
            <a:pPr marL="400050" indent="-400050" eaLnBrk="1" hangingPunct="1">
              <a:lnSpc>
                <a:spcPts val="3800"/>
              </a:lnSpc>
              <a:buFont typeface="+mj-lt"/>
              <a:buAutoNum type="arabicPeriod" startAt="7"/>
              <a:tabLst>
                <a:tab pos="346075" algn="l"/>
              </a:tabLst>
              <a:defRPr/>
            </a:pPr>
            <a:endParaRPr lang="en-US" b="1" dirty="0">
              <a:solidFill>
                <a:srgbClr val="000000"/>
              </a:solidFill>
            </a:endParaRPr>
          </a:p>
          <a:p>
            <a:pPr marL="400050" indent="-400050" eaLnBrk="1" hangingPunct="1">
              <a:lnSpc>
                <a:spcPts val="3800"/>
              </a:lnSpc>
              <a:buFont typeface="+mj-lt"/>
              <a:buAutoNum type="arabicPeriod" startAt="7"/>
              <a:tabLst>
                <a:tab pos="346075" algn="l"/>
              </a:tabLst>
              <a:defRPr/>
            </a:pPr>
            <a:endParaRPr lang="en-US" dirty="0" smtClean="0">
              <a:solidFill>
                <a:srgbClr val="000000"/>
              </a:solidFill>
            </a:endParaRPr>
          </a:p>
        </p:txBody>
      </p:sp>
    </p:spTree>
    <p:extLst>
      <p:ext uri="{BB962C8B-B14F-4D97-AF65-F5344CB8AC3E}">
        <p14:creationId xmlns:p14="http://schemas.microsoft.com/office/powerpoint/2010/main" val="13929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23</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67407" y="1832642"/>
            <a:ext cx="8458200" cy="2554545"/>
          </a:xfrm>
          <a:prstGeom prst="rect">
            <a:avLst/>
          </a:prstGeom>
        </p:spPr>
        <p:txBody>
          <a:bodyPr wrap="square">
            <a:spAutoFit/>
          </a:bodyPr>
          <a:lstStyle/>
          <a:p>
            <a:pPr algn="ctr"/>
            <a:r>
              <a:rPr lang="en-US" sz="4000" b="1" dirty="0" smtClean="0"/>
              <a:t>Understanding </a:t>
            </a:r>
            <a:r>
              <a:rPr lang="en-US" sz="4000" b="1" dirty="0"/>
              <a:t>how to </a:t>
            </a:r>
            <a:r>
              <a:rPr lang="en-US" sz="4000" b="1" dirty="0" smtClean="0"/>
              <a:t>meet the “</a:t>
            </a:r>
            <a:r>
              <a:rPr lang="en-US" sz="4000" b="1" u="sng" dirty="0" smtClean="0"/>
              <a:t>funding approval factors</a:t>
            </a:r>
            <a:r>
              <a:rPr lang="en-US" sz="4000" b="1" dirty="0" smtClean="0"/>
              <a:t>” and other actions that improve your chances of full funding</a:t>
            </a:r>
            <a:endParaRPr lang="en-US" sz="4000" b="1" dirty="0" smtClean="0">
              <a:solidFill>
                <a:srgbClr val="FFFFFF"/>
              </a:solidFill>
            </a:endParaRPr>
          </a:p>
        </p:txBody>
      </p:sp>
      <p:sp>
        <p:nvSpPr>
          <p:cNvPr id="7" name="TextBox 6"/>
          <p:cNvSpPr txBox="1"/>
          <p:nvPr/>
        </p:nvSpPr>
        <p:spPr>
          <a:xfrm>
            <a:off x="4114800" y="759144"/>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7</a:t>
            </a:r>
            <a:endParaRPr lang="en-US" b="1" dirty="0">
              <a:solidFill>
                <a:srgbClr val="FF0000"/>
              </a:solidFill>
            </a:endParaRPr>
          </a:p>
        </p:txBody>
      </p:sp>
      <p:sp>
        <p:nvSpPr>
          <p:cNvPr id="2" name="TextBox 1"/>
          <p:cNvSpPr txBox="1"/>
          <p:nvPr/>
        </p:nvSpPr>
        <p:spPr>
          <a:xfrm>
            <a:off x="906690" y="4516316"/>
            <a:ext cx="8218917" cy="1569660"/>
          </a:xfrm>
          <a:prstGeom prst="rect">
            <a:avLst/>
          </a:prstGeom>
          <a:noFill/>
        </p:spPr>
        <p:txBody>
          <a:bodyPr wrap="none" rtlCol="0">
            <a:spAutoFit/>
          </a:bodyPr>
          <a:lstStyle/>
          <a:p>
            <a:pPr marL="514350" indent="-514350">
              <a:buFont typeface="+mj-lt"/>
              <a:buAutoNum type="arabicPeriod"/>
            </a:pPr>
            <a:r>
              <a:rPr lang="en-US" dirty="0"/>
              <a:t>Administrative actions that help your chances</a:t>
            </a:r>
          </a:p>
          <a:p>
            <a:pPr marL="514350" indent="-514350">
              <a:buFont typeface="+mj-lt"/>
              <a:buAutoNum type="arabicPeriod"/>
            </a:pPr>
            <a:r>
              <a:rPr lang="en-US" dirty="0" smtClean="0"/>
              <a:t>High </a:t>
            </a:r>
            <a:r>
              <a:rPr lang="en-US" dirty="0" smtClean="0"/>
              <a:t>impact factors</a:t>
            </a:r>
          </a:p>
          <a:p>
            <a:pPr marL="514350" indent="-514350">
              <a:buFont typeface="+mj-lt"/>
              <a:buAutoNum type="arabicPeriod"/>
            </a:pPr>
            <a:r>
              <a:rPr lang="en-US" dirty="0" smtClean="0"/>
              <a:t>Medium impact </a:t>
            </a:r>
            <a:r>
              <a:rPr lang="en-US" dirty="0" smtClean="0"/>
              <a:t>factors</a:t>
            </a:r>
            <a:endParaRPr lang="en-US" dirty="0" smtClean="0"/>
          </a:p>
        </p:txBody>
      </p:sp>
    </p:spTree>
    <p:extLst>
      <p:ext uri="{BB962C8B-B14F-4D97-AF65-F5344CB8AC3E}">
        <p14:creationId xmlns:p14="http://schemas.microsoft.com/office/powerpoint/2010/main" val="6917354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u="sng" dirty="0" smtClean="0"/>
              <a:t> </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24</a:t>
            </a:fld>
            <a:endParaRPr lang="en-US" sz="1400" dirty="0" smtClean="0">
              <a:solidFill>
                <a:srgbClr val="000000"/>
              </a:solidFill>
            </a:endParaRPr>
          </a:p>
        </p:txBody>
      </p:sp>
      <p:sp>
        <p:nvSpPr>
          <p:cNvPr id="3" name="Rectangle 2"/>
          <p:cNvSpPr/>
          <p:nvPr/>
        </p:nvSpPr>
        <p:spPr>
          <a:xfrm>
            <a:off x="0" y="990600"/>
            <a:ext cx="9144000" cy="3231654"/>
          </a:xfrm>
          <a:prstGeom prst="rect">
            <a:avLst/>
          </a:prstGeom>
        </p:spPr>
        <p:txBody>
          <a:bodyPr wrap="square">
            <a:spAutoFit/>
          </a:bodyPr>
          <a:lstStyle/>
          <a:p>
            <a:endParaRPr lang="en-US" b="1" dirty="0">
              <a:solidFill>
                <a:srgbClr val="000000"/>
              </a:solidFill>
              <a:cs typeface="Arial" pitchFamily="34" charset="0"/>
            </a:endParaRPr>
          </a:p>
          <a:p>
            <a:endParaRPr lang="en-US" b="1" dirty="0" smtClean="0">
              <a:solidFill>
                <a:srgbClr val="000000"/>
              </a:solidFill>
              <a:cs typeface="Arial" pitchFamily="34" charset="0"/>
            </a:endParaRPr>
          </a:p>
          <a:p>
            <a:endParaRPr lang="en-US" b="1" dirty="0">
              <a:solidFill>
                <a:srgbClr val="2D2DB9">
                  <a:lumMod val="75000"/>
                </a:srgbClr>
              </a:solidFill>
              <a:cs typeface="Arial" pitchFamily="34" charset="0"/>
            </a:endParaRPr>
          </a:p>
          <a:p>
            <a:pPr algn="ctr"/>
            <a:r>
              <a:rPr lang="en-US" sz="3600" b="1" u="sng" dirty="0" smtClean="0">
                <a:solidFill>
                  <a:srgbClr val="2D2DB9">
                    <a:lumMod val="75000"/>
                  </a:srgbClr>
                </a:solidFill>
              </a:rPr>
              <a:t>Administrative and political actions</a:t>
            </a:r>
          </a:p>
          <a:p>
            <a:pPr algn="ctr"/>
            <a:r>
              <a:rPr lang="en-US" sz="3600" b="1" dirty="0" smtClean="0">
                <a:solidFill>
                  <a:srgbClr val="2D2DB9">
                    <a:lumMod val="75000"/>
                  </a:srgbClr>
                </a:solidFill>
              </a:rPr>
              <a:t> that will improve your chances of getting funding</a:t>
            </a:r>
            <a:endParaRPr lang="en-US" sz="3600" b="1" dirty="0" smtClean="0">
              <a:solidFill>
                <a:srgbClr val="2D2DB9">
                  <a:lumMod val="75000"/>
                </a:srgbClr>
              </a:solidFill>
              <a:cs typeface="Arial" pitchFamily="34" charset="0"/>
            </a:endParaRPr>
          </a:p>
        </p:txBody>
      </p:sp>
    </p:spTree>
    <p:extLst>
      <p:ext uri="{BB962C8B-B14F-4D97-AF65-F5344CB8AC3E}">
        <p14:creationId xmlns:p14="http://schemas.microsoft.com/office/powerpoint/2010/main" val="122917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25</a:t>
            </a:fld>
            <a:endParaRPr lang="en-US" sz="1400" dirty="0" smtClean="0">
              <a:solidFill>
                <a:srgbClr val="000000"/>
              </a:solidFill>
            </a:endParaRPr>
          </a:p>
        </p:txBody>
      </p:sp>
      <p:sp>
        <p:nvSpPr>
          <p:cNvPr id="3" name="Rectangle 2"/>
          <p:cNvSpPr/>
          <p:nvPr/>
        </p:nvSpPr>
        <p:spPr>
          <a:xfrm>
            <a:off x="114300" y="990600"/>
            <a:ext cx="9029700" cy="5837495"/>
          </a:xfrm>
          <a:prstGeom prst="rect">
            <a:avLst/>
          </a:prstGeom>
        </p:spPr>
        <p:txBody>
          <a:bodyPr wrap="square">
            <a:spAutoFit/>
          </a:bodyPr>
          <a:lstStyle/>
          <a:p>
            <a:pPr>
              <a:lnSpc>
                <a:spcPts val="3200"/>
              </a:lnSpc>
            </a:pPr>
            <a:r>
              <a:rPr lang="en-US" b="1" u="sng" dirty="0" smtClean="0">
                <a:solidFill>
                  <a:srgbClr val="000000"/>
                </a:solidFill>
              </a:rPr>
              <a:t>Identify</a:t>
            </a:r>
            <a:r>
              <a:rPr lang="en-US" b="1" dirty="0" smtClean="0">
                <a:solidFill>
                  <a:srgbClr val="000000"/>
                </a:solidFill>
              </a:rPr>
              <a:t> the “funding approval factors”</a:t>
            </a:r>
            <a:endParaRPr lang="en-US" b="1" u="sng" dirty="0" smtClean="0">
              <a:solidFill>
                <a:srgbClr val="000000"/>
              </a:solidFill>
            </a:endParaRPr>
          </a:p>
          <a:p>
            <a:pPr marL="457200" indent="-457200">
              <a:lnSpc>
                <a:spcPts val="3200"/>
              </a:lnSpc>
              <a:buFont typeface="Wingdings" panose="05000000000000000000" pitchFamily="2" charset="2"/>
              <a:buChar char="Ø"/>
            </a:pPr>
            <a:r>
              <a:rPr lang="en-US" dirty="0" smtClean="0">
                <a:solidFill>
                  <a:srgbClr val="000000"/>
                </a:solidFill>
              </a:rPr>
              <a:t>The most </a:t>
            </a:r>
            <a:r>
              <a:rPr lang="en-US" dirty="0" smtClean="0">
                <a:solidFill>
                  <a:srgbClr val="000000"/>
                </a:solidFill>
              </a:rPr>
              <a:t>critical step </a:t>
            </a:r>
            <a:r>
              <a:rPr lang="en-US" dirty="0" smtClean="0">
                <a:solidFill>
                  <a:srgbClr val="000000"/>
                </a:solidFill>
              </a:rPr>
              <a:t>is to identify </a:t>
            </a:r>
            <a:r>
              <a:rPr lang="en-US" b="1" dirty="0" smtClean="0">
                <a:solidFill>
                  <a:srgbClr val="000000"/>
                </a:solidFill>
              </a:rPr>
              <a:t>which factors are used to routinely approve or reject funding</a:t>
            </a:r>
          </a:p>
          <a:p>
            <a:pPr marL="457200" indent="-457200">
              <a:lnSpc>
                <a:spcPts val="3200"/>
              </a:lnSpc>
              <a:buFont typeface="Wingdings" panose="05000000000000000000" pitchFamily="2" charset="2"/>
              <a:buChar char="Ø"/>
            </a:pPr>
            <a:r>
              <a:rPr lang="en-US" b="1" dirty="0" smtClean="0">
                <a:solidFill>
                  <a:srgbClr val="000000"/>
                </a:solidFill>
              </a:rPr>
              <a:t>Partner with the CFO’s office</a:t>
            </a:r>
            <a:r>
              <a:rPr lang="en-US" dirty="0" smtClean="0">
                <a:solidFill>
                  <a:srgbClr val="000000"/>
                </a:solidFill>
              </a:rPr>
              <a:t> to ensure you have their support and guidance</a:t>
            </a:r>
          </a:p>
          <a:p>
            <a:pPr marL="457200" indent="-457200">
              <a:lnSpc>
                <a:spcPts val="3200"/>
              </a:lnSpc>
              <a:buFont typeface="Wingdings" panose="05000000000000000000" pitchFamily="2" charset="2"/>
              <a:buChar char="Ø"/>
            </a:pPr>
            <a:r>
              <a:rPr lang="en-US" dirty="0" smtClean="0">
                <a:solidFill>
                  <a:srgbClr val="000000"/>
                </a:solidFill>
              </a:rPr>
              <a:t>Work </a:t>
            </a:r>
            <a:r>
              <a:rPr lang="en-US" dirty="0" smtClean="0">
                <a:solidFill>
                  <a:srgbClr val="000000"/>
                </a:solidFill>
              </a:rPr>
              <a:t>with </a:t>
            </a:r>
            <a:r>
              <a:rPr lang="en-US" b="1" dirty="0" smtClean="0">
                <a:solidFill>
                  <a:srgbClr val="000000"/>
                </a:solidFill>
              </a:rPr>
              <a:t>administrative personnel in the budget office</a:t>
            </a:r>
            <a:r>
              <a:rPr lang="en-US" dirty="0" smtClean="0">
                <a:solidFill>
                  <a:srgbClr val="000000"/>
                </a:solidFill>
              </a:rPr>
              <a:t> to identify </a:t>
            </a:r>
            <a:r>
              <a:rPr lang="en-US" dirty="0" smtClean="0">
                <a:solidFill>
                  <a:srgbClr val="000000"/>
                </a:solidFill>
              </a:rPr>
              <a:t>the “approval factors” (see if there is an assessment form)</a:t>
            </a:r>
            <a:endParaRPr lang="en-US" dirty="0" smtClean="0">
              <a:solidFill>
                <a:srgbClr val="000000"/>
              </a:solidFill>
            </a:endParaRPr>
          </a:p>
          <a:p>
            <a:pPr marL="457200" indent="-457200">
              <a:lnSpc>
                <a:spcPts val="3200"/>
              </a:lnSpc>
              <a:buFont typeface="Wingdings" panose="05000000000000000000" pitchFamily="2" charset="2"/>
              <a:buChar char="Ø"/>
            </a:pPr>
            <a:r>
              <a:rPr lang="en-US" dirty="0" smtClean="0">
                <a:solidFill>
                  <a:srgbClr val="000000"/>
                </a:solidFill>
              </a:rPr>
              <a:t>Talk to the</a:t>
            </a:r>
            <a:r>
              <a:rPr lang="en-US" b="1" dirty="0" smtClean="0">
                <a:solidFill>
                  <a:srgbClr val="000000"/>
                </a:solidFill>
              </a:rPr>
              <a:t> most successful project leaders</a:t>
            </a:r>
            <a:r>
              <a:rPr lang="en-US" dirty="0" smtClean="0">
                <a:solidFill>
                  <a:srgbClr val="000000"/>
                </a:solidFill>
              </a:rPr>
              <a:t> and ask them for help</a:t>
            </a:r>
          </a:p>
          <a:p>
            <a:pPr marL="457200" indent="-457200">
              <a:lnSpc>
                <a:spcPts val="3200"/>
              </a:lnSpc>
              <a:buFont typeface="Wingdings" panose="05000000000000000000" pitchFamily="2" charset="2"/>
              <a:buChar char="Ø"/>
            </a:pPr>
            <a:r>
              <a:rPr lang="en-US" dirty="0" smtClean="0">
                <a:solidFill>
                  <a:srgbClr val="000000"/>
                </a:solidFill>
              </a:rPr>
              <a:t>Look at the </a:t>
            </a:r>
            <a:r>
              <a:rPr lang="en-US" b="1" dirty="0" smtClean="0">
                <a:solidFill>
                  <a:srgbClr val="000000"/>
                </a:solidFill>
              </a:rPr>
              <a:t>historical record of accepted and rejected projects </a:t>
            </a:r>
            <a:r>
              <a:rPr lang="en-US" sz="3100" dirty="0" smtClean="0">
                <a:solidFill>
                  <a:srgbClr val="000000"/>
                </a:solidFill>
              </a:rPr>
              <a:t>to see what they have in common</a:t>
            </a:r>
          </a:p>
          <a:p>
            <a:pPr marL="457200" indent="-457200">
              <a:lnSpc>
                <a:spcPts val="3200"/>
              </a:lnSpc>
              <a:buFont typeface="Wingdings" panose="05000000000000000000" pitchFamily="2" charset="2"/>
              <a:buChar char="Ø"/>
            </a:pPr>
            <a:r>
              <a:rPr lang="en-US" b="1" dirty="0" smtClean="0">
                <a:solidFill>
                  <a:srgbClr val="000000"/>
                </a:solidFill>
              </a:rPr>
              <a:t>Review the minutes of budget meetings</a:t>
            </a:r>
            <a:r>
              <a:rPr lang="en-US" dirty="0" smtClean="0">
                <a:solidFill>
                  <a:srgbClr val="000000"/>
                </a:solidFill>
              </a:rPr>
              <a:t> to see what factors they </a:t>
            </a:r>
            <a:r>
              <a:rPr lang="en-US" dirty="0" smtClean="0">
                <a:solidFill>
                  <a:srgbClr val="000000"/>
                </a:solidFill>
              </a:rPr>
              <a:t>highlight / talk </a:t>
            </a:r>
            <a:r>
              <a:rPr lang="en-US" dirty="0" smtClean="0">
                <a:solidFill>
                  <a:srgbClr val="000000"/>
                </a:solidFill>
              </a:rPr>
              <a:t>about</a:t>
            </a:r>
            <a:endParaRPr lang="en-US" dirty="0">
              <a:solidFill>
                <a:srgbClr val="000000"/>
              </a:solidFill>
            </a:endParaRPr>
          </a:p>
        </p:txBody>
      </p:sp>
    </p:spTree>
    <p:extLst>
      <p:ext uri="{BB962C8B-B14F-4D97-AF65-F5344CB8AC3E}">
        <p14:creationId xmlns:p14="http://schemas.microsoft.com/office/powerpoint/2010/main" val="186943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26</a:t>
            </a:fld>
            <a:endParaRPr lang="en-US" sz="1400" dirty="0" smtClean="0">
              <a:solidFill>
                <a:srgbClr val="000000"/>
              </a:solidFill>
            </a:endParaRPr>
          </a:p>
        </p:txBody>
      </p:sp>
      <p:sp>
        <p:nvSpPr>
          <p:cNvPr id="3" name="Rectangle 2"/>
          <p:cNvSpPr/>
          <p:nvPr/>
        </p:nvSpPr>
        <p:spPr>
          <a:xfrm>
            <a:off x="114300" y="990600"/>
            <a:ext cx="9029700" cy="5755422"/>
          </a:xfrm>
          <a:prstGeom prst="rect">
            <a:avLst/>
          </a:prstGeom>
        </p:spPr>
        <p:txBody>
          <a:bodyPr wrap="square">
            <a:spAutoFit/>
          </a:bodyPr>
          <a:lstStyle/>
          <a:p>
            <a:r>
              <a:rPr lang="en-US" b="1" u="sng" dirty="0" smtClean="0">
                <a:solidFill>
                  <a:srgbClr val="000000"/>
                </a:solidFill>
              </a:rPr>
              <a:t>Prioritize </a:t>
            </a:r>
            <a:r>
              <a:rPr lang="en-US" b="1" u="sng" dirty="0">
                <a:solidFill>
                  <a:srgbClr val="000000"/>
                </a:solidFill>
              </a:rPr>
              <a:t>the </a:t>
            </a:r>
            <a:r>
              <a:rPr lang="en-US" b="1" u="sng" dirty="0" smtClean="0">
                <a:solidFill>
                  <a:srgbClr val="000000"/>
                </a:solidFill>
              </a:rPr>
              <a:t>funding decision-makers</a:t>
            </a:r>
            <a:r>
              <a:rPr lang="en-US" b="1" dirty="0" smtClean="0">
                <a:solidFill>
                  <a:srgbClr val="000000"/>
                </a:solidFill>
              </a:rPr>
              <a:t> </a:t>
            </a:r>
            <a:r>
              <a:rPr lang="en-US" dirty="0" smtClean="0">
                <a:solidFill>
                  <a:srgbClr val="000000"/>
                </a:solidFill>
              </a:rPr>
              <a:t> </a:t>
            </a:r>
            <a:endParaRPr lang="en-US"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It’s essential </a:t>
            </a:r>
            <a:r>
              <a:rPr lang="en-US" dirty="0">
                <a:solidFill>
                  <a:srgbClr val="000000"/>
                </a:solidFill>
              </a:rPr>
              <a:t>that you identify </a:t>
            </a:r>
            <a:r>
              <a:rPr lang="en-US" dirty="0" smtClean="0">
                <a:solidFill>
                  <a:srgbClr val="000000"/>
                </a:solidFill>
              </a:rPr>
              <a:t>the key decision-makers and among them, </a:t>
            </a:r>
            <a:r>
              <a:rPr lang="en-US" dirty="0" smtClean="0">
                <a:solidFill>
                  <a:srgbClr val="000000"/>
                </a:solidFill>
              </a:rPr>
              <a:t>who is </a:t>
            </a:r>
            <a:r>
              <a:rPr lang="en-US" b="1" dirty="0" smtClean="0">
                <a:solidFill>
                  <a:srgbClr val="000000"/>
                </a:solidFill>
              </a:rPr>
              <a:t>likely to support or fight your proposal</a:t>
            </a:r>
          </a:p>
          <a:p>
            <a:pPr marL="457200" indent="-457200">
              <a:buFont typeface="Wingdings" panose="05000000000000000000" pitchFamily="2" charset="2"/>
              <a:buChar char="Ø"/>
            </a:pPr>
            <a:endParaRPr lang="en-US" sz="2000" dirty="0">
              <a:solidFill>
                <a:srgbClr val="000000"/>
              </a:solidFill>
            </a:endParaRPr>
          </a:p>
          <a:p>
            <a:pPr marL="457200" indent="-457200">
              <a:buFont typeface="Wingdings" panose="05000000000000000000" pitchFamily="2" charset="2"/>
              <a:buChar char="Ø"/>
            </a:pPr>
            <a:r>
              <a:rPr lang="en-US" dirty="0" smtClean="0">
                <a:solidFill>
                  <a:srgbClr val="000000"/>
                </a:solidFill>
              </a:rPr>
              <a:t>In your plan </a:t>
            </a:r>
            <a:r>
              <a:rPr lang="en-US" dirty="0" smtClean="0">
                <a:solidFill>
                  <a:srgbClr val="000000"/>
                </a:solidFill>
              </a:rPr>
              <a:t>for </a:t>
            </a:r>
            <a:r>
              <a:rPr lang="en-US" b="1" dirty="0" smtClean="0">
                <a:solidFill>
                  <a:srgbClr val="000000"/>
                </a:solidFill>
              </a:rPr>
              <a:t>each </a:t>
            </a:r>
            <a:r>
              <a:rPr lang="en-US" b="1" dirty="0">
                <a:solidFill>
                  <a:srgbClr val="000000"/>
                </a:solidFill>
              </a:rPr>
              <a:t>key individual </a:t>
            </a:r>
            <a:r>
              <a:rPr lang="en-US" b="1" dirty="0" smtClean="0">
                <a:solidFill>
                  <a:srgbClr val="000000"/>
                </a:solidFill>
              </a:rPr>
              <a:t>decision-maker… </a:t>
            </a:r>
            <a:r>
              <a:rPr lang="en-US" dirty="0" smtClean="0">
                <a:solidFill>
                  <a:srgbClr val="000000"/>
                </a:solidFill>
              </a:rPr>
              <a:t>you </a:t>
            </a:r>
            <a:r>
              <a:rPr lang="en-US" dirty="0" smtClean="0">
                <a:solidFill>
                  <a:srgbClr val="000000"/>
                </a:solidFill>
              </a:rPr>
              <a:t>should attempt </a:t>
            </a:r>
            <a:r>
              <a:rPr lang="en-US" dirty="0" smtClean="0">
                <a:solidFill>
                  <a:srgbClr val="000000"/>
                </a:solidFill>
              </a:rPr>
              <a:t>to </a:t>
            </a:r>
            <a:r>
              <a:rPr lang="en-US" dirty="0" smtClean="0">
                <a:solidFill>
                  <a:srgbClr val="000000"/>
                </a:solidFill>
              </a:rPr>
              <a:t>identify and </a:t>
            </a:r>
            <a:r>
              <a:rPr lang="en-US" b="1" dirty="0" smtClean="0">
                <a:solidFill>
                  <a:srgbClr val="000000"/>
                </a:solidFill>
              </a:rPr>
              <a:t>address </a:t>
            </a:r>
            <a:r>
              <a:rPr lang="en-US" b="1" dirty="0" smtClean="0">
                <a:solidFill>
                  <a:srgbClr val="000000"/>
                </a:solidFill>
              </a:rPr>
              <a:t>their own </a:t>
            </a:r>
            <a:r>
              <a:rPr lang="en-US" b="1" dirty="0" smtClean="0">
                <a:solidFill>
                  <a:srgbClr val="000000"/>
                </a:solidFill>
              </a:rPr>
              <a:t>“funding support </a:t>
            </a:r>
            <a:r>
              <a:rPr lang="en-US" b="1" dirty="0" smtClean="0">
                <a:solidFill>
                  <a:srgbClr val="000000"/>
                </a:solidFill>
              </a:rPr>
              <a:t>criteria</a:t>
            </a:r>
            <a:endParaRPr lang="en-US" b="1" dirty="0" smtClean="0">
              <a:solidFill>
                <a:srgbClr val="000000"/>
              </a:solidFill>
            </a:endParaRPr>
          </a:p>
          <a:p>
            <a:pPr marL="457200" indent="-457200">
              <a:buFont typeface="Wingdings" panose="05000000000000000000" pitchFamily="2" charset="2"/>
              <a:buChar char="Ø"/>
            </a:pPr>
            <a:endParaRPr lang="en-US" sz="2800" b="1" dirty="0">
              <a:solidFill>
                <a:srgbClr val="000000"/>
              </a:solidFill>
            </a:endParaRPr>
          </a:p>
          <a:p>
            <a:pPr marL="457200" indent="-457200">
              <a:buFont typeface="Wingdings" panose="05000000000000000000" pitchFamily="2" charset="2"/>
              <a:buChar char="Ø"/>
            </a:pPr>
            <a:r>
              <a:rPr lang="en-US" b="1" dirty="0" smtClean="0">
                <a:solidFill>
                  <a:srgbClr val="000000"/>
                </a:solidFill>
              </a:rPr>
              <a:t>Influence the influencers, </a:t>
            </a:r>
            <a:r>
              <a:rPr lang="en-US" dirty="0" smtClean="0">
                <a:solidFill>
                  <a:srgbClr val="000000"/>
                </a:solidFill>
              </a:rPr>
              <a:t>make sure you understand and also </a:t>
            </a:r>
            <a:r>
              <a:rPr lang="en-US" b="1" dirty="0" smtClean="0">
                <a:solidFill>
                  <a:srgbClr val="000000"/>
                </a:solidFill>
              </a:rPr>
              <a:t>work on those that influence the key decision-makers</a:t>
            </a:r>
            <a:endParaRPr lang="en-US" b="1" dirty="0">
              <a:solidFill>
                <a:srgbClr val="000000"/>
              </a:solidFill>
            </a:endParaRPr>
          </a:p>
        </p:txBody>
      </p:sp>
    </p:spTree>
    <p:extLst>
      <p:ext uri="{BB962C8B-B14F-4D97-AF65-F5344CB8AC3E}">
        <p14:creationId xmlns:p14="http://schemas.microsoft.com/office/powerpoint/2010/main" val="86921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27</a:t>
            </a:fld>
            <a:endParaRPr lang="en-US" sz="1400" dirty="0" smtClean="0">
              <a:solidFill>
                <a:srgbClr val="000000"/>
              </a:solidFill>
            </a:endParaRPr>
          </a:p>
        </p:txBody>
      </p:sp>
      <p:sp>
        <p:nvSpPr>
          <p:cNvPr id="3" name="Rectangle 2"/>
          <p:cNvSpPr/>
          <p:nvPr/>
        </p:nvSpPr>
        <p:spPr>
          <a:xfrm>
            <a:off x="114300" y="990600"/>
            <a:ext cx="9029700" cy="5778505"/>
          </a:xfrm>
          <a:prstGeom prst="rect">
            <a:avLst/>
          </a:prstGeom>
        </p:spPr>
        <p:txBody>
          <a:bodyPr wrap="square">
            <a:spAutoFit/>
          </a:bodyPr>
          <a:lstStyle/>
          <a:p>
            <a:r>
              <a:rPr lang="en-US" b="1" dirty="0" smtClean="0">
                <a:solidFill>
                  <a:srgbClr val="000000"/>
                </a:solidFill>
              </a:rPr>
              <a:t>Show </a:t>
            </a:r>
            <a:r>
              <a:rPr lang="en-US" b="1" dirty="0">
                <a:solidFill>
                  <a:srgbClr val="000000"/>
                </a:solidFill>
              </a:rPr>
              <a:t>executives </a:t>
            </a:r>
            <a:r>
              <a:rPr lang="en-US" b="1" u="sng" dirty="0" smtClean="0">
                <a:solidFill>
                  <a:srgbClr val="000000"/>
                </a:solidFill>
              </a:rPr>
              <a:t>how </a:t>
            </a:r>
            <a:r>
              <a:rPr lang="en-US" b="1" u="sng" dirty="0">
                <a:solidFill>
                  <a:srgbClr val="000000"/>
                </a:solidFill>
              </a:rPr>
              <a:t>it will impact them</a:t>
            </a:r>
            <a:r>
              <a:rPr lang="en-US" b="1" dirty="0">
                <a:solidFill>
                  <a:srgbClr val="000000"/>
                </a:solidFill>
              </a:rPr>
              <a:t> </a:t>
            </a:r>
            <a:endParaRPr lang="en-US" b="1" dirty="0" smtClean="0">
              <a:solidFill>
                <a:srgbClr val="000000"/>
              </a:solidFill>
            </a:endParaRPr>
          </a:p>
          <a:p>
            <a:pPr marL="457200" indent="-457200">
              <a:lnSpc>
                <a:spcPts val="4500"/>
              </a:lnSpc>
              <a:buFont typeface="Wingdings" panose="05000000000000000000" pitchFamily="2" charset="2"/>
              <a:buChar char="Ø"/>
            </a:pPr>
            <a:r>
              <a:rPr lang="en-US" dirty="0" smtClean="0">
                <a:solidFill>
                  <a:srgbClr val="000000"/>
                </a:solidFill>
              </a:rPr>
              <a:t>It's </a:t>
            </a:r>
            <a:r>
              <a:rPr lang="en-US" dirty="0">
                <a:solidFill>
                  <a:srgbClr val="000000"/>
                </a:solidFill>
              </a:rPr>
              <a:t>naïve to assume that executives are not, </a:t>
            </a:r>
            <a:r>
              <a:rPr lang="en-US" b="1" dirty="0">
                <a:solidFill>
                  <a:srgbClr val="000000"/>
                </a:solidFill>
              </a:rPr>
              <a:t>at least, a bit </a:t>
            </a:r>
            <a:r>
              <a:rPr lang="en-US" b="1" dirty="0" smtClean="0">
                <a:solidFill>
                  <a:srgbClr val="000000"/>
                </a:solidFill>
              </a:rPr>
              <a:t>selfish</a:t>
            </a:r>
          </a:p>
          <a:p>
            <a:pPr marL="457200" indent="-457200">
              <a:lnSpc>
                <a:spcPts val="4500"/>
              </a:lnSpc>
              <a:buFont typeface="Wingdings" panose="05000000000000000000" pitchFamily="2" charset="2"/>
              <a:buChar char="Ø"/>
            </a:pPr>
            <a:r>
              <a:rPr lang="en-US" dirty="0" smtClean="0">
                <a:solidFill>
                  <a:srgbClr val="000000"/>
                </a:solidFill>
              </a:rPr>
              <a:t>So </a:t>
            </a:r>
            <a:r>
              <a:rPr lang="en-US" dirty="0">
                <a:solidFill>
                  <a:srgbClr val="000000"/>
                </a:solidFill>
              </a:rPr>
              <a:t>it's important to subtly show how the major players </a:t>
            </a:r>
            <a:r>
              <a:rPr lang="en-US" b="1" dirty="0">
                <a:solidFill>
                  <a:srgbClr val="000000"/>
                </a:solidFill>
              </a:rPr>
              <a:t>will personally benefit</a:t>
            </a:r>
            <a:r>
              <a:rPr lang="en-US" dirty="0">
                <a:solidFill>
                  <a:srgbClr val="000000"/>
                </a:solidFill>
              </a:rPr>
              <a:t> from any new </a:t>
            </a:r>
            <a:r>
              <a:rPr lang="en-US" dirty="0" smtClean="0">
                <a:solidFill>
                  <a:srgbClr val="000000"/>
                </a:solidFill>
              </a:rPr>
              <a:t>project</a:t>
            </a:r>
          </a:p>
          <a:p>
            <a:pPr marL="457200" indent="-457200">
              <a:lnSpc>
                <a:spcPts val="4500"/>
              </a:lnSpc>
              <a:buFont typeface="Wingdings" panose="05000000000000000000" pitchFamily="2" charset="2"/>
              <a:buChar char="Ø"/>
            </a:pPr>
            <a:r>
              <a:rPr lang="en-US" b="1" dirty="0" smtClean="0">
                <a:solidFill>
                  <a:srgbClr val="000000"/>
                </a:solidFill>
              </a:rPr>
              <a:t>Consider </a:t>
            </a:r>
            <a:r>
              <a:rPr lang="en-US" b="1" dirty="0">
                <a:solidFill>
                  <a:srgbClr val="000000"/>
                </a:solidFill>
              </a:rPr>
              <a:t>phrases like</a:t>
            </a:r>
            <a:r>
              <a:rPr lang="en-US" dirty="0">
                <a:solidFill>
                  <a:srgbClr val="000000"/>
                </a:solidFill>
              </a:rPr>
              <a:t> "For those </a:t>
            </a:r>
            <a:r>
              <a:rPr lang="en-US" dirty="0" smtClean="0">
                <a:solidFill>
                  <a:srgbClr val="000000"/>
                </a:solidFill>
              </a:rPr>
              <a:t>x and y SBU’s </a:t>
            </a:r>
            <a:r>
              <a:rPr lang="en-US" dirty="0">
                <a:solidFill>
                  <a:srgbClr val="000000"/>
                </a:solidFill>
              </a:rPr>
              <a:t>that use it, the program will likely increase their business unit results and thus their executive’s bonuses by 3% per </a:t>
            </a:r>
            <a:r>
              <a:rPr lang="en-US" dirty="0" smtClean="0">
                <a:solidFill>
                  <a:srgbClr val="000000"/>
                </a:solidFill>
              </a:rPr>
              <a:t>year</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887095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28</a:t>
            </a:fld>
            <a:endParaRPr lang="en-US" sz="1400" dirty="0" smtClean="0">
              <a:solidFill>
                <a:srgbClr val="000000"/>
              </a:solidFill>
            </a:endParaRPr>
          </a:p>
        </p:txBody>
      </p:sp>
      <p:sp>
        <p:nvSpPr>
          <p:cNvPr id="3" name="Rectangle 2"/>
          <p:cNvSpPr/>
          <p:nvPr/>
        </p:nvSpPr>
        <p:spPr>
          <a:xfrm>
            <a:off x="114300" y="990600"/>
            <a:ext cx="9029700" cy="5878532"/>
          </a:xfrm>
          <a:prstGeom prst="rect">
            <a:avLst/>
          </a:prstGeom>
        </p:spPr>
        <p:txBody>
          <a:bodyPr wrap="square">
            <a:spAutoFit/>
          </a:bodyPr>
          <a:lstStyle/>
          <a:p>
            <a:r>
              <a:rPr lang="en-US" b="1" dirty="0">
                <a:solidFill>
                  <a:srgbClr val="000000"/>
                </a:solidFill>
              </a:rPr>
              <a:t>An easy to understand </a:t>
            </a:r>
            <a:r>
              <a:rPr lang="en-US" b="1" dirty="0" smtClean="0">
                <a:solidFill>
                  <a:srgbClr val="000000"/>
                </a:solidFill>
              </a:rPr>
              <a:t>“sales” </a:t>
            </a:r>
            <a:r>
              <a:rPr lang="en-US" b="1" u="sng" dirty="0" smtClean="0">
                <a:solidFill>
                  <a:srgbClr val="000000"/>
                </a:solidFill>
              </a:rPr>
              <a:t>executive summary</a:t>
            </a:r>
          </a:p>
          <a:p>
            <a:pPr marL="457200" indent="-457200">
              <a:buFont typeface="Wingdings" panose="05000000000000000000" pitchFamily="2" charset="2"/>
              <a:buChar char="Ø"/>
            </a:pPr>
            <a:r>
              <a:rPr lang="en-US" dirty="0" smtClean="0">
                <a:solidFill>
                  <a:srgbClr val="000000"/>
                </a:solidFill>
              </a:rPr>
              <a:t>Because </a:t>
            </a:r>
            <a:r>
              <a:rPr lang="en-US" dirty="0">
                <a:solidFill>
                  <a:srgbClr val="000000"/>
                </a:solidFill>
              </a:rPr>
              <a:t>many evaluators will rely heavily on the executive summary, </a:t>
            </a:r>
            <a:r>
              <a:rPr lang="en-US" b="1" dirty="0">
                <a:solidFill>
                  <a:srgbClr val="000000"/>
                </a:solidFill>
              </a:rPr>
              <a:t>it must be written so the concept is simple, logical </a:t>
            </a:r>
            <a:r>
              <a:rPr lang="en-US" b="1" dirty="0" smtClean="0">
                <a:solidFill>
                  <a:srgbClr val="000000"/>
                </a:solidFill>
              </a:rPr>
              <a:t>and </a:t>
            </a:r>
            <a:r>
              <a:rPr lang="en-US" b="1" dirty="0">
                <a:solidFill>
                  <a:srgbClr val="000000"/>
                </a:solidFill>
              </a:rPr>
              <a:t>easily understood after only one quick </a:t>
            </a:r>
            <a:r>
              <a:rPr lang="en-US" b="1" dirty="0" smtClean="0">
                <a:solidFill>
                  <a:srgbClr val="000000"/>
                </a:solidFill>
              </a:rPr>
              <a:t>reading</a:t>
            </a:r>
          </a:p>
          <a:p>
            <a:pPr marL="457200" indent="-457200">
              <a:buFont typeface="Wingdings" panose="05000000000000000000" pitchFamily="2" charset="2"/>
              <a:buChar char="Ø"/>
            </a:pPr>
            <a:endParaRPr lang="en-US" sz="2400"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Executive summary </a:t>
            </a:r>
            <a:r>
              <a:rPr lang="en-US" b="1" dirty="0" smtClean="0">
                <a:solidFill>
                  <a:srgbClr val="000000"/>
                </a:solidFill>
              </a:rPr>
              <a:t>must sell</a:t>
            </a:r>
          </a:p>
          <a:p>
            <a:pPr marL="457200" indent="-457200">
              <a:buFont typeface="Wingdings" panose="05000000000000000000" pitchFamily="2" charset="2"/>
              <a:buChar char="Ø"/>
            </a:pPr>
            <a:endParaRPr lang="en-US"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It's </a:t>
            </a:r>
            <a:r>
              <a:rPr lang="en-US" dirty="0">
                <a:solidFill>
                  <a:srgbClr val="000000"/>
                </a:solidFill>
              </a:rPr>
              <a:t>essential that the executive summary </a:t>
            </a:r>
            <a:r>
              <a:rPr lang="en-US" b="1" dirty="0">
                <a:solidFill>
                  <a:srgbClr val="000000"/>
                </a:solidFill>
              </a:rPr>
              <a:t>is pretested</a:t>
            </a:r>
            <a:r>
              <a:rPr lang="en-US" dirty="0">
                <a:solidFill>
                  <a:srgbClr val="000000"/>
                </a:solidFill>
              </a:rPr>
              <a:t> to ensure that everyone who reads it immediately understands what you're trying to accomplish and its </a:t>
            </a:r>
            <a:r>
              <a:rPr lang="en-US" dirty="0" smtClean="0">
                <a:solidFill>
                  <a:srgbClr val="000000"/>
                </a:solidFill>
              </a:rPr>
              <a:t>value</a:t>
            </a:r>
            <a:endParaRPr lang="en-US" dirty="0">
              <a:solidFill>
                <a:srgbClr val="000000"/>
              </a:solidFill>
            </a:endParaRPr>
          </a:p>
        </p:txBody>
      </p:sp>
    </p:spTree>
    <p:extLst>
      <p:ext uri="{BB962C8B-B14F-4D97-AF65-F5344CB8AC3E}">
        <p14:creationId xmlns:p14="http://schemas.microsoft.com/office/powerpoint/2010/main" val="402409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29</a:t>
            </a:fld>
            <a:endParaRPr lang="en-US" sz="1400" dirty="0" smtClean="0">
              <a:solidFill>
                <a:srgbClr val="000000"/>
              </a:solidFill>
            </a:endParaRPr>
          </a:p>
        </p:txBody>
      </p:sp>
      <p:sp>
        <p:nvSpPr>
          <p:cNvPr id="3" name="Rectangle 2"/>
          <p:cNvSpPr/>
          <p:nvPr/>
        </p:nvSpPr>
        <p:spPr>
          <a:xfrm>
            <a:off x="114300" y="990600"/>
            <a:ext cx="9029700" cy="5663089"/>
          </a:xfrm>
          <a:prstGeom prst="rect">
            <a:avLst/>
          </a:prstGeom>
        </p:spPr>
        <p:txBody>
          <a:bodyPr wrap="square">
            <a:spAutoFit/>
          </a:bodyPr>
          <a:lstStyle/>
          <a:p>
            <a:r>
              <a:rPr lang="en-US" b="1" dirty="0" smtClean="0">
                <a:solidFill>
                  <a:srgbClr val="000000"/>
                </a:solidFill>
              </a:rPr>
              <a:t>There </a:t>
            </a:r>
            <a:r>
              <a:rPr lang="en-US" b="1" dirty="0">
                <a:solidFill>
                  <a:srgbClr val="000000"/>
                </a:solidFill>
              </a:rPr>
              <a:t>is a </a:t>
            </a:r>
            <a:r>
              <a:rPr lang="en-US" b="1" u="sng" dirty="0">
                <a:solidFill>
                  <a:srgbClr val="000000"/>
                </a:solidFill>
              </a:rPr>
              <a:t>written </a:t>
            </a:r>
            <a:r>
              <a:rPr lang="en-US" b="1" u="sng" dirty="0" smtClean="0">
                <a:solidFill>
                  <a:srgbClr val="000000"/>
                </a:solidFill>
              </a:rPr>
              <a:t>plan</a:t>
            </a:r>
            <a:r>
              <a:rPr lang="en-US" b="1" dirty="0" smtClean="0">
                <a:solidFill>
                  <a:srgbClr val="000000"/>
                </a:solidFill>
              </a:rPr>
              <a:t> that is easy to scan</a:t>
            </a:r>
            <a:r>
              <a:rPr lang="en-US" dirty="0" smtClean="0">
                <a:solidFill>
                  <a:srgbClr val="000000"/>
                </a:solidFill>
              </a:rPr>
              <a:t> </a:t>
            </a:r>
          </a:p>
          <a:p>
            <a:pPr marL="457200" indent="-457200">
              <a:lnSpc>
                <a:spcPts val="3600"/>
              </a:lnSpc>
              <a:buFont typeface="Wingdings" panose="05000000000000000000" pitchFamily="2" charset="2"/>
              <a:buChar char="Ø"/>
            </a:pPr>
            <a:r>
              <a:rPr lang="en-US" dirty="0" smtClean="0">
                <a:solidFill>
                  <a:srgbClr val="000000"/>
                </a:solidFill>
              </a:rPr>
              <a:t>Decision-makers </a:t>
            </a:r>
            <a:r>
              <a:rPr lang="en-US" dirty="0">
                <a:solidFill>
                  <a:srgbClr val="000000"/>
                </a:solidFill>
              </a:rPr>
              <a:t>feel more comfortable approving large amounts of money for a project </a:t>
            </a:r>
            <a:r>
              <a:rPr lang="en-US" b="1" dirty="0">
                <a:solidFill>
                  <a:srgbClr val="000000"/>
                </a:solidFill>
              </a:rPr>
              <a:t>when there is a comprehensive written plan behind it</a:t>
            </a:r>
            <a:r>
              <a:rPr lang="en-US" dirty="0">
                <a:solidFill>
                  <a:srgbClr val="000000"/>
                </a:solidFill>
              </a:rPr>
              <a:t>, with goals, milestones, and project abandonment </a:t>
            </a:r>
            <a:r>
              <a:rPr lang="en-US" dirty="0" smtClean="0">
                <a:solidFill>
                  <a:srgbClr val="000000"/>
                </a:solidFill>
              </a:rPr>
              <a:t>points</a:t>
            </a:r>
          </a:p>
          <a:p>
            <a:pPr marL="457200" indent="-457200">
              <a:lnSpc>
                <a:spcPts val="3600"/>
              </a:lnSpc>
              <a:buFont typeface="Wingdings" panose="05000000000000000000" pitchFamily="2" charset="2"/>
              <a:buChar char="Ø"/>
            </a:pPr>
            <a:r>
              <a:rPr lang="en-US" dirty="0" smtClean="0">
                <a:solidFill>
                  <a:srgbClr val="000000"/>
                </a:solidFill>
              </a:rPr>
              <a:t>Even if you don’t give them the entire document, putting it together </a:t>
            </a:r>
            <a:r>
              <a:rPr lang="en-US" b="1" dirty="0" smtClean="0">
                <a:solidFill>
                  <a:srgbClr val="000000"/>
                </a:solidFill>
              </a:rPr>
              <a:t>will reduce the likelihood that you missed or can’t explain something</a:t>
            </a:r>
          </a:p>
          <a:p>
            <a:pPr marL="457200" indent="-457200">
              <a:lnSpc>
                <a:spcPts val="3600"/>
              </a:lnSpc>
              <a:buFont typeface="Wingdings" panose="05000000000000000000" pitchFamily="2" charset="2"/>
              <a:buChar char="Ø"/>
            </a:pPr>
            <a:r>
              <a:rPr lang="en-US" b="1" dirty="0" smtClean="0">
                <a:solidFill>
                  <a:srgbClr val="000000"/>
                </a:solidFill>
              </a:rPr>
              <a:t>Consider </a:t>
            </a:r>
            <a:r>
              <a:rPr lang="en-US" b="1" dirty="0">
                <a:solidFill>
                  <a:srgbClr val="000000"/>
                </a:solidFill>
              </a:rPr>
              <a:t>using phrases like </a:t>
            </a:r>
            <a:r>
              <a:rPr lang="en-US" dirty="0">
                <a:solidFill>
                  <a:srgbClr val="000000"/>
                </a:solidFill>
              </a:rPr>
              <a:t>"We spent six months writing and refining the 63-page project plan and it follows the required project planning template to the letter</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91375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3</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1273861" name="Rectangle 5"/>
          <p:cNvSpPr>
            <a:spLocks noGrp="1" noChangeArrowheads="1"/>
          </p:cNvSpPr>
          <p:nvPr>
            <p:ph type="body" idx="1"/>
          </p:nvPr>
        </p:nvSpPr>
        <p:spPr>
          <a:xfrm>
            <a:off x="1638300" y="866775"/>
            <a:ext cx="7353300" cy="5638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3" name="Title 2"/>
          <p:cNvSpPr>
            <a:spLocks noGrp="1"/>
          </p:cNvSpPr>
          <p:nvPr>
            <p:ph type="title"/>
          </p:nvPr>
        </p:nvSpPr>
        <p:spPr>
          <a:xfrm>
            <a:off x="1676400" y="457200"/>
            <a:ext cx="7315200" cy="1295400"/>
          </a:xfrm>
        </p:spPr>
        <p:txBody>
          <a:bodyPr/>
          <a:lstStyle/>
          <a:p>
            <a:r>
              <a:rPr lang="en-US" dirty="0" smtClean="0"/>
              <a:t> </a:t>
            </a:r>
            <a:endParaRPr lang="en-US" dirty="0"/>
          </a:p>
        </p:txBody>
      </p:sp>
      <p:sp>
        <p:nvSpPr>
          <p:cNvPr id="4" name="Rectangle 3"/>
          <p:cNvSpPr/>
          <p:nvPr/>
        </p:nvSpPr>
        <p:spPr>
          <a:xfrm>
            <a:off x="1524000" y="381000"/>
            <a:ext cx="7620000" cy="5901103"/>
          </a:xfrm>
          <a:prstGeom prst="rect">
            <a:avLst/>
          </a:prstGeom>
        </p:spPr>
        <p:txBody>
          <a:bodyPr wrap="square">
            <a:spAutoFit/>
          </a:bodyPr>
          <a:lstStyle/>
          <a:p>
            <a:pPr algn="ctr">
              <a:lnSpc>
                <a:spcPct val="110000"/>
              </a:lnSpc>
            </a:pPr>
            <a:r>
              <a:rPr lang="en-US" sz="2800" b="1" u="sng" dirty="0" smtClean="0">
                <a:solidFill>
                  <a:srgbClr val="FFFFFF"/>
                </a:solidFill>
                <a:cs typeface="Arial" pitchFamily="34" charset="0"/>
              </a:rPr>
              <a:t>Dr Sullivan’s  background</a:t>
            </a:r>
            <a:endParaRPr lang="en-US" sz="2800" b="1" u="sng" dirty="0">
              <a:solidFill>
                <a:srgbClr val="FFFFFF"/>
              </a:solidFill>
              <a:cs typeface="Arial" pitchFamily="34" charset="0"/>
            </a:endParaRPr>
          </a:p>
          <a:p>
            <a:pPr marL="231775" indent="-231775">
              <a:lnSpc>
                <a:spcPts val="3120"/>
              </a:lnSpc>
              <a:buFont typeface="Arial" pitchFamily="34" charset="0"/>
              <a:buChar char="•"/>
            </a:pPr>
            <a:endParaRPr lang="en-US" b="1" dirty="0" smtClean="0">
              <a:solidFill>
                <a:srgbClr val="FFFFFF"/>
              </a:solidFill>
              <a:cs typeface="Arial" pitchFamily="34" charset="0"/>
            </a:endParaRPr>
          </a:p>
          <a:p>
            <a:pPr marL="231775" indent="-231775">
              <a:lnSpc>
                <a:spcPts val="3500"/>
              </a:lnSpc>
              <a:buFont typeface="Arial" pitchFamily="34" charset="0"/>
              <a:buChar char="•"/>
            </a:pPr>
            <a:r>
              <a:rPr lang="en-US" dirty="0" smtClean="0">
                <a:solidFill>
                  <a:srgbClr val="FFFFFF"/>
                </a:solidFill>
                <a:cs typeface="Arial" pitchFamily="34" charset="0"/>
              </a:rPr>
              <a:t>As CTO, I always got my money (Do you have any more?)</a:t>
            </a:r>
          </a:p>
          <a:p>
            <a:pPr marL="231775" indent="-231775">
              <a:lnSpc>
                <a:spcPts val="3500"/>
              </a:lnSpc>
              <a:buFont typeface="Arial" pitchFamily="34" charset="0"/>
              <a:buChar char="•"/>
            </a:pPr>
            <a:r>
              <a:rPr lang="en-US" dirty="0" smtClean="0">
                <a:solidFill>
                  <a:srgbClr val="FFFFFF"/>
                </a:solidFill>
                <a:cs typeface="Arial" pitchFamily="34" charset="0"/>
              </a:rPr>
              <a:t>I was the CEO of consulting firm that specialized in developing business plans</a:t>
            </a:r>
          </a:p>
          <a:p>
            <a:pPr marL="231775" indent="-231775">
              <a:lnSpc>
                <a:spcPts val="3500"/>
              </a:lnSpc>
              <a:buFont typeface="Arial" pitchFamily="34" charset="0"/>
              <a:buChar char="•"/>
            </a:pPr>
            <a:r>
              <a:rPr lang="en-US" sz="3600" dirty="0">
                <a:solidFill>
                  <a:srgbClr val="FFFFFF"/>
                </a:solidFill>
                <a:cs typeface="Arial" pitchFamily="34" charset="0"/>
              </a:rPr>
              <a:t>My research has focused on identifying criteria that lead to funding approval and funding rejection in HR</a:t>
            </a:r>
          </a:p>
          <a:p>
            <a:pPr marL="231775" indent="-231775">
              <a:lnSpc>
                <a:spcPts val="3500"/>
              </a:lnSpc>
              <a:buFont typeface="Arial" pitchFamily="34" charset="0"/>
              <a:buChar char="•"/>
            </a:pPr>
            <a:r>
              <a:rPr lang="en-US" sz="3600" dirty="0" smtClean="0">
                <a:solidFill>
                  <a:srgbClr val="FFFFFF"/>
                </a:solidFill>
                <a:cs typeface="Arial" pitchFamily="34" charset="0"/>
              </a:rPr>
              <a:t>For a decade taught a class in developing strategic business plans</a:t>
            </a:r>
          </a:p>
          <a:p>
            <a:pPr marL="231775" indent="-231775">
              <a:lnSpc>
                <a:spcPts val="3500"/>
              </a:lnSpc>
              <a:buFont typeface="Arial" pitchFamily="34" charset="0"/>
              <a:buChar char="•"/>
            </a:pPr>
            <a:r>
              <a:rPr lang="en-US" sz="3600" dirty="0" smtClean="0">
                <a:solidFill>
                  <a:srgbClr val="FFFFFF"/>
                </a:solidFill>
                <a:cs typeface="Arial" pitchFamily="34" charset="0"/>
              </a:rPr>
              <a:t>I have been a business professor for 35+ years</a:t>
            </a:r>
            <a:endParaRPr lang="en-US" sz="3600" dirty="0" smtClean="0">
              <a:solidFill>
                <a:srgbClr val="FFFFFF"/>
              </a:solidFill>
            </a:endParaRPr>
          </a:p>
        </p:txBody>
      </p:sp>
    </p:spTree>
    <p:extLst>
      <p:ext uri="{BB962C8B-B14F-4D97-AF65-F5344CB8AC3E}">
        <p14:creationId xmlns:p14="http://schemas.microsoft.com/office/powerpoint/2010/main" val="36951658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30</a:t>
            </a:fld>
            <a:endParaRPr lang="en-US" sz="1400" dirty="0" smtClean="0">
              <a:solidFill>
                <a:srgbClr val="000000"/>
              </a:solidFill>
            </a:endParaRPr>
          </a:p>
        </p:txBody>
      </p:sp>
      <p:sp>
        <p:nvSpPr>
          <p:cNvPr id="3" name="Rectangle 2"/>
          <p:cNvSpPr/>
          <p:nvPr/>
        </p:nvSpPr>
        <p:spPr>
          <a:xfrm>
            <a:off x="114300" y="990600"/>
            <a:ext cx="9029700" cy="5755422"/>
          </a:xfrm>
          <a:prstGeom prst="rect">
            <a:avLst/>
          </a:prstGeom>
        </p:spPr>
        <p:txBody>
          <a:bodyPr wrap="square">
            <a:spAutoFit/>
          </a:bodyPr>
          <a:lstStyle/>
          <a:p>
            <a:r>
              <a:rPr lang="en-US" b="1" dirty="0" smtClean="0">
                <a:solidFill>
                  <a:srgbClr val="000000"/>
                </a:solidFill>
              </a:rPr>
              <a:t>Show </a:t>
            </a:r>
            <a:r>
              <a:rPr lang="en-US" b="1" dirty="0">
                <a:solidFill>
                  <a:srgbClr val="000000"/>
                </a:solidFill>
              </a:rPr>
              <a:t>the project has an </a:t>
            </a:r>
            <a:r>
              <a:rPr lang="en-US" b="1" u="sng" dirty="0">
                <a:solidFill>
                  <a:srgbClr val="000000"/>
                </a:solidFill>
              </a:rPr>
              <a:t>executive </a:t>
            </a:r>
            <a:r>
              <a:rPr lang="en-US" b="1" u="sng" dirty="0" smtClean="0">
                <a:solidFill>
                  <a:srgbClr val="000000"/>
                </a:solidFill>
              </a:rPr>
              <a:t>champion</a:t>
            </a:r>
          </a:p>
          <a:p>
            <a:endParaRPr lang="en-US" sz="1200" b="1" u="sng"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Overhead functions </a:t>
            </a:r>
            <a:r>
              <a:rPr lang="en-US" dirty="0">
                <a:solidFill>
                  <a:srgbClr val="000000"/>
                </a:solidFill>
              </a:rPr>
              <a:t>are much more likely to have projects approved </a:t>
            </a:r>
            <a:r>
              <a:rPr lang="en-US" b="1" dirty="0">
                <a:solidFill>
                  <a:srgbClr val="000000"/>
                </a:solidFill>
              </a:rPr>
              <a:t>if they have an executive champion or sponsor from the business </a:t>
            </a:r>
            <a:r>
              <a:rPr lang="en-US" b="1" dirty="0" smtClean="0">
                <a:solidFill>
                  <a:srgbClr val="000000"/>
                </a:solidFill>
              </a:rPr>
              <a:t>side</a:t>
            </a:r>
          </a:p>
          <a:p>
            <a:pPr marL="457200" indent="-457200">
              <a:buFont typeface="Wingdings" panose="05000000000000000000" pitchFamily="2" charset="2"/>
              <a:buChar char="Ø"/>
            </a:pPr>
            <a:endParaRPr lang="en-US" dirty="0" smtClean="0">
              <a:solidFill>
                <a:srgbClr val="000000"/>
              </a:solidFill>
            </a:endParaRPr>
          </a:p>
          <a:p>
            <a:pPr marL="457200" indent="-457200">
              <a:buFont typeface="Wingdings" panose="05000000000000000000" pitchFamily="2" charset="2"/>
              <a:buChar char="Ø"/>
            </a:pPr>
            <a:r>
              <a:rPr lang="en-US" b="1" dirty="0" smtClean="0">
                <a:solidFill>
                  <a:srgbClr val="000000"/>
                </a:solidFill>
              </a:rPr>
              <a:t>Consider </a:t>
            </a:r>
            <a:r>
              <a:rPr lang="en-US" b="1" dirty="0">
                <a:solidFill>
                  <a:srgbClr val="000000"/>
                </a:solidFill>
              </a:rPr>
              <a:t>using phrases like</a:t>
            </a:r>
            <a:r>
              <a:rPr lang="en-US" dirty="0">
                <a:solidFill>
                  <a:srgbClr val="000000"/>
                </a:solidFill>
              </a:rPr>
              <a:t> "The head of our most profitable business unit is our executive champion. She fully supports the proposal and to demonstrate that support, she has agreed to monitor our progress and to fund 10% of the </a:t>
            </a:r>
            <a:r>
              <a:rPr lang="en-US" dirty="0" smtClean="0">
                <a:solidFill>
                  <a:srgbClr val="000000"/>
                </a:solidFill>
              </a:rPr>
              <a:t>effort"</a:t>
            </a:r>
            <a:endParaRPr lang="en-US" dirty="0">
              <a:solidFill>
                <a:srgbClr val="000000"/>
              </a:solidFill>
            </a:endParaRPr>
          </a:p>
        </p:txBody>
      </p:sp>
    </p:spTree>
    <p:extLst>
      <p:ext uri="{BB962C8B-B14F-4D97-AF65-F5344CB8AC3E}">
        <p14:creationId xmlns:p14="http://schemas.microsoft.com/office/powerpoint/2010/main" val="426832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31</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r>
              <a:rPr lang="en-US" b="1" dirty="0" smtClean="0">
                <a:solidFill>
                  <a:srgbClr val="000000"/>
                </a:solidFill>
              </a:rPr>
              <a:t>Know </a:t>
            </a:r>
            <a:r>
              <a:rPr lang="en-US" b="1" dirty="0">
                <a:solidFill>
                  <a:srgbClr val="000000"/>
                </a:solidFill>
              </a:rPr>
              <a:t>the </a:t>
            </a:r>
            <a:r>
              <a:rPr lang="en-US" b="1" u="sng" dirty="0">
                <a:solidFill>
                  <a:srgbClr val="000000"/>
                </a:solidFill>
              </a:rPr>
              <a:t>knockout factors</a:t>
            </a:r>
            <a:r>
              <a:rPr lang="en-US" dirty="0">
                <a:solidFill>
                  <a:srgbClr val="000000"/>
                </a:solidFill>
              </a:rPr>
              <a:t> </a:t>
            </a:r>
          </a:p>
          <a:p>
            <a:pPr marL="457200" indent="-457200">
              <a:buFont typeface="Wingdings" panose="05000000000000000000" pitchFamily="2" charset="2"/>
              <a:buChar char="Ø"/>
            </a:pPr>
            <a:r>
              <a:rPr lang="en-US" dirty="0" smtClean="0">
                <a:solidFill>
                  <a:srgbClr val="000000"/>
                </a:solidFill>
              </a:rPr>
              <a:t>Even </a:t>
            </a:r>
            <a:r>
              <a:rPr lang="en-US" dirty="0">
                <a:solidFill>
                  <a:srgbClr val="000000"/>
                </a:solidFill>
              </a:rPr>
              <a:t>when you include all the positive elements of a business case, it can still be rejected as a result of what are known as </a:t>
            </a:r>
            <a:r>
              <a:rPr lang="en-US" b="1" u="sng" dirty="0">
                <a:solidFill>
                  <a:srgbClr val="000000"/>
                </a:solidFill>
              </a:rPr>
              <a:t>"knockout </a:t>
            </a:r>
            <a:r>
              <a:rPr lang="en-US" b="1" u="sng" dirty="0" smtClean="0">
                <a:solidFill>
                  <a:srgbClr val="000000"/>
                </a:solidFill>
              </a:rPr>
              <a:t>factors”</a:t>
            </a:r>
            <a:endParaRPr lang="en-US" b="1" u="sng"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These </a:t>
            </a:r>
            <a:r>
              <a:rPr lang="en-US" dirty="0">
                <a:solidFill>
                  <a:srgbClr val="000000"/>
                </a:solidFill>
              </a:rPr>
              <a:t>are negative elements that are so powerful that </a:t>
            </a:r>
            <a:r>
              <a:rPr lang="en-US" b="1" dirty="0" smtClean="0">
                <a:solidFill>
                  <a:srgbClr val="000000"/>
                </a:solidFill>
              </a:rPr>
              <a:t>only </a:t>
            </a:r>
            <a:r>
              <a:rPr lang="en-US" b="1" dirty="0">
                <a:solidFill>
                  <a:srgbClr val="000000"/>
                </a:solidFill>
              </a:rPr>
              <a:t>one</a:t>
            </a:r>
            <a:r>
              <a:rPr lang="en-US" dirty="0">
                <a:solidFill>
                  <a:srgbClr val="000000"/>
                </a:solidFill>
              </a:rPr>
              <a:t> can cause a proposal to be rejected on the </a:t>
            </a:r>
            <a:r>
              <a:rPr lang="en-US" dirty="0" smtClean="0">
                <a:solidFill>
                  <a:srgbClr val="000000"/>
                </a:solidFill>
              </a:rPr>
              <a:t>spot</a:t>
            </a:r>
          </a:p>
          <a:p>
            <a:pPr marL="457200" indent="-457200">
              <a:buFont typeface="Wingdings" panose="05000000000000000000" pitchFamily="2" charset="2"/>
              <a:buChar char="Ø"/>
            </a:pPr>
            <a:r>
              <a:rPr lang="en-US" dirty="0" smtClean="0">
                <a:solidFill>
                  <a:srgbClr val="000000"/>
                </a:solidFill>
              </a:rPr>
              <a:t>Typical </a:t>
            </a:r>
            <a:r>
              <a:rPr lang="en-US" dirty="0">
                <a:solidFill>
                  <a:srgbClr val="000000"/>
                </a:solidFill>
              </a:rPr>
              <a:t>knockout factors include </a:t>
            </a:r>
            <a:r>
              <a:rPr lang="en-US" b="1" dirty="0">
                <a:solidFill>
                  <a:srgbClr val="000000"/>
                </a:solidFill>
              </a:rPr>
              <a:t>misspellings in the proposal, multiple added headcount, a lack of a global reach; there are no metrics and there are major data-security </a:t>
            </a:r>
            <a:r>
              <a:rPr lang="en-US" b="1" dirty="0" smtClean="0">
                <a:solidFill>
                  <a:srgbClr val="000000"/>
                </a:solidFill>
              </a:rPr>
              <a:t>issues</a:t>
            </a:r>
            <a:endParaRPr lang="en-US" dirty="0">
              <a:solidFill>
                <a:srgbClr val="000000"/>
              </a:solidFill>
            </a:endParaRPr>
          </a:p>
        </p:txBody>
      </p:sp>
    </p:spTree>
    <p:extLst>
      <p:ext uri="{BB962C8B-B14F-4D97-AF65-F5344CB8AC3E}">
        <p14:creationId xmlns:p14="http://schemas.microsoft.com/office/powerpoint/2010/main" val="252720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32</a:t>
            </a:fld>
            <a:endParaRPr lang="en-US" sz="1400" dirty="0" smtClean="0">
              <a:solidFill>
                <a:srgbClr val="000000"/>
              </a:solidFill>
            </a:endParaRPr>
          </a:p>
        </p:txBody>
      </p:sp>
      <p:sp>
        <p:nvSpPr>
          <p:cNvPr id="3" name="Rectangle 2"/>
          <p:cNvSpPr/>
          <p:nvPr/>
        </p:nvSpPr>
        <p:spPr>
          <a:xfrm>
            <a:off x="114300" y="990600"/>
            <a:ext cx="9029700" cy="3046988"/>
          </a:xfrm>
          <a:prstGeom prst="rect">
            <a:avLst/>
          </a:prstGeom>
        </p:spPr>
        <p:txBody>
          <a:bodyPr wrap="square">
            <a:spAutoFit/>
          </a:bodyPr>
          <a:lstStyle/>
          <a:p>
            <a:r>
              <a:rPr lang="en-US" b="1" dirty="0" smtClean="0">
                <a:solidFill>
                  <a:srgbClr val="000000"/>
                </a:solidFill>
              </a:rPr>
              <a:t>Let’s all make a quick </a:t>
            </a:r>
            <a:r>
              <a:rPr lang="en-US" b="1" u="sng" dirty="0">
                <a:solidFill>
                  <a:srgbClr val="000000"/>
                </a:solidFill>
              </a:rPr>
              <a:t>knockout </a:t>
            </a:r>
            <a:r>
              <a:rPr lang="en-US" b="1" u="sng" dirty="0" smtClean="0">
                <a:solidFill>
                  <a:srgbClr val="000000"/>
                </a:solidFill>
              </a:rPr>
              <a:t>factor</a:t>
            </a:r>
            <a:r>
              <a:rPr lang="en-US" b="1" dirty="0" smtClean="0">
                <a:solidFill>
                  <a:srgbClr val="000000"/>
                </a:solidFill>
              </a:rPr>
              <a:t> list</a:t>
            </a: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8343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Administrative  actions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b="1" smtClean="0">
                <a:solidFill>
                  <a:srgbClr val="FF0000"/>
                </a:solidFill>
              </a:rPr>
              <a:pPr algn="l" eaLnBrk="1" hangingPunct="1">
                <a:defRPr/>
              </a:pPr>
              <a:t>33</a:t>
            </a:fld>
            <a:endParaRPr lang="en-US" sz="1400" b="1" dirty="0" smtClean="0">
              <a:solidFill>
                <a:srgbClr val="FF0000"/>
              </a:solidFill>
            </a:endParaRPr>
          </a:p>
        </p:txBody>
      </p:sp>
      <p:sp>
        <p:nvSpPr>
          <p:cNvPr id="3" name="Rectangle 2"/>
          <p:cNvSpPr/>
          <p:nvPr/>
        </p:nvSpPr>
        <p:spPr>
          <a:xfrm>
            <a:off x="114300" y="990600"/>
            <a:ext cx="9029700" cy="3847207"/>
          </a:xfrm>
          <a:prstGeom prst="rect">
            <a:avLst/>
          </a:prstGeom>
        </p:spPr>
        <p:txBody>
          <a:bodyPr wrap="square">
            <a:spAutoFit/>
          </a:bodyPr>
          <a:lstStyle/>
          <a:p>
            <a:r>
              <a:rPr lang="en-US" b="1" u="sng" dirty="0" smtClean="0">
                <a:solidFill>
                  <a:srgbClr val="000000"/>
                </a:solidFill>
              </a:rPr>
              <a:t>When</a:t>
            </a:r>
            <a:r>
              <a:rPr lang="en-US" b="1" dirty="0" smtClean="0">
                <a:solidFill>
                  <a:srgbClr val="000000"/>
                </a:solidFill>
              </a:rPr>
              <a:t> </a:t>
            </a:r>
            <a:r>
              <a:rPr lang="en-US" b="1" dirty="0">
                <a:solidFill>
                  <a:srgbClr val="000000"/>
                </a:solidFill>
              </a:rPr>
              <a:t>to ask for the funding </a:t>
            </a:r>
            <a:endParaRPr lang="en-US" b="1" dirty="0" smtClean="0">
              <a:solidFill>
                <a:srgbClr val="000000"/>
              </a:solidFill>
            </a:endParaRPr>
          </a:p>
          <a:p>
            <a:endParaRPr lang="en-US" sz="1200" dirty="0" smtClean="0">
              <a:solidFill>
                <a:srgbClr val="000000"/>
              </a:solidFill>
            </a:endParaRPr>
          </a:p>
          <a:p>
            <a:pPr marL="457200" indent="-457200">
              <a:buFont typeface="Wingdings" panose="05000000000000000000" pitchFamily="2" charset="2"/>
              <a:buChar char="Ø"/>
            </a:pPr>
            <a:r>
              <a:rPr lang="en-US" dirty="0" smtClean="0">
                <a:solidFill>
                  <a:srgbClr val="000000"/>
                </a:solidFill>
              </a:rPr>
              <a:t>Asking </a:t>
            </a:r>
            <a:r>
              <a:rPr lang="en-US" dirty="0">
                <a:solidFill>
                  <a:srgbClr val="000000"/>
                </a:solidFill>
              </a:rPr>
              <a:t>for funds </a:t>
            </a:r>
            <a:r>
              <a:rPr lang="en-US" b="1" dirty="0">
                <a:solidFill>
                  <a:srgbClr val="000000"/>
                </a:solidFill>
              </a:rPr>
              <a:t>when money is tight</a:t>
            </a:r>
            <a:r>
              <a:rPr lang="en-US" dirty="0">
                <a:solidFill>
                  <a:srgbClr val="000000"/>
                </a:solidFill>
              </a:rPr>
              <a:t> reduces your chances of </a:t>
            </a:r>
            <a:r>
              <a:rPr lang="en-US" dirty="0" smtClean="0">
                <a:solidFill>
                  <a:srgbClr val="000000"/>
                </a:solidFill>
              </a:rPr>
              <a:t>success</a:t>
            </a:r>
          </a:p>
          <a:p>
            <a:pPr marL="457200" indent="-457200">
              <a:buFont typeface="Wingdings" panose="05000000000000000000" pitchFamily="2" charset="2"/>
              <a:buChar char="Ø"/>
            </a:pPr>
            <a:endParaRPr lang="en-US" dirty="0">
              <a:solidFill>
                <a:srgbClr val="000000"/>
              </a:solidFill>
            </a:endParaRPr>
          </a:p>
          <a:p>
            <a:pPr marL="457200" indent="-457200">
              <a:buFont typeface="Wingdings" panose="05000000000000000000" pitchFamily="2" charset="2"/>
              <a:buChar char="Ø"/>
            </a:pPr>
            <a:r>
              <a:rPr lang="en-US" dirty="0" smtClean="0">
                <a:solidFill>
                  <a:srgbClr val="000000"/>
                </a:solidFill>
              </a:rPr>
              <a:t>So </a:t>
            </a:r>
            <a:r>
              <a:rPr lang="en-US" dirty="0">
                <a:solidFill>
                  <a:srgbClr val="000000"/>
                </a:solidFill>
              </a:rPr>
              <a:t>work with the finance office </a:t>
            </a:r>
            <a:r>
              <a:rPr lang="en-US" b="1" dirty="0">
                <a:solidFill>
                  <a:srgbClr val="000000"/>
                </a:solidFill>
              </a:rPr>
              <a:t>to identify the times during the year</a:t>
            </a:r>
            <a:r>
              <a:rPr lang="en-US" dirty="0">
                <a:solidFill>
                  <a:srgbClr val="000000"/>
                </a:solidFill>
              </a:rPr>
              <a:t> when there are frequently budget </a:t>
            </a:r>
            <a:r>
              <a:rPr lang="en-US" dirty="0" smtClean="0">
                <a:solidFill>
                  <a:srgbClr val="000000"/>
                </a:solidFill>
              </a:rPr>
              <a:t>surpluses</a:t>
            </a:r>
            <a:endParaRPr lang="en-US" dirty="0">
              <a:solidFill>
                <a:srgbClr val="000000"/>
              </a:solidFill>
            </a:endParaRPr>
          </a:p>
        </p:txBody>
      </p:sp>
    </p:spTree>
    <p:extLst>
      <p:ext uri="{BB962C8B-B14F-4D97-AF65-F5344CB8AC3E}">
        <p14:creationId xmlns:p14="http://schemas.microsoft.com/office/powerpoint/2010/main" val="410931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u="sng" dirty="0" smtClean="0"/>
              <a:t> </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34</a:t>
            </a:fld>
            <a:endParaRPr lang="en-US" sz="1400" dirty="0" smtClean="0">
              <a:solidFill>
                <a:srgbClr val="000000"/>
              </a:solidFill>
            </a:endParaRPr>
          </a:p>
        </p:txBody>
      </p:sp>
      <p:sp>
        <p:nvSpPr>
          <p:cNvPr id="3" name="Rectangle 2"/>
          <p:cNvSpPr/>
          <p:nvPr/>
        </p:nvSpPr>
        <p:spPr>
          <a:xfrm>
            <a:off x="0" y="990600"/>
            <a:ext cx="9144000" cy="3231654"/>
          </a:xfrm>
          <a:prstGeom prst="rect">
            <a:avLst/>
          </a:prstGeom>
        </p:spPr>
        <p:txBody>
          <a:bodyPr wrap="square">
            <a:spAutoFit/>
          </a:bodyPr>
          <a:lstStyle/>
          <a:p>
            <a:endParaRPr lang="en-US" b="1" dirty="0">
              <a:solidFill>
                <a:srgbClr val="000000"/>
              </a:solidFill>
              <a:cs typeface="Arial" pitchFamily="34" charset="0"/>
            </a:endParaRPr>
          </a:p>
          <a:p>
            <a:endParaRPr lang="en-US" b="1" dirty="0" smtClean="0">
              <a:solidFill>
                <a:srgbClr val="000000"/>
              </a:solidFill>
              <a:cs typeface="Arial" pitchFamily="34" charset="0"/>
            </a:endParaRPr>
          </a:p>
          <a:p>
            <a:endParaRPr lang="en-US" b="1" dirty="0">
              <a:solidFill>
                <a:schemeClr val="accent6">
                  <a:lumMod val="75000"/>
                </a:schemeClr>
              </a:solidFill>
              <a:cs typeface="Arial" pitchFamily="34" charset="0"/>
            </a:endParaRPr>
          </a:p>
          <a:p>
            <a:pPr algn="ctr"/>
            <a:r>
              <a:rPr lang="en-US" sz="3600" b="1" dirty="0" smtClean="0">
                <a:solidFill>
                  <a:schemeClr val="accent6">
                    <a:lumMod val="75000"/>
                  </a:schemeClr>
                </a:solidFill>
              </a:rPr>
              <a:t>“Funding </a:t>
            </a:r>
            <a:r>
              <a:rPr lang="en-US" sz="3600" b="1" dirty="0">
                <a:solidFill>
                  <a:schemeClr val="accent6">
                    <a:lumMod val="75000"/>
                  </a:schemeClr>
                </a:solidFill>
              </a:rPr>
              <a:t>approval </a:t>
            </a:r>
            <a:r>
              <a:rPr lang="en-US" sz="3600" b="1" dirty="0" smtClean="0">
                <a:solidFill>
                  <a:schemeClr val="accent6">
                    <a:lumMod val="75000"/>
                  </a:schemeClr>
                </a:solidFill>
              </a:rPr>
              <a:t>factors”… </a:t>
            </a:r>
          </a:p>
          <a:p>
            <a:pPr algn="ctr"/>
            <a:endParaRPr lang="en-US" sz="3600" b="1" dirty="0">
              <a:solidFill>
                <a:schemeClr val="accent6">
                  <a:lumMod val="75000"/>
                </a:schemeClr>
              </a:solidFill>
            </a:endParaRPr>
          </a:p>
          <a:p>
            <a:pPr algn="ctr"/>
            <a:r>
              <a:rPr lang="en-US" sz="3600" b="1" dirty="0" smtClean="0">
                <a:solidFill>
                  <a:schemeClr val="accent6">
                    <a:lumMod val="75000"/>
                  </a:schemeClr>
                </a:solidFill>
              </a:rPr>
              <a:t>with </a:t>
            </a:r>
            <a:r>
              <a:rPr lang="en-US" sz="3600" b="1" u="sng" dirty="0">
                <a:solidFill>
                  <a:schemeClr val="accent6">
                    <a:lumMod val="75000"/>
                  </a:schemeClr>
                </a:solidFill>
              </a:rPr>
              <a:t>highest </a:t>
            </a:r>
            <a:r>
              <a:rPr lang="en-US" sz="3600" b="1" u="sng" dirty="0" smtClean="0">
                <a:solidFill>
                  <a:schemeClr val="accent6">
                    <a:lumMod val="75000"/>
                  </a:schemeClr>
                </a:solidFill>
              </a:rPr>
              <a:t>impact</a:t>
            </a:r>
            <a:endParaRPr lang="en-US" sz="3600" b="1" dirty="0" smtClean="0">
              <a:solidFill>
                <a:schemeClr val="accent6">
                  <a:lumMod val="75000"/>
                </a:schemeClr>
              </a:solidFill>
              <a:cs typeface="Arial" pitchFamily="34" charset="0"/>
            </a:endParaRPr>
          </a:p>
        </p:txBody>
      </p:sp>
    </p:spTree>
    <p:extLst>
      <p:ext uri="{BB962C8B-B14F-4D97-AF65-F5344CB8AC3E}">
        <p14:creationId xmlns:p14="http://schemas.microsoft.com/office/powerpoint/2010/main" val="395296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approval factors </a:t>
            </a:r>
            <a:r>
              <a:rPr lang="en-US" u="sng" dirty="0" smtClean="0"/>
              <a:t>at your firm</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35</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r>
              <a:rPr lang="en-US" b="1" dirty="0" smtClean="0">
                <a:solidFill>
                  <a:srgbClr val="000000"/>
                </a:solidFill>
              </a:rPr>
              <a:t>Let’s all make </a:t>
            </a:r>
            <a:r>
              <a:rPr lang="en-US" b="1" dirty="0" smtClean="0">
                <a:solidFill>
                  <a:srgbClr val="000000"/>
                </a:solidFill>
              </a:rPr>
              <a:t>a </a:t>
            </a:r>
            <a:r>
              <a:rPr lang="en-US" b="1" u="sng" dirty="0" smtClean="0">
                <a:solidFill>
                  <a:srgbClr val="000000"/>
                </a:solidFill>
              </a:rPr>
              <a:t>funding approval factor</a:t>
            </a:r>
            <a:r>
              <a:rPr lang="en-US" b="1" dirty="0" smtClean="0">
                <a:solidFill>
                  <a:srgbClr val="000000"/>
                </a:solidFill>
              </a:rPr>
              <a:t> list</a:t>
            </a:r>
            <a:r>
              <a:rPr lang="en-US" dirty="0" smtClean="0">
                <a:solidFill>
                  <a:srgbClr val="000000"/>
                </a:solidFill>
              </a:rPr>
              <a:t> </a:t>
            </a:r>
            <a:endParaRPr lang="en-US" dirty="0" smtClean="0">
              <a:solidFill>
                <a:srgbClr val="000000"/>
              </a:solidFill>
            </a:endParaRPr>
          </a:p>
          <a:p>
            <a:pPr marL="514350" indent="-514350">
              <a:buFont typeface="+mj-lt"/>
              <a:buAutoNum type="arabicPeriod"/>
            </a:pPr>
            <a:r>
              <a:rPr lang="en-US" dirty="0">
                <a:solidFill>
                  <a:srgbClr val="000000"/>
                </a:solidFill>
              </a:rPr>
              <a:t> </a:t>
            </a:r>
            <a:endParaRPr lang="en-US" dirty="0" smtClean="0">
              <a:solidFill>
                <a:srgbClr val="000000"/>
              </a:solidFill>
            </a:endParaRPr>
          </a:p>
          <a:p>
            <a:pPr marL="514350" indent="-514350">
              <a:buFont typeface="+mj-lt"/>
              <a:buAutoNum type="arabicPeriod"/>
            </a:pPr>
            <a:r>
              <a:rPr lang="en-US" dirty="0" smtClean="0">
                <a:solidFill>
                  <a:srgbClr val="000000"/>
                </a:solidFill>
              </a:rPr>
              <a:t> </a:t>
            </a:r>
            <a:endParaRPr lang="en-US" dirty="0" smtClean="0">
              <a:solidFill>
                <a:srgbClr val="000000"/>
              </a:solidFill>
            </a:endParaRPr>
          </a:p>
          <a:p>
            <a:pPr marL="514350" indent="-514350">
              <a:buFont typeface="+mj-lt"/>
              <a:buAutoNum type="arabicPeriod"/>
            </a:pPr>
            <a:r>
              <a:rPr lang="en-US" dirty="0" smtClean="0">
                <a:solidFill>
                  <a:srgbClr val="000000"/>
                </a:solidFill>
              </a:rPr>
              <a:t> </a:t>
            </a:r>
            <a:endParaRPr lang="en-US" dirty="0" smtClean="0">
              <a:solidFill>
                <a:srgbClr val="000000"/>
              </a:solidFill>
            </a:endParaRPr>
          </a:p>
          <a:p>
            <a:pPr marL="514350" indent="-514350">
              <a:buFont typeface="+mj-lt"/>
              <a:buAutoNum type="arabicPeriod"/>
            </a:pPr>
            <a:r>
              <a:rPr lang="en-US" dirty="0" smtClean="0">
                <a:solidFill>
                  <a:srgbClr val="000000"/>
                </a:solidFill>
              </a:rPr>
              <a:t> </a:t>
            </a:r>
            <a:endParaRPr lang="en-US" dirty="0" smtClean="0">
              <a:solidFill>
                <a:srgbClr val="000000"/>
              </a:solidFill>
            </a:endParaRP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p>
          <a:p>
            <a:pPr marL="514350" indent="-514350">
              <a:buFont typeface="+mj-lt"/>
              <a:buAutoNum type="arabicPeriod"/>
            </a:pP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75320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36</a:t>
            </a:fld>
            <a:endParaRPr lang="en-US" sz="1400" dirty="0" smtClean="0">
              <a:solidFill>
                <a:srgbClr val="000000"/>
              </a:solidFill>
            </a:endParaRPr>
          </a:p>
        </p:txBody>
      </p:sp>
      <p:sp>
        <p:nvSpPr>
          <p:cNvPr id="3" name="Rectangle 2"/>
          <p:cNvSpPr/>
          <p:nvPr/>
        </p:nvSpPr>
        <p:spPr>
          <a:xfrm>
            <a:off x="114300" y="990600"/>
            <a:ext cx="9029700" cy="5693866"/>
          </a:xfrm>
          <a:prstGeom prst="rect">
            <a:avLst/>
          </a:prstGeom>
        </p:spPr>
        <p:txBody>
          <a:bodyPr wrap="square">
            <a:spAutoFit/>
          </a:bodyPr>
          <a:lstStyle/>
          <a:p>
            <a:r>
              <a:rPr lang="en-US" b="1" dirty="0" smtClean="0">
                <a:solidFill>
                  <a:srgbClr val="000000"/>
                </a:solidFill>
                <a:cs typeface="Arial" pitchFamily="34" charset="0"/>
              </a:rPr>
              <a:t>Prevent </a:t>
            </a:r>
            <a:r>
              <a:rPr lang="en-US" b="1" u="sng" dirty="0" smtClean="0">
                <a:solidFill>
                  <a:srgbClr val="000000"/>
                </a:solidFill>
                <a:cs typeface="Arial" pitchFamily="34" charset="0"/>
              </a:rPr>
              <a:t>budget cuts</a:t>
            </a:r>
            <a:r>
              <a:rPr lang="en-US" b="1" dirty="0" smtClean="0">
                <a:solidFill>
                  <a:srgbClr val="000000"/>
                </a:solidFill>
                <a:cs typeface="Arial" pitchFamily="34" charset="0"/>
              </a:rPr>
              <a:t> by </a:t>
            </a:r>
            <a:r>
              <a:rPr lang="en-US" sz="3100" b="1" dirty="0" smtClean="0">
                <a:solidFill>
                  <a:srgbClr val="000000"/>
                </a:solidFill>
                <a:cs typeface="Arial" pitchFamily="34" charset="0"/>
              </a:rPr>
              <a:t>showing their consequences</a:t>
            </a:r>
          </a:p>
          <a:p>
            <a:pPr marL="457200" indent="-457200">
              <a:lnSpc>
                <a:spcPts val="4500"/>
              </a:lnSpc>
              <a:buFont typeface="Wingdings" panose="05000000000000000000" pitchFamily="2" charset="2"/>
              <a:buChar char="Ø"/>
            </a:pPr>
            <a:r>
              <a:rPr lang="en-US" dirty="0" smtClean="0"/>
              <a:t>Before </a:t>
            </a:r>
            <a:r>
              <a:rPr lang="en-US" dirty="0"/>
              <a:t>you ask for additional money, </a:t>
            </a:r>
            <a:r>
              <a:rPr lang="en-US" b="1" dirty="0" smtClean="0"/>
              <a:t>dissuade </a:t>
            </a:r>
            <a:r>
              <a:rPr lang="en-US" b="1" dirty="0"/>
              <a:t>executives from </a:t>
            </a:r>
            <a:r>
              <a:rPr lang="en-US" b="1" dirty="0" smtClean="0"/>
              <a:t>reducing </a:t>
            </a:r>
            <a:r>
              <a:rPr lang="en-US" b="1" dirty="0"/>
              <a:t>your </a:t>
            </a:r>
            <a:r>
              <a:rPr lang="en-US" b="1" dirty="0" smtClean="0"/>
              <a:t>budget</a:t>
            </a:r>
            <a:r>
              <a:rPr lang="en-US" dirty="0" smtClean="0"/>
              <a:t> </a:t>
            </a:r>
          </a:p>
          <a:p>
            <a:endParaRPr lang="en-US" dirty="0" smtClean="0"/>
          </a:p>
          <a:p>
            <a:pPr marL="457200" indent="-457200">
              <a:lnSpc>
                <a:spcPts val="4500"/>
              </a:lnSpc>
              <a:buFont typeface="Wingdings" panose="05000000000000000000" pitchFamily="2" charset="2"/>
              <a:buChar char="Ø"/>
            </a:pPr>
            <a:r>
              <a:rPr lang="en-US" dirty="0" smtClean="0"/>
              <a:t>“</a:t>
            </a:r>
            <a:r>
              <a:rPr lang="en-US" b="1" dirty="0" smtClean="0"/>
              <a:t>Connect the dots</a:t>
            </a:r>
            <a:r>
              <a:rPr lang="en-US" dirty="0" smtClean="0"/>
              <a:t>” - For example… You </a:t>
            </a:r>
            <a:r>
              <a:rPr lang="en-US" dirty="0"/>
              <a:t>could </a:t>
            </a:r>
            <a:r>
              <a:rPr lang="en-US" b="1" dirty="0"/>
              <a:t>reduce </a:t>
            </a:r>
            <a:r>
              <a:rPr lang="en-US" b="1" dirty="0" smtClean="0"/>
              <a:t>recruiter </a:t>
            </a:r>
            <a:r>
              <a:rPr lang="en-US" b="1" dirty="0"/>
              <a:t>training</a:t>
            </a:r>
            <a:r>
              <a:rPr lang="en-US" dirty="0"/>
              <a:t> </a:t>
            </a:r>
            <a:r>
              <a:rPr lang="en-US" b="1" dirty="0"/>
              <a:t>and initially save $10,000 per year</a:t>
            </a:r>
            <a:r>
              <a:rPr lang="en-US" dirty="0"/>
              <a:t>. However </a:t>
            </a:r>
            <a:r>
              <a:rPr lang="en-US" dirty="0" smtClean="0"/>
              <a:t>this </a:t>
            </a:r>
            <a:r>
              <a:rPr lang="en-US" dirty="0"/>
              <a:t>lack of training over the next 12 months </a:t>
            </a:r>
            <a:r>
              <a:rPr lang="en-US" dirty="0" smtClean="0"/>
              <a:t>will directly increase time to fill, quality of hire, and recruiter turnover, and  together these may cost you $152,000</a:t>
            </a:r>
            <a:endParaRPr lang="en-US" dirty="0" smtClean="0">
              <a:solidFill>
                <a:srgbClr val="000000"/>
              </a:solidFill>
              <a:cs typeface="Arial" pitchFamily="34" charset="0"/>
            </a:endParaRPr>
          </a:p>
        </p:txBody>
      </p:sp>
    </p:spTree>
    <p:extLst>
      <p:ext uri="{BB962C8B-B14F-4D97-AF65-F5344CB8AC3E}">
        <p14:creationId xmlns:p14="http://schemas.microsoft.com/office/powerpoint/2010/main" val="327972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37</a:t>
            </a:fld>
            <a:endParaRPr lang="en-US" sz="1400" dirty="0" smtClean="0">
              <a:solidFill>
                <a:srgbClr val="000000"/>
              </a:solidFill>
            </a:endParaRPr>
          </a:p>
        </p:txBody>
      </p:sp>
      <p:sp>
        <p:nvSpPr>
          <p:cNvPr id="3" name="Rectangle 2"/>
          <p:cNvSpPr/>
          <p:nvPr/>
        </p:nvSpPr>
        <p:spPr>
          <a:xfrm>
            <a:off x="114300" y="990600"/>
            <a:ext cx="9029700" cy="5786199"/>
          </a:xfrm>
          <a:prstGeom prst="rect">
            <a:avLst/>
          </a:prstGeom>
        </p:spPr>
        <p:txBody>
          <a:bodyPr wrap="square">
            <a:spAutoFit/>
          </a:bodyPr>
          <a:lstStyle/>
          <a:p>
            <a:pPr>
              <a:lnSpc>
                <a:spcPts val="3700"/>
              </a:lnSpc>
            </a:pPr>
            <a:r>
              <a:rPr lang="en-US" b="1" dirty="0" smtClean="0"/>
              <a:t>Show </a:t>
            </a:r>
            <a:r>
              <a:rPr lang="en-US" b="1" dirty="0"/>
              <a:t>you directly </a:t>
            </a:r>
            <a:r>
              <a:rPr lang="en-US" b="1" u="sng" dirty="0"/>
              <a:t>impact corporate strategic goals</a:t>
            </a:r>
            <a:r>
              <a:rPr lang="en-US" b="1" dirty="0"/>
              <a:t> </a:t>
            </a:r>
            <a:endParaRPr lang="en-US" dirty="0"/>
          </a:p>
          <a:p>
            <a:pPr marL="457200" indent="-457200">
              <a:lnSpc>
                <a:spcPts val="3700"/>
              </a:lnSpc>
              <a:buFont typeface="Wingdings" panose="05000000000000000000" pitchFamily="2" charset="2"/>
              <a:buChar char="Ø"/>
            </a:pPr>
            <a:r>
              <a:rPr lang="en-US" b="1" dirty="0" smtClean="0"/>
              <a:t>Executives </a:t>
            </a:r>
            <a:r>
              <a:rPr lang="en-US" b="1" dirty="0"/>
              <a:t>care most about </a:t>
            </a:r>
            <a:r>
              <a:rPr lang="en-US" b="1" dirty="0" smtClean="0"/>
              <a:t>strategic </a:t>
            </a:r>
            <a:r>
              <a:rPr lang="en-US" b="1" dirty="0"/>
              <a:t>goals</a:t>
            </a:r>
            <a:r>
              <a:rPr lang="en-US" dirty="0"/>
              <a:t>, </a:t>
            </a:r>
            <a:r>
              <a:rPr lang="en-US" dirty="0" smtClean="0"/>
              <a:t>because </a:t>
            </a:r>
            <a:r>
              <a:rPr lang="en-US" dirty="0"/>
              <a:t>their bonuses are based on meeting </a:t>
            </a:r>
            <a:r>
              <a:rPr lang="en-US" dirty="0" smtClean="0"/>
              <a:t>them</a:t>
            </a:r>
          </a:p>
          <a:p>
            <a:pPr marL="457200" indent="-457200">
              <a:lnSpc>
                <a:spcPts val="3700"/>
              </a:lnSpc>
              <a:buFont typeface="Wingdings" panose="05000000000000000000" pitchFamily="2" charset="2"/>
              <a:buChar char="Ø"/>
            </a:pPr>
            <a:r>
              <a:rPr lang="en-US" dirty="0" smtClean="0"/>
              <a:t>Those </a:t>
            </a:r>
            <a:r>
              <a:rPr lang="en-US" b="1" dirty="0"/>
              <a:t>strategic goals</a:t>
            </a:r>
            <a:r>
              <a:rPr lang="en-US" dirty="0"/>
              <a:t> </a:t>
            </a:r>
            <a:r>
              <a:rPr lang="en-US" b="1" dirty="0"/>
              <a:t>usually include</a:t>
            </a:r>
            <a:r>
              <a:rPr lang="en-US" dirty="0"/>
              <a:t> revenue/profit, product development, production, customer satisfaction, market share, time-to-market and the product </a:t>
            </a:r>
            <a:r>
              <a:rPr lang="en-US" dirty="0" smtClean="0"/>
              <a:t>brand</a:t>
            </a:r>
          </a:p>
          <a:p>
            <a:pPr marL="457200" indent="-457200">
              <a:lnSpc>
                <a:spcPts val="3700"/>
              </a:lnSpc>
              <a:buFont typeface="Wingdings" panose="05000000000000000000" pitchFamily="2" charset="2"/>
              <a:buChar char="Ø"/>
            </a:pPr>
            <a:r>
              <a:rPr lang="en-US" b="1" dirty="0" smtClean="0"/>
              <a:t>Use phrases </a:t>
            </a:r>
            <a:r>
              <a:rPr lang="en-US" b="1" dirty="0"/>
              <a:t>like</a:t>
            </a:r>
            <a:r>
              <a:rPr lang="en-US" dirty="0"/>
              <a:t> “10% of our customer service positions are vacant due to </a:t>
            </a:r>
            <a:r>
              <a:rPr lang="en-US" dirty="0" smtClean="0"/>
              <a:t>slow hiring. </a:t>
            </a:r>
            <a:r>
              <a:rPr lang="en-US" dirty="0"/>
              <a:t>For each 1% of open positions, the CFO found that customer satisfaction went down by 1% at a cost of $1.5 million in lost future </a:t>
            </a:r>
            <a:r>
              <a:rPr lang="en-US" dirty="0" smtClean="0"/>
              <a:t>sales</a:t>
            </a:r>
            <a:endParaRPr lang="en-US" dirty="0"/>
          </a:p>
        </p:txBody>
      </p:sp>
    </p:spTree>
    <p:extLst>
      <p:ext uri="{BB962C8B-B14F-4D97-AF65-F5344CB8AC3E}">
        <p14:creationId xmlns:p14="http://schemas.microsoft.com/office/powerpoint/2010/main" val="396099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38</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r>
              <a:rPr lang="en-US" b="1" dirty="0" smtClean="0"/>
              <a:t>Show you are solving </a:t>
            </a:r>
            <a:r>
              <a:rPr lang="en-US" b="1" dirty="0"/>
              <a:t>a </a:t>
            </a:r>
            <a:r>
              <a:rPr lang="en-US" b="1" u="sng" dirty="0"/>
              <a:t>business problem</a:t>
            </a:r>
            <a:r>
              <a:rPr lang="en-US" b="1" dirty="0"/>
              <a:t>, not a recruiting problem </a:t>
            </a:r>
            <a:endParaRPr lang="en-US" dirty="0" smtClean="0"/>
          </a:p>
          <a:p>
            <a:pPr marL="457200" indent="-457200">
              <a:buFont typeface="Wingdings" panose="05000000000000000000" pitchFamily="2" charset="2"/>
              <a:buChar char="Ø"/>
            </a:pPr>
            <a:r>
              <a:rPr lang="en-US" dirty="0" smtClean="0"/>
              <a:t>Strategic evaluators </a:t>
            </a:r>
            <a:r>
              <a:rPr lang="en-US" dirty="0"/>
              <a:t>think in terms of </a:t>
            </a:r>
            <a:r>
              <a:rPr lang="en-US" b="1" dirty="0" smtClean="0"/>
              <a:t>business issues</a:t>
            </a:r>
            <a:r>
              <a:rPr lang="en-US" dirty="0" smtClean="0"/>
              <a:t> </a:t>
            </a:r>
            <a:r>
              <a:rPr lang="en-US" dirty="0" smtClean="0"/>
              <a:t>like sales, cust. service, innovation etc.</a:t>
            </a:r>
          </a:p>
          <a:p>
            <a:pPr marL="457200" indent="-457200">
              <a:buFont typeface="Wingdings" panose="05000000000000000000" pitchFamily="2" charset="2"/>
              <a:buChar char="Ø"/>
            </a:pPr>
            <a:r>
              <a:rPr lang="en-US" b="1" dirty="0" smtClean="0"/>
              <a:t>Use business impact phrases like… </a:t>
            </a:r>
            <a:r>
              <a:rPr lang="en-US" dirty="0" smtClean="0"/>
              <a:t>“The </a:t>
            </a:r>
            <a:r>
              <a:rPr lang="en-US" dirty="0"/>
              <a:t>data shows that </a:t>
            </a:r>
            <a:r>
              <a:rPr lang="en-US" b="1" dirty="0"/>
              <a:t>the root cause of the sales problem is the weak performance of new sales hires</a:t>
            </a:r>
            <a:r>
              <a:rPr lang="en-US" dirty="0"/>
              <a:t>, as a result of the inadequate assessment of sales candidates during the hiring process". </a:t>
            </a:r>
            <a:r>
              <a:rPr lang="en-US" dirty="0" smtClean="0"/>
              <a:t>“</a:t>
            </a:r>
            <a:r>
              <a:rPr lang="en-US" b="1" dirty="0" smtClean="0"/>
              <a:t>Fix the new hire assessment problem, and you will increase sales by 15%”</a:t>
            </a:r>
            <a:endParaRPr lang="en-US" b="1" dirty="0"/>
          </a:p>
        </p:txBody>
      </p:sp>
    </p:spTree>
    <p:extLst>
      <p:ext uri="{BB962C8B-B14F-4D97-AF65-F5344CB8AC3E}">
        <p14:creationId xmlns:p14="http://schemas.microsoft.com/office/powerpoint/2010/main" val="946025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39</a:t>
            </a:fld>
            <a:endParaRPr lang="en-US" sz="1400" dirty="0" smtClean="0">
              <a:solidFill>
                <a:srgbClr val="000000"/>
              </a:solidFill>
            </a:endParaRPr>
          </a:p>
        </p:txBody>
      </p:sp>
      <p:sp>
        <p:nvSpPr>
          <p:cNvPr id="3" name="Rectangle 2"/>
          <p:cNvSpPr/>
          <p:nvPr/>
        </p:nvSpPr>
        <p:spPr>
          <a:xfrm>
            <a:off x="114300" y="990600"/>
            <a:ext cx="8915400" cy="5663089"/>
          </a:xfrm>
          <a:prstGeom prst="rect">
            <a:avLst/>
          </a:prstGeom>
        </p:spPr>
        <p:txBody>
          <a:bodyPr wrap="square">
            <a:spAutoFit/>
          </a:bodyPr>
          <a:lstStyle/>
          <a:p>
            <a:r>
              <a:rPr lang="en-US" b="1" dirty="0" smtClean="0"/>
              <a:t>List </a:t>
            </a:r>
            <a:r>
              <a:rPr lang="en-US" b="1" dirty="0"/>
              <a:t>the total </a:t>
            </a:r>
            <a:r>
              <a:rPr lang="en-US" b="1" u="sng" dirty="0"/>
              <a:t>revenue impact</a:t>
            </a:r>
            <a:r>
              <a:rPr lang="en-US" b="1" dirty="0"/>
              <a:t> of your project </a:t>
            </a:r>
            <a:endParaRPr lang="en-US" b="1" dirty="0" smtClean="0"/>
          </a:p>
          <a:p>
            <a:pPr marL="461963" lvl="0" indent="-461963">
              <a:lnSpc>
                <a:spcPts val="3600"/>
              </a:lnSpc>
              <a:buFont typeface="Wingdings" panose="05000000000000000000" pitchFamily="2" charset="2"/>
              <a:buChar char="Ø"/>
            </a:pPr>
            <a:r>
              <a:rPr lang="en-US" dirty="0"/>
              <a:t>CEO’s care most about “</a:t>
            </a:r>
            <a:r>
              <a:rPr lang="en-US" b="1" dirty="0"/>
              <a:t>top-line growth</a:t>
            </a:r>
            <a:r>
              <a:rPr lang="en-US" dirty="0"/>
              <a:t>” (corporate revenue</a:t>
            </a:r>
            <a:r>
              <a:rPr lang="en-US" dirty="0" smtClean="0"/>
              <a:t>)</a:t>
            </a:r>
          </a:p>
          <a:p>
            <a:pPr marL="461963" lvl="0" indent="-461963">
              <a:lnSpc>
                <a:spcPts val="3600"/>
              </a:lnSpc>
              <a:buFont typeface="Wingdings" panose="05000000000000000000" pitchFamily="2" charset="2"/>
              <a:buChar char="Ø"/>
            </a:pPr>
            <a:r>
              <a:rPr lang="en-US" dirty="0" smtClean="0"/>
              <a:t> </a:t>
            </a:r>
            <a:r>
              <a:rPr lang="en-US" dirty="0"/>
              <a:t>Use </a:t>
            </a:r>
            <a:r>
              <a:rPr lang="en-US" b="1" dirty="0"/>
              <a:t>total impact phrases like</a:t>
            </a:r>
            <a:r>
              <a:rPr lang="en-US" dirty="0"/>
              <a:t> “The business impact of the </a:t>
            </a:r>
            <a:r>
              <a:rPr lang="en-US" b="1" dirty="0"/>
              <a:t>new salesperson referral program</a:t>
            </a:r>
            <a:r>
              <a:rPr lang="en-US" dirty="0"/>
              <a:t> is estimated by the CFO to be over 14% of sales or $76 million in added revenue</a:t>
            </a:r>
            <a:r>
              <a:rPr lang="en-US" dirty="0" smtClean="0"/>
              <a:t>”</a:t>
            </a:r>
          </a:p>
          <a:p>
            <a:pPr marL="461963" lvl="0" indent="-461963">
              <a:lnSpc>
                <a:spcPts val="3600"/>
              </a:lnSpc>
              <a:buFont typeface="Wingdings" panose="05000000000000000000" pitchFamily="2" charset="2"/>
              <a:buChar char="Ø"/>
            </a:pPr>
            <a:r>
              <a:rPr lang="en-US" dirty="0" smtClean="0"/>
              <a:t>Or </a:t>
            </a:r>
            <a:r>
              <a:rPr lang="en-US" dirty="0"/>
              <a:t>"Increasing the </a:t>
            </a:r>
            <a:r>
              <a:rPr lang="en-US" dirty="0" smtClean="0"/>
              <a:t>job </a:t>
            </a:r>
            <a:r>
              <a:rPr lang="en-US" dirty="0"/>
              <a:t>performance of new hires (quality of hire) by 10% </a:t>
            </a:r>
            <a:r>
              <a:rPr lang="en-US" dirty="0" smtClean="0"/>
              <a:t>due to </a:t>
            </a:r>
            <a:r>
              <a:rPr lang="en-US" b="1" dirty="0"/>
              <a:t>the new assessment process</a:t>
            </a:r>
            <a:r>
              <a:rPr lang="en-US" dirty="0"/>
              <a:t>, will </a:t>
            </a:r>
            <a:r>
              <a:rPr lang="en-US" dirty="0" smtClean="0"/>
              <a:t>increase revenue </a:t>
            </a:r>
            <a:r>
              <a:rPr lang="en-US" dirty="0"/>
              <a:t>per employee </a:t>
            </a:r>
            <a:r>
              <a:rPr lang="en-US" dirty="0" smtClean="0"/>
              <a:t>by </a:t>
            </a:r>
            <a:r>
              <a:rPr lang="en-US" dirty="0"/>
              <a:t>5% per year over 100 hires, </a:t>
            </a:r>
            <a:r>
              <a:rPr lang="en-US" dirty="0" smtClean="0"/>
              <a:t> adding </a:t>
            </a:r>
            <a:r>
              <a:rPr lang="en-US" dirty="0"/>
              <a:t>$23 million </a:t>
            </a:r>
            <a:r>
              <a:rPr lang="en-US" dirty="0" smtClean="0"/>
              <a:t>in extra revenue</a:t>
            </a:r>
            <a:endParaRPr lang="en-US" dirty="0"/>
          </a:p>
        </p:txBody>
      </p:sp>
    </p:spTree>
    <p:extLst>
      <p:ext uri="{BB962C8B-B14F-4D97-AF65-F5344CB8AC3E}">
        <p14:creationId xmlns:p14="http://schemas.microsoft.com/office/powerpoint/2010/main" val="344122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4</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1273861" name="Rectangle 5"/>
          <p:cNvSpPr>
            <a:spLocks noGrp="1" noChangeArrowheads="1"/>
          </p:cNvSpPr>
          <p:nvPr>
            <p:ph type="body" idx="1"/>
          </p:nvPr>
        </p:nvSpPr>
        <p:spPr>
          <a:xfrm>
            <a:off x="1638300" y="866775"/>
            <a:ext cx="7353300" cy="5638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3" name="Title 2"/>
          <p:cNvSpPr>
            <a:spLocks noGrp="1"/>
          </p:cNvSpPr>
          <p:nvPr>
            <p:ph type="title"/>
          </p:nvPr>
        </p:nvSpPr>
        <p:spPr>
          <a:xfrm>
            <a:off x="1676400" y="457200"/>
            <a:ext cx="7315200" cy="1295400"/>
          </a:xfrm>
        </p:spPr>
        <p:txBody>
          <a:bodyPr/>
          <a:lstStyle/>
          <a:p>
            <a:r>
              <a:rPr lang="en-US" dirty="0" smtClean="0"/>
              <a:t> </a:t>
            </a:r>
            <a:endParaRPr lang="en-US" dirty="0"/>
          </a:p>
        </p:txBody>
      </p:sp>
      <p:sp>
        <p:nvSpPr>
          <p:cNvPr id="4" name="Rectangle 3"/>
          <p:cNvSpPr/>
          <p:nvPr/>
        </p:nvSpPr>
        <p:spPr>
          <a:xfrm>
            <a:off x="1524000" y="381000"/>
            <a:ext cx="7620000" cy="5734390"/>
          </a:xfrm>
          <a:prstGeom prst="rect">
            <a:avLst/>
          </a:prstGeom>
        </p:spPr>
        <p:txBody>
          <a:bodyPr wrap="square">
            <a:spAutoFit/>
          </a:bodyPr>
          <a:lstStyle/>
          <a:p>
            <a:pPr algn="ctr">
              <a:lnSpc>
                <a:spcPct val="110000"/>
              </a:lnSpc>
            </a:pPr>
            <a:r>
              <a:rPr lang="en-US" sz="2800" b="1" u="sng" dirty="0" smtClean="0">
                <a:solidFill>
                  <a:srgbClr val="FFFFFF"/>
                </a:solidFill>
                <a:cs typeface="Arial" pitchFamily="34" charset="0"/>
              </a:rPr>
              <a:t>Dr Sullivan’s  background</a:t>
            </a:r>
            <a:endParaRPr lang="en-US" sz="2800" b="1" u="sng" dirty="0">
              <a:solidFill>
                <a:srgbClr val="FFFFFF"/>
              </a:solidFill>
              <a:cs typeface="Arial" pitchFamily="34" charset="0"/>
            </a:endParaRPr>
          </a:p>
          <a:p>
            <a:pPr marL="231775" indent="-231775">
              <a:lnSpc>
                <a:spcPts val="3120"/>
              </a:lnSpc>
              <a:buFont typeface="Arial" pitchFamily="34" charset="0"/>
              <a:buChar char="•"/>
            </a:pPr>
            <a:r>
              <a:rPr lang="en-US" sz="2600" dirty="0" smtClean="0">
                <a:solidFill>
                  <a:srgbClr val="FFFFFF"/>
                </a:solidFill>
              </a:rPr>
              <a:t>A recognized thought leader with 40 </a:t>
            </a:r>
            <a:r>
              <a:rPr lang="en-US" sz="2600" dirty="0">
                <a:solidFill>
                  <a:srgbClr val="FFFFFF"/>
                </a:solidFill>
              </a:rPr>
              <a:t>+ years in HR</a:t>
            </a:r>
          </a:p>
          <a:p>
            <a:pPr marL="231775" indent="-231775">
              <a:lnSpc>
                <a:spcPts val="3120"/>
              </a:lnSpc>
              <a:buFont typeface="Arial" pitchFamily="34" charset="0"/>
              <a:buChar char="•"/>
            </a:pPr>
            <a:r>
              <a:rPr lang="en-US" sz="2600" dirty="0">
                <a:solidFill>
                  <a:srgbClr val="FFFFFF"/>
                </a:solidFill>
              </a:rPr>
              <a:t>Former Chief Talent Officer of Agilent Technologies, the HP spinoff with 43,000 </a:t>
            </a:r>
            <a:r>
              <a:rPr lang="en-US" sz="2600" dirty="0" smtClean="0">
                <a:solidFill>
                  <a:srgbClr val="FFFFFF"/>
                </a:solidFill>
              </a:rPr>
              <a:t>employees</a:t>
            </a:r>
            <a:endParaRPr lang="en-US" sz="2600" dirty="0">
              <a:solidFill>
                <a:srgbClr val="FFFFFF"/>
              </a:solidFill>
            </a:endParaRPr>
          </a:p>
          <a:p>
            <a:pPr marL="231775" indent="-231775">
              <a:lnSpc>
                <a:spcPts val="3120"/>
              </a:lnSpc>
              <a:buFont typeface="Arial" pitchFamily="34" charset="0"/>
              <a:buChar char="•"/>
            </a:pPr>
            <a:r>
              <a:rPr lang="en-US" sz="2600" dirty="0">
                <a:solidFill>
                  <a:srgbClr val="FFFFFF"/>
                </a:solidFill>
              </a:rPr>
              <a:t>Appeared on the CBS, ABC, PBS  nightly news  </a:t>
            </a:r>
            <a:endParaRPr lang="en-US" sz="2600" dirty="0" smtClean="0">
              <a:solidFill>
                <a:srgbClr val="FFFFFF"/>
              </a:solidFill>
            </a:endParaRPr>
          </a:p>
          <a:p>
            <a:pPr marL="231775" indent="-231775">
              <a:lnSpc>
                <a:spcPts val="3120"/>
              </a:lnSpc>
              <a:buFont typeface="Arial" pitchFamily="34" charset="0"/>
              <a:buChar char="•"/>
            </a:pPr>
            <a:r>
              <a:rPr lang="en-US" sz="2600" dirty="0" smtClean="0">
                <a:solidFill>
                  <a:srgbClr val="FFFFFF"/>
                </a:solidFill>
              </a:rPr>
              <a:t>He’s </a:t>
            </a:r>
            <a:r>
              <a:rPr lang="en-US" sz="2600" dirty="0">
                <a:solidFill>
                  <a:srgbClr val="FFFFFF"/>
                </a:solidFill>
              </a:rPr>
              <a:t>been quoted in the </a:t>
            </a:r>
            <a:r>
              <a:rPr lang="en-US" sz="2600" dirty="0" smtClean="0">
                <a:solidFill>
                  <a:srgbClr val="FFFFFF"/>
                </a:solidFill>
              </a:rPr>
              <a:t>NY Times, HBR </a:t>
            </a:r>
            <a:r>
              <a:rPr lang="en-US" sz="2600" dirty="0">
                <a:solidFill>
                  <a:srgbClr val="FFFFFF"/>
                </a:solidFill>
              </a:rPr>
              <a:t>and the WSJ</a:t>
            </a:r>
          </a:p>
          <a:p>
            <a:pPr marL="231775" indent="-231775">
              <a:lnSpc>
                <a:spcPts val="3120"/>
              </a:lnSpc>
              <a:buFont typeface="Arial" pitchFamily="34" charset="0"/>
              <a:buChar char="•"/>
            </a:pPr>
            <a:r>
              <a:rPr lang="en-US" sz="2600" dirty="0" smtClean="0">
                <a:solidFill>
                  <a:srgbClr val="FFFFFF"/>
                </a:solidFill>
              </a:rPr>
              <a:t>A regular contributor to WSJ, ERE.net &amp; LinkedIn</a:t>
            </a:r>
            <a:endParaRPr lang="en-US" sz="2600" dirty="0">
              <a:solidFill>
                <a:srgbClr val="FFFFFF"/>
              </a:solidFill>
            </a:endParaRPr>
          </a:p>
          <a:p>
            <a:pPr marL="231775" indent="-231775">
              <a:lnSpc>
                <a:spcPts val="3120"/>
              </a:lnSpc>
              <a:buFont typeface="Arial" pitchFamily="34" charset="0"/>
              <a:buChar char="•"/>
            </a:pPr>
            <a:r>
              <a:rPr lang="en-US" sz="2600" dirty="0" smtClean="0">
                <a:solidFill>
                  <a:srgbClr val="FFFFFF"/>
                </a:solidFill>
              </a:rPr>
              <a:t>“The Michael </a:t>
            </a:r>
            <a:r>
              <a:rPr lang="en-US" sz="2600" dirty="0">
                <a:solidFill>
                  <a:srgbClr val="FFFFFF"/>
                </a:solidFill>
              </a:rPr>
              <a:t>Jordan of Recruiting” </a:t>
            </a:r>
            <a:r>
              <a:rPr lang="en-US" sz="2000" dirty="0">
                <a:solidFill>
                  <a:srgbClr val="FFFFFF"/>
                </a:solidFill>
              </a:rPr>
              <a:t>Fast Company </a:t>
            </a:r>
            <a:r>
              <a:rPr lang="en-US" sz="2000" dirty="0" smtClean="0">
                <a:solidFill>
                  <a:srgbClr val="FFFFFF"/>
                </a:solidFill>
              </a:rPr>
              <a:t>Mag.</a:t>
            </a:r>
            <a:endParaRPr lang="en-US" sz="2600" dirty="0">
              <a:solidFill>
                <a:srgbClr val="FFFFFF"/>
              </a:solidFill>
            </a:endParaRPr>
          </a:p>
          <a:p>
            <a:pPr marL="231775" indent="-231775">
              <a:lnSpc>
                <a:spcPts val="3120"/>
              </a:lnSpc>
              <a:buFont typeface="Arial" pitchFamily="34" charset="0"/>
              <a:buChar char="•"/>
            </a:pPr>
            <a:r>
              <a:rPr lang="en-US" sz="2600" dirty="0" smtClean="0">
                <a:solidFill>
                  <a:srgbClr val="FFFFFF"/>
                </a:solidFill>
              </a:rPr>
              <a:t>“The </a:t>
            </a:r>
            <a:r>
              <a:rPr lang="en-US" sz="2600" dirty="0">
                <a:solidFill>
                  <a:srgbClr val="FFFFFF"/>
                </a:solidFill>
              </a:rPr>
              <a:t>father of HR Metrics” </a:t>
            </a:r>
            <a:r>
              <a:rPr lang="en-US" sz="2600" dirty="0" smtClean="0">
                <a:solidFill>
                  <a:srgbClr val="FFFFFF"/>
                </a:solidFill>
              </a:rPr>
              <a:t> </a:t>
            </a:r>
            <a:r>
              <a:rPr lang="en-US" sz="2400" dirty="0" smtClean="0">
                <a:solidFill>
                  <a:srgbClr val="FFFFFF"/>
                </a:solidFill>
              </a:rPr>
              <a:t>Staffing.org</a:t>
            </a:r>
            <a:r>
              <a:rPr lang="en-US" sz="2600" dirty="0" smtClean="0">
                <a:solidFill>
                  <a:srgbClr val="FFFFFF"/>
                </a:solidFill>
              </a:rPr>
              <a:t> </a:t>
            </a:r>
            <a:endParaRPr lang="en-US" sz="2600" dirty="0">
              <a:solidFill>
                <a:srgbClr val="FFFFFF"/>
              </a:solidFill>
            </a:endParaRPr>
          </a:p>
          <a:p>
            <a:pPr marL="231775" indent="-231775">
              <a:lnSpc>
                <a:spcPts val="3120"/>
              </a:lnSpc>
              <a:buFont typeface="Arial" pitchFamily="34" charset="0"/>
              <a:buChar char="•"/>
            </a:pPr>
            <a:r>
              <a:rPr lang="en-US" sz="2600" dirty="0" smtClean="0">
                <a:solidFill>
                  <a:srgbClr val="FFFFFF"/>
                </a:solidFill>
              </a:rPr>
              <a:t>“One </a:t>
            </a:r>
            <a:r>
              <a:rPr lang="en-US" sz="2600" dirty="0">
                <a:solidFill>
                  <a:srgbClr val="FFFFFF"/>
                </a:solidFill>
              </a:rPr>
              <a:t>of the industries most respected strategists” </a:t>
            </a:r>
            <a:r>
              <a:rPr lang="en-US" sz="2600" dirty="0" smtClean="0">
                <a:solidFill>
                  <a:srgbClr val="FFFFFF"/>
                </a:solidFill>
              </a:rPr>
              <a:t> </a:t>
            </a:r>
            <a:r>
              <a:rPr lang="en-US" sz="1600" spc="-150" dirty="0" smtClean="0">
                <a:solidFill>
                  <a:srgbClr val="FFFFFF"/>
                </a:solidFill>
              </a:rPr>
              <a:t>SHRM</a:t>
            </a:r>
            <a:endParaRPr lang="en-US" sz="2600" spc="-150" dirty="0">
              <a:solidFill>
                <a:srgbClr val="FFFFFF"/>
              </a:solidFill>
            </a:endParaRPr>
          </a:p>
          <a:p>
            <a:pPr marL="231775" indent="-231775">
              <a:lnSpc>
                <a:spcPts val="3120"/>
              </a:lnSpc>
              <a:buFont typeface="Arial" pitchFamily="34" charset="0"/>
              <a:buChar char="•"/>
            </a:pPr>
            <a:r>
              <a:rPr lang="en-US" sz="2600" dirty="0" smtClean="0">
                <a:solidFill>
                  <a:srgbClr val="FFFFFF"/>
                </a:solidFill>
              </a:rPr>
              <a:t>Selected </a:t>
            </a:r>
            <a:r>
              <a:rPr lang="en-US" sz="2600" dirty="0">
                <a:solidFill>
                  <a:srgbClr val="FFFFFF"/>
                </a:solidFill>
              </a:rPr>
              <a:t>among HR’s “Top 10 Leading Thinkers</a:t>
            </a:r>
            <a:r>
              <a:rPr lang="en-US" sz="2600" dirty="0" smtClean="0">
                <a:solidFill>
                  <a:srgbClr val="FFFFFF"/>
                </a:solidFill>
              </a:rPr>
              <a:t>” </a:t>
            </a:r>
            <a:r>
              <a:rPr lang="en-US" sz="2000" dirty="0" smtClean="0">
                <a:solidFill>
                  <a:srgbClr val="FFFFFF"/>
                </a:solidFill>
              </a:rPr>
              <a:t>BPI</a:t>
            </a:r>
            <a:endParaRPr lang="en-US" sz="2600" dirty="0">
              <a:solidFill>
                <a:srgbClr val="FFFFFF"/>
              </a:solidFill>
            </a:endParaRPr>
          </a:p>
          <a:p>
            <a:pPr marL="231775" indent="-231775">
              <a:lnSpc>
                <a:spcPts val="3120"/>
              </a:lnSpc>
              <a:buFont typeface="Arial" pitchFamily="34" charset="0"/>
              <a:buChar char="•"/>
            </a:pPr>
            <a:r>
              <a:rPr lang="en-US" sz="2600" dirty="0">
                <a:solidFill>
                  <a:srgbClr val="FFFFFF"/>
                </a:solidFill>
              </a:rPr>
              <a:t>Authored more than 900 articles and 10 </a:t>
            </a:r>
            <a:r>
              <a:rPr lang="en-US" sz="2600" dirty="0" smtClean="0">
                <a:solidFill>
                  <a:srgbClr val="FFFFFF"/>
                </a:solidFill>
              </a:rPr>
              <a:t>books </a:t>
            </a:r>
          </a:p>
          <a:p>
            <a:pPr marL="231775" indent="-231775">
              <a:lnSpc>
                <a:spcPts val="3120"/>
              </a:lnSpc>
              <a:buFont typeface="Arial" pitchFamily="34" charset="0"/>
              <a:buChar char="•"/>
            </a:pPr>
            <a:r>
              <a:rPr lang="en-US" sz="2600" dirty="0" smtClean="0">
                <a:solidFill>
                  <a:srgbClr val="FFFFFF"/>
                </a:solidFill>
              </a:rPr>
              <a:t>Currently he is a Professor </a:t>
            </a:r>
            <a:r>
              <a:rPr lang="en-US" sz="2600" dirty="0">
                <a:solidFill>
                  <a:srgbClr val="FFFFFF"/>
                </a:solidFill>
              </a:rPr>
              <a:t>of </a:t>
            </a:r>
            <a:r>
              <a:rPr lang="en-US" sz="2600" dirty="0" smtClean="0">
                <a:solidFill>
                  <a:srgbClr val="FFFFFF"/>
                </a:solidFill>
              </a:rPr>
              <a:t>Management @ SFSU</a:t>
            </a:r>
            <a:endParaRPr lang="en-US" sz="2600" dirty="0">
              <a:solidFill>
                <a:srgbClr val="FFFFFF"/>
              </a:solidFill>
            </a:endParaRPr>
          </a:p>
          <a:p>
            <a:pPr marL="231775" indent="-231775">
              <a:lnSpc>
                <a:spcPts val="3120"/>
              </a:lnSpc>
              <a:buFont typeface="Arial" pitchFamily="34" charset="0"/>
              <a:buChar char="•"/>
            </a:pPr>
            <a:r>
              <a:rPr lang="en-US" sz="2600" dirty="0">
                <a:solidFill>
                  <a:srgbClr val="FFFFFF"/>
                </a:solidFill>
              </a:rPr>
              <a:t>Advised over </a:t>
            </a:r>
            <a:r>
              <a:rPr lang="en-US" sz="2600" dirty="0" smtClean="0">
                <a:solidFill>
                  <a:srgbClr val="FFFFFF"/>
                </a:solidFill>
              </a:rPr>
              <a:t>200 firms on all 6 continents   </a:t>
            </a:r>
            <a:endParaRPr lang="en-US" sz="2600" dirty="0">
              <a:solidFill>
                <a:srgbClr val="FFFFFF"/>
              </a:solidFill>
            </a:endParaRPr>
          </a:p>
        </p:txBody>
      </p:sp>
    </p:spTree>
    <p:extLst>
      <p:ext uri="{BB962C8B-B14F-4D97-AF65-F5344CB8AC3E}">
        <p14:creationId xmlns:p14="http://schemas.microsoft.com/office/powerpoint/2010/main" val="199419247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40</a:t>
            </a:fld>
            <a:endParaRPr lang="en-US" sz="1400" dirty="0" smtClean="0">
              <a:solidFill>
                <a:srgbClr val="000000"/>
              </a:solidFill>
            </a:endParaRPr>
          </a:p>
        </p:txBody>
      </p:sp>
      <p:sp>
        <p:nvSpPr>
          <p:cNvPr id="3" name="Rectangle 2"/>
          <p:cNvSpPr/>
          <p:nvPr/>
        </p:nvSpPr>
        <p:spPr>
          <a:xfrm>
            <a:off x="114300" y="990600"/>
            <a:ext cx="8915400" cy="5663089"/>
          </a:xfrm>
          <a:prstGeom prst="rect">
            <a:avLst/>
          </a:prstGeom>
        </p:spPr>
        <p:txBody>
          <a:bodyPr wrap="square">
            <a:spAutoFit/>
          </a:bodyPr>
          <a:lstStyle/>
          <a:p>
            <a:r>
              <a:rPr lang="en-US" b="1" dirty="0" smtClean="0"/>
              <a:t>Calculate the </a:t>
            </a:r>
            <a:r>
              <a:rPr lang="en-US" b="1" dirty="0"/>
              <a:t>consequence of </a:t>
            </a:r>
            <a:r>
              <a:rPr lang="en-US" b="1" dirty="0" smtClean="0"/>
              <a:t>delay /</a:t>
            </a:r>
            <a:r>
              <a:rPr lang="en-US" b="1" u="sng" dirty="0" smtClean="0"/>
              <a:t>doing nothing</a:t>
            </a:r>
          </a:p>
          <a:p>
            <a:pPr marL="457200" indent="-457200">
              <a:lnSpc>
                <a:spcPts val="3600"/>
              </a:lnSpc>
              <a:buFont typeface="Wingdings" panose="05000000000000000000" pitchFamily="2" charset="2"/>
              <a:buChar char="Ø"/>
            </a:pPr>
            <a:r>
              <a:rPr lang="en-US" dirty="0" smtClean="0"/>
              <a:t>To get the attention of executives, you </a:t>
            </a:r>
            <a:r>
              <a:rPr lang="en-US" dirty="0"/>
              <a:t>must </a:t>
            </a:r>
            <a:r>
              <a:rPr lang="en-US" dirty="0" smtClean="0"/>
              <a:t>show that the </a:t>
            </a:r>
            <a:r>
              <a:rPr lang="en-US" b="1" dirty="0" smtClean="0"/>
              <a:t>cost will go up exponentially if no action is taken </a:t>
            </a:r>
          </a:p>
          <a:p>
            <a:pPr marL="457200" indent="-457200">
              <a:lnSpc>
                <a:spcPts val="3600"/>
              </a:lnSpc>
              <a:buFont typeface="Wingdings" panose="05000000000000000000" pitchFamily="2" charset="2"/>
              <a:buChar char="Ø"/>
            </a:pPr>
            <a:endParaRPr lang="en-US" dirty="0" smtClean="0"/>
          </a:p>
          <a:p>
            <a:pPr marL="457200" indent="-457200">
              <a:lnSpc>
                <a:spcPts val="3600"/>
              </a:lnSpc>
              <a:buFont typeface="Wingdings" panose="05000000000000000000" pitchFamily="2" charset="2"/>
              <a:buChar char="Ø"/>
            </a:pPr>
            <a:r>
              <a:rPr lang="en-US" dirty="0" smtClean="0"/>
              <a:t>You </a:t>
            </a:r>
            <a:r>
              <a:rPr lang="en-US" dirty="0"/>
              <a:t>must also show that </a:t>
            </a:r>
            <a:r>
              <a:rPr lang="en-US" b="1" dirty="0"/>
              <a:t>delaying a decision</a:t>
            </a:r>
            <a:r>
              <a:rPr lang="en-US" dirty="0"/>
              <a:t> will make a problem much </a:t>
            </a:r>
            <a:r>
              <a:rPr lang="en-US" dirty="0" smtClean="0"/>
              <a:t>worse and cost much more</a:t>
            </a:r>
          </a:p>
          <a:p>
            <a:pPr marL="457200" indent="-457200">
              <a:lnSpc>
                <a:spcPts val="3600"/>
              </a:lnSpc>
              <a:buFont typeface="Wingdings" panose="05000000000000000000" pitchFamily="2" charset="2"/>
              <a:buChar char="Ø"/>
            </a:pPr>
            <a:endParaRPr lang="en-US" dirty="0" smtClean="0"/>
          </a:p>
          <a:p>
            <a:pPr marL="457200" indent="-457200">
              <a:lnSpc>
                <a:spcPts val="3600"/>
              </a:lnSpc>
              <a:buFont typeface="Wingdings" panose="05000000000000000000" pitchFamily="2" charset="2"/>
              <a:buChar char="Ø"/>
            </a:pPr>
            <a:r>
              <a:rPr lang="en-US" b="1" dirty="0" smtClean="0"/>
              <a:t>Consider </a:t>
            </a:r>
            <a:r>
              <a:rPr lang="en-US" b="1" dirty="0"/>
              <a:t>phrases like</a:t>
            </a:r>
            <a:r>
              <a:rPr lang="en-US" dirty="0"/>
              <a:t> "If there is no action within three months, we estimate that the costs will escalate exponentially from 1% to 12% of the total budget in that area</a:t>
            </a:r>
            <a:r>
              <a:rPr lang="en-US" dirty="0" smtClean="0"/>
              <a:t>"</a:t>
            </a:r>
            <a:endParaRPr lang="en-US" dirty="0"/>
          </a:p>
        </p:txBody>
      </p:sp>
    </p:spTree>
    <p:extLst>
      <p:ext uri="{BB962C8B-B14F-4D97-AF65-F5344CB8AC3E}">
        <p14:creationId xmlns:p14="http://schemas.microsoft.com/office/powerpoint/2010/main" val="13374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41</a:t>
            </a:fld>
            <a:endParaRPr lang="en-US" sz="1400" dirty="0" smtClean="0">
              <a:solidFill>
                <a:srgbClr val="000000"/>
              </a:solidFill>
            </a:endParaRPr>
          </a:p>
        </p:txBody>
      </p:sp>
      <p:sp>
        <p:nvSpPr>
          <p:cNvPr id="3" name="Rectangle 2"/>
          <p:cNvSpPr/>
          <p:nvPr/>
        </p:nvSpPr>
        <p:spPr>
          <a:xfrm>
            <a:off x="114300" y="990600"/>
            <a:ext cx="8915400" cy="5760551"/>
          </a:xfrm>
          <a:prstGeom prst="rect">
            <a:avLst/>
          </a:prstGeom>
        </p:spPr>
        <p:txBody>
          <a:bodyPr wrap="square">
            <a:spAutoFit/>
          </a:bodyPr>
          <a:lstStyle/>
          <a:p>
            <a:pPr>
              <a:lnSpc>
                <a:spcPts val="4200"/>
              </a:lnSpc>
            </a:pPr>
            <a:r>
              <a:rPr lang="en-US" b="1" dirty="0" smtClean="0"/>
              <a:t>Show </a:t>
            </a:r>
            <a:r>
              <a:rPr lang="en-US" b="1" dirty="0"/>
              <a:t>there is </a:t>
            </a:r>
            <a:r>
              <a:rPr lang="en-US" b="1" u="sng" dirty="0"/>
              <a:t>a </a:t>
            </a:r>
            <a:r>
              <a:rPr lang="en-US" b="1" u="sng" dirty="0" smtClean="0"/>
              <a:t>need / demand</a:t>
            </a:r>
            <a:r>
              <a:rPr lang="en-US" dirty="0" smtClean="0"/>
              <a:t> </a:t>
            </a:r>
            <a:r>
              <a:rPr lang="en-US" dirty="0" smtClean="0"/>
              <a:t>for your service</a:t>
            </a:r>
            <a:endParaRPr lang="en-US" b="1" dirty="0" smtClean="0"/>
          </a:p>
          <a:p>
            <a:pPr marL="457200" indent="-457200">
              <a:lnSpc>
                <a:spcPts val="5000"/>
              </a:lnSpc>
              <a:buFont typeface="Wingdings" panose="05000000000000000000" pitchFamily="2" charset="2"/>
              <a:buChar char="Ø"/>
            </a:pPr>
            <a:r>
              <a:rPr lang="en-US" dirty="0" smtClean="0"/>
              <a:t>Rather </a:t>
            </a:r>
            <a:r>
              <a:rPr lang="en-US" dirty="0"/>
              <a:t>than assuming that everyone is aware of the </a:t>
            </a:r>
            <a:r>
              <a:rPr lang="en-US" dirty="0" smtClean="0"/>
              <a:t>need… </a:t>
            </a:r>
            <a:r>
              <a:rPr lang="en-US" b="1" dirty="0" smtClean="0"/>
              <a:t>clearly spell it out</a:t>
            </a:r>
            <a:endParaRPr lang="en-US" b="1" dirty="0" smtClean="0"/>
          </a:p>
          <a:p>
            <a:pPr marL="457200" indent="-457200">
              <a:lnSpc>
                <a:spcPts val="5000"/>
              </a:lnSpc>
              <a:buFont typeface="Wingdings" panose="05000000000000000000" pitchFamily="2" charset="2"/>
              <a:buChar char="Ø"/>
            </a:pPr>
            <a:r>
              <a:rPr lang="en-US" dirty="0" smtClean="0"/>
              <a:t>Show </a:t>
            </a:r>
            <a:r>
              <a:rPr lang="en-US" dirty="0"/>
              <a:t>that your future users/customers </a:t>
            </a:r>
            <a:r>
              <a:rPr lang="en-US" b="1" dirty="0"/>
              <a:t>want and, at </a:t>
            </a:r>
            <a:r>
              <a:rPr lang="en-US" b="1" dirty="0" smtClean="0"/>
              <a:t>least </a:t>
            </a:r>
            <a:r>
              <a:rPr lang="en-US" b="1" dirty="0"/>
              <a:t>plan on trying your program </a:t>
            </a:r>
            <a:r>
              <a:rPr lang="en-US" b="1" dirty="0" smtClean="0"/>
              <a:t>once</a:t>
            </a:r>
            <a:endParaRPr lang="en-US" dirty="0" smtClean="0"/>
          </a:p>
          <a:p>
            <a:pPr marL="457200" indent="-457200">
              <a:lnSpc>
                <a:spcPts val="5000"/>
              </a:lnSpc>
              <a:buFont typeface="Wingdings" panose="05000000000000000000" pitchFamily="2" charset="2"/>
              <a:buChar char="Ø"/>
            </a:pPr>
            <a:r>
              <a:rPr lang="en-US" b="1" dirty="0" smtClean="0"/>
              <a:t>Consider </a:t>
            </a:r>
            <a:r>
              <a:rPr lang="en-US" b="1" dirty="0"/>
              <a:t>phrases like</a:t>
            </a:r>
            <a:r>
              <a:rPr lang="en-US" dirty="0"/>
              <a:t> "We surveyed hiring managers and 89% said they shared the need so that they would, at least, try the new referral approach at least once</a:t>
            </a:r>
            <a:r>
              <a:rPr lang="en-US" dirty="0" smtClean="0"/>
              <a:t>"</a:t>
            </a:r>
            <a:endParaRPr lang="en-US" b="1" dirty="0" smtClean="0"/>
          </a:p>
        </p:txBody>
      </p:sp>
    </p:spTree>
    <p:extLst>
      <p:ext uri="{BB962C8B-B14F-4D97-AF65-F5344CB8AC3E}">
        <p14:creationId xmlns:p14="http://schemas.microsoft.com/office/powerpoint/2010/main" val="2207421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42</a:t>
            </a:fld>
            <a:endParaRPr lang="en-US" sz="1400" dirty="0" smtClean="0">
              <a:solidFill>
                <a:srgbClr val="000000"/>
              </a:solidFill>
            </a:endParaRPr>
          </a:p>
        </p:txBody>
      </p:sp>
      <p:sp>
        <p:nvSpPr>
          <p:cNvPr id="3" name="Rectangle 2"/>
          <p:cNvSpPr/>
          <p:nvPr/>
        </p:nvSpPr>
        <p:spPr>
          <a:xfrm>
            <a:off x="114300" y="990600"/>
            <a:ext cx="8915400" cy="5304016"/>
          </a:xfrm>
          <a:prstGeom prst="rect">
            <a:avLst/>
          </a:prstGeom>
        </p:spPr>
        <p:txBody>
          <a:bodyPr wrap="square">
            <a:spAutoFit/>
          </a:bodyPr>
          <a:lstStyle/>
          <a:p>
            <a:pPr lvl="0"/>
            <a:r>
              <a:rPr lang="en-US" b="1" dirty="0" smtClean="0"/>
              <a:t>List and quantify the </a:t>
            </a:r>
            <a:r>
              <a:rPr lang="en-US" b="1" u="sng" dirty="0"/>
              <a:t>benefits</a:t>
            </a:r>
            <a:r>
              <a:rPr lang="en-US" b="1" dirty="0"/>
              <a:t> </a:t>
            </a:r>
            <a:endParaRPr lang="en-US" b="1" dirty="0" smtClean="0"/>
          </a:p>
          <a:p>
            <a:pPr marL="457200" lvl="0" indent="-457200">
              <a:lnSpc>
                <a:spcPts val="4600"/>
              </a:lnSpc>
              <a:buFont typeface="Wingdings" panose="05000000000000000000" pitchFamily="2" charset="2"/>
              <a:buChar char="Ø"/>
            </a:pPr>
            <a:r>
              <a:rPr lang="en-US" dirty="0" smtClean="0"/>
              <a:t>In </a:t>
            </a:r>
            <a:r>
              <a:rPr lang="en-US" dirty="0"/>
              <a:t>any successful proposal, you must </a:t>
            </a:r>
            <a:r>
              <a:rPr lang="en-US" b="1" dirty="0"/>
              <a:t>list and explain the program’s its many benefits and </a:t>
            </a:r>
            <a:r>
              <a:rPr lang="en-US" b="1" dirty="0" smtClean="0"/>
              <a:t>advantages</a:t>
            </a:r>
          </a:p>
          <a:p>
            <a:pPr marL="457200" lvl="0" indent="-457200">
              <a:lnSpc>
                <a:spcPts val="4600"/>
              </a:lnSpc>
              <a:buFont typeface="Wingdings" panose="05000000000000000000" pitchFamily="2" charset="2"/>
              <a:buChar char="Ø"/>
            </a:pPr>
            <a:r>
              <a:rPr lang="en-US" dirty="0" smtClean="0"/>
              <a:t>Be </a:t>
            </a:r>
            <a:r>
              <a:rPr lang="en-US" dirty="0"/>
              <a:t>sure and </a:t>
            </a:r>
            <a:r>
              <a:rPr lang="en-US" b="1" dirty="0"/>
              <a:t>quantify each of the benefits with numbers and </a:t>
            </a:r>
            <a:r>
              <a:rPr lang="en-US" b="1" dirty="0" smtClean="0"/>
              <a:t>dollars</a:t>
            </a:r>
          </a:p>
          <a:p>
            <a:pPr marL="457200" lvl="0" indent="-457200">
              <a:lnSpc>
                <a:spcPts val="4600"/>
              </a:lnSpc>
              <a:buFont typeface="Wingdings" panose="05000000000000000000" pitchFamily="2" charset="2"/>
              <a:buChar char="Ø"/>
            </a:pPr>
            <a:r>
              <a:rPr lang="en-US" b="1" dirty="0" smtClean="0"/>
              <a:t>Use </a:t>
            </a:r>
            <a:r>
              <a:rPr lang="en-US" b="1" dirty="0"/>
              <a:t>phrases like</a:t>
            </a:r>
            <a:r>
              <a:rPr lang="en-US" dirty="0"/>
              <a:t> "With its advanced predictive analytics and real-time reporting, the program will rank among the top five in the industry</a:t>
            </a:r>
            <a:r>
              <a:rPr lang="en-US" dirty="0" smtClean="0"/>
              <a:t>"</a:t>
            </a:r>
            <a:endParaRPr lang="en-US" b="1" dirty="0" smtClean="0"/>
          </a:p>
        </p:txBody>
      </p:sp>
    </p:spTree>
    <p:extLst>
      <p:ext uri="{BB962C8B-B14F-4D97-AF65-F5344CB8AC3E}">
        <p14:creationId xmlns:p14="http://schemas.microsoft.com/office/powerpoint/2010/main" val="305898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43</a:t>
            </a:fld>
            <a:endParaRPr lang="en-US" sz="1400" dirty="0" smtClean="0">
              <a:solidFill>
                <a:srgbClr val="000000"/>
              </a:solidFill>
            </a:endParaRPr>
          </a:p>
        </p:txBody>
      </p:sp>
      <p:sp>
        <p:nvSpPr>
          <p:cNvPr id="3" name="Rectangle 2"/>
          <p:cNvSpPr/>
          <p:nvPr/>
        </p:nvSpPr>
        <p:spPr>
          <a:xfrm>
            <a:off x="114300" y="990600"/>
            <a:ext cx="8915400" cy="5970865"/>
          </a:xfrm>
          <a:prstGeom prst="rect">
            <a:avLst/>
          </a:prstGeom>
        </p:spPr>
        <p:txBody>
          <a:bodyPr wrap="square">
            <a:spAutoFit/>
          </a:bodyPr>
          <a:lstStyle/>
          <a:p>
            <a:pPr>
              <a:lnSpc>
                <a:spcPts val="4200"/>
              </a:lnSpc>
            </a:pPr>
            <a:r>
              <a:rPr lang="en-US" b="1" dirty="0" smtClean="0"/>
              <a:t>Prove </a:t>
            </a:r>
            <a:r>
              <a:rPr lang="en-US" b="1" dirty="0"/>
              <a:t>that </a:t>
            </a:r>
            <a:r>
              <a:rPr lang="en-US" b="1" u="sng" dirty="0"/>
              <a:t>the program </a:t>
            </a:r>
            <a:r>
              <a:rPr lang="en-US" b="1" u="sng" dirty="0" smtClean="0"/>
              <a:t>works</a:t>
            </a:r>
          </a:p>
          <a:p>
            <a:pPr marL="457200" indent="-457200">
              <a:lnSpc>
                <a:spcPts val="4200"/>
              </a:lnSpc>
              <a:buFont typeface="Wingdings" panose="05000000000000000000" pitchFamily="2" charset="2"/>
              <a:buChar char="Ø"/>
            </a:pPr>
            <a:r>
              <a:rPr lang="en-US" dirty="0" smtClean="0"/>
              <a:t>You should prove that the program works by </a:t>
            </a:r>
            <a:r>
              <a:rPr lang="en-US" b="1" dirty="0" smtClean="0"/>
              <a:t>utilizing a split sample/control group</a:t>
            </a:r>
          </a:p>
          <a:p>
            <a:pPr marL="457200" indent="-457200">
              <a:lnSpc>
                <a:spcPts val="4200"/>
              </a:lnSpc>
              <a:buFont typeface="Wingdings" panose="05000000000000000000" pitchFamily="2" charset="2"/>
              <a:buChar char="Ø"/>
            </a:pPr>
            <a:r>
              <a:rPr lang="en-US" dirty="0"/>
              <a:t>Brand-new programs </a:t>
            </a:r>
            <a:r>
              <a:rPr lang="en-US" dirty="0" smtClean="0"/>
              <a:t>can’t </a:t>
            </a:r>
            <a:r>
              <a:rPr lang="en-US" dirty="0"/>
              <a:t>have </a:t>
            </a:r>
            <a:r>
              <a:rPr lang="en-US" dirty="0" smtClean="0"/>
              <a:t>proof… </a:t>
            </a:r>
            <a:r>
              <a:rPr lang="en-US" dirty="0"/>
              <a:t>but their plan </a:t>
            </a:r>
            <a:r>
              <a:rPr lang="en-US" b="1" dirty="0"/>
              <a:t>must have a </a:t>
            </a:r>
            <a:r>
              <a:rPr lang="en-US" b="1" dirty="0" smtClean="0"/>
              <a:t>metrics process </a:t>
            </a:r>
            <a:r>
              <a:rPr lang="en-US" dirty="0"/>
              <a:t>for </a:t>
            </a:r>
            <a:r>
              <a:rPr lang="en-US" dirty="0" smtClean="0"/>
              <a:t>making </a:t>
            </a:r>
            <a:r>
              <a:rPr lang="en-US" dirty="0"/>
              <a:t>sure that it works after implementation </a:t>
            </a:r>
          </a:p>
          <a:p>
            <a:pPr marL="457200" indent="-457200">
              <a:lnSpc>
                <a:spcPts val="4200"/>
              </a:lnSpc>
              <a:buFont typeface="Wingdings" panose="05000000000000000000" pitchFamily="2" charset="2"/>
              <a:buChar char="Ø"/>
            </a:pPr>
            <a:r>
              <a:rPr lang="en-US" dirty="0" smtClean="0"/>
              <a:t>At least show </a:t>
            </a:r>
            <a:r>
              <a:rPr lang="en-US" b="1" dirty="0" smtClean="0"/>
              <a:t>a </a:t>
            </a:r>
            <a:r>
              <a:rPr lang="en-US" b="1" dirty="0"/>
              <a:t>correlation between using a talent program and improved business results </a:t>
            </a:r>
            <a:endParaRPr lang="en-US" dirty="0" smtClean="0"/>
          </a:p>
          <a:p>
            <a:pPr marL="457200" indent="-457200">
              <a:lnSpc>
                <a:spcPts val="4200"/>
              </a:lnSpc>
              <a:buFont typeface="Wingdings" panose="05000000000000000000" pitchFamily="2" charset="2"/>
              <a:buChar char="Ø"/>
            </a:pPr>
            <a:r>
              <a:rPr lang="en-US" b="1" dirty="0" smtClean="0"/>
              <a:t>For </a:t>
            </a:r>
            <a:r>
              <a:rPr lang="en-US" b="1" dirty="0"/>
              <a:t>example</a:t>
            </a:r>
            <a:r>
              <a:rPr lang="en-US" dirty="0"/>
              <a:t>, as </a:t>
            </a:r>
            <a:r>
              <a:rPr lang="en-US" dirty="0" smtClean="0"/>
              <a:t>req. loads go down by10%, the quality of hire goes up by 12%</a:t>
            </a:r>
          </a:p>
          <a:p>
            <a:endParaRPr lang="en-US" b="1" dirty="0" smtClean="0"/>
          </a:p>
        </p:txBody>
      </p:sp>
    </p:spTree>
    <p:extLst>
      <p:ext uri="{BB962C8B-B14F-4D97-AF65-F5344CB8AC3E}">
        <p14:creationId xmlns:p14="http://schemas.microsoft.com/office/powerpoint/2010/main" val="4103211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44</a:t>
            </a:fld>
            <a:endParaRPr lang="en-US" sz="1400" dirty="0" smtClean="0">
              <a:solidFill>
                <a:srgbClr val="000000"/>
              </a:solidFill>
            </a:endParaRPr>
          </a:p>
        </p:txBody>
      </p:sp>
      <p:sp>
        <p:nvSpPr>
          <p:cNvPr id="3" name="Rectangle 2"/>
          <p:cNvSpPr/>
          <p:nvPr/>
        </p:nvSpPr>
        <p:spPr>
          <a:xfrm>
            <a:off x="114300" y="990600"/>
            <a:ext cx="8915400" cy="6494085"/>
          </a:xfrm>
          <a:prstGeom prst="rect">
            <a:avLst/>
          </a:prstGeom>
        </p:spPr>
        <p:txBody>
          <a:bodyPr wrap="square">
            <a:spAutoFit/>
          </a:bodyPr>
          <a:lstStyle/>
          <a:p>
            <a:pPr>
              <a:lnSpc>
                <a:spcPts val="3700"/>
              </a:lnSpc>
            </a:pPr>
            <a:r>
              <a:rPr lang="en-US" b="1" dirty="0" smtClean="0"/>
              <a:t>Show </a:t>
            </a:r>
            <a:r>
              <a:rPr lang="en-US" b="1" dirty="0"/>
              <a:t>“</a:t>
            </a:r>
            <a:r>
              <a:rPr lang="en-US" b="1" u="sng" dirty="0" smtClean="0"/>
              <a:t>why </a:t>
            </a:r>
            <a:r>
              <a:rPr lang="en-US" b="1" u="sng" dirty="0"/>
              <a:t>it </a:t>
            </a:r>
            <a:r>
              <a:rPr lang="en-US" b="1" u="sng" dirty="0" smtClean="0"/>
              <a:t>works</a:t>
            </a:r>
            <a:r>
              <a:rPr lang="en-US" b="1" dirty="0" smtClean="0"/>
              <a:t>” </a:t>
            </a:r>
          </a:p>
          <a:p>
            <a:pPr marL="457200" indent="-457200">
              <a:lnSpc>
                <a:spcPts val="3700"/>
              </a:lnSpc>
              <a:buFont typeface="Wingdings" panose="05000000000000000000" pitchFamily="2" charset="2"/>
              <a:buChar char="Ø"/>
            </a:pPr>
            <a:r>
              <a:rPr lang="en-US" dirty="0" smtClean="0"/>
              <a:t>Executives </a:t>
            </a:r>
            <a:r>
              <a:rPr lang="en-US" b="1" dirty="0" smtClean="0"/>
              <a:t>expect </a:t>
            </a:r>
            <a:r>
              <a:rPr lang="en-US" b="1" dirty="0"/>
              <a:t>the team </a:t>
            </a:r>
            <a:r>
              <a:rPr lang="en-US" b="1" dirty="0" smtClean="0"/>
              <a:t>to know </a:t>
            </a:r>
            <a:r>
              <a:rPr lang="en-US" b="1" dirty="0"/>
              <a:t>precisely "why" the solution </a:t>
            </a:r>
            <a:r>
              <a:rPr lang="en-US" b="1" dirty="0" smtClean="0"/>
              <a:t>works</a:t>
            </a:r>
          </a:p>
          <a:p>
            <a:pPr marL="457200" indent="-457200">
              <a:lnSpc>
                <a:spcPts val="3700"/>
              </a:lnSpc>
              <a:buFont typeface="Wingdings" panose="05000000000000000000" pitchFamily="2" charset="2"/>
              <a:buChar char="Ø"/>
            </a:pPr>
            <a:r>
              <a:rPr lang="en-US" dirty="0" smtClean="0"/>
              <a:t>Experts also always </a:t>
            </a:r>
            <a:r>
              <a:rPr lang="en-US" dirty="0"/>
              <a:t>know </a:t>
            </a:r>
            <a:r>
              <a:rPr lang="en-US" b="1" dirty="0" smtClean="0"/>
              <a:t>what </a:t>
            </a:r>
            <a:r>
              <a:rPr lang="en-US" b="1" dirty="0"/>
              <a:t>factors will cause it to </a:t>
            </a:r>
            <a:r>
              <a:rPr lang="en-US" b="1" dirty="0" smtClean="0"/>
              <a:t>fail</a:t>
            </a:r>
          </a:p>
          <a:p>
            <a:pPr marL="457200" indent="-457200">
              <a:lnSpc>
                <a:spcPts val="3700"/>
              </a:lnSpc>
              <a:buFont typeface="Wingdings" panose="05000000000000000000" pitchFamily="2" charset="2"/>
              <a:buChar char="Ø"/>
            </a:pPr>
            <a:r>
              <a:rPr lang="en-US" dirty="0" smtClean="0"/>
              <a:t>Knowing </a:t>
            </a:r>
            <a:r>
              <a:rPr lang="en-US" dirty="0"/>
              <a:t>why something works </a:t>
            </a:r>
            <a:r>
              <a:rPr lang="en-US" b="1" dirty="0"/>
              <a:t>allows you to fix a process when it breaks and to continually improve your </a:t>
            </a:r>
            <a:r>
              <a:rPr lang="en-US" b="1" dirty="0" smtClean="0"/>
              <a:t>results</a:t>
            </a:r>
          </a:p>
          <a:p>
            <a:pPr marL="457200" indent="-457200">
              <a:lnSpc>
                <a:spcPts val="3700"/>
              </a:lnSpc>
              <a:buFont typeface="Wingdings" panose="05000000000000000000" pitchFamily="2" charset="2"/>
              <a:buChar char="Ø"/>
            </a:pPr>
            <a:r>
              <a:rPr lang="en-US" b="1" dirty="0" smtClean="0"/>
              <a:t>Include </a:t>
            </a:r>
            <a:r>
              <a:rPr lang="en-US" b="1" dirty="0"/>
              <a:t>phrases like</a:t>
            </a:r>
            <a:r>
              <a:rPr lang="en-US" dirty="0"/>
              <a:t> "The primary reason why blind interviewing works </a:t>
            </a:r>
            <a:r>
              <a:rPr lang="en-US" dirty="0" smtClean="0"/>
              <a:t>is </a:t>
            </a:r>
            <a:r>
              <a:rPr lang="en-US" dirty="0"/>
              <a:t>because it reduces the visual discrimination that can occur during face-to-face interviews</a:t>
            </a:r>
            <a:r>
              <a:rPr lang="en-US" dirty="0" smtClean="0"/>
              <a:t>"</a:t>
            </a:r>
            <a:endParaRPr lang="en-US" dirty="0"/>
          </a:p>
          <a:p>
            <a:pPr marL="457200" indent="-457200">
              <a:buFont typeface="Wingdings" panose="05000000000000000000" pitchFamily="2" charset="2"/>
              <a:buChar char="Ø"/>
            </a:pPr>
            <a:endParaRPr lang="en-US" b="1" dirty="0" smtClean="0"/>
          </a:p>
        </p:txBody>
      </p:sp>
    </p:spTree>
    <p:extLst>
      <p:ext uri="{BB962C8B-B14F-4D97-AF65-F5344CB8AC3E}">
        <p14:creationId xmlns:p14="http://schemas.microsoft.com/office/powerpoint/2010/main" val="3747504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45</a:t>
            </a:fld>
            <a:endParaRPr lang="en-US" sz="1400" dirty="0" smtClean="0">
              <a:solidFill>
                <a:srgbClr val="000000"/>
              </a:solidFill>
            </a:endParaRPr>
          </a:p>
        </p:txBody>
      </p:sp>
      <p:sp>
        <p:nvSpPr>
          <p:cNvPr id="3" name="Rectangle 2"/>
          <p:cNvSpPr/>
          <p:nvPr/>
        </p:nvSpPr>
        <p:spPr>
          <a:xfrm>
            <a:off x="114300" y="990600"/>
            <a:ext cx="8915400" cy="6578724"/>
          </a:xfrm>
          <a:prstGeom prst="rect">
            <a:avLst/>
          </a:prstGeom>
        </p:spPr>
        <p:txBody>
          <a:bodyPr wrap="square">
            <a:spAutoFit/>
          </a:bodyPr>
          <a:lstStyle/>
          <a:p>
            <a:pPr>
              <a:lnSpc>
                <a:spcPts val="3900"/>
              </a:lnSpc>
            </a:pPr>
            <a:r>
              <a:rPr lang="en-US" b="1" dirty="0" smtClean="0"/>
              <a:t>Highlight </a:t>
            </a:r>
            <a:r>
              <a:rPr lang="en-US" b="1" u="sng" dirty="0" smtClean="0"/>
              <a:t>the </a:t>
            </a:r>
            <a:r>
              <a:rPr lang="en-US" b="1" u="sng" dirty="0"/>
              <a:t>WOW's</a:t>
            </a:r>
            <a:r>
              <a:rPr lang="en-US" dirty="0"/>
              <a:t> </a:t>
            </a:r>
            <a:r>
              <a:rPr lang="en-US" b="1" dirty="0"/>
              <a:t>that </a:t>
            </a:r>
            <a:r>
              <a:rPr lang="en-US" b="1" dirty="0" smtClean="0"/>
              <a:t>excite</a:t>
            </a:r>
            <a:endParaRPr lang="en-US" b="1" u="sng" dirty="0" smtClean="0"/>
          </a:p>
          <a:p>
            <a:pPr marL="457200" indent="-457200">
              <a:lnSpc>
                <a:spcPts val="3900"/>
              </a:lnSpc>
              <a:buFont typeface="Wingdings" panose="05000000000000000000" pitchFamily="2" charset="2"/>
              <a:buChar char="Ø"/>
            </a:pPr>
            <a:r>
              <a:rPr lang="en-US" dirty="0" smtClean="0"/>
              <a:t>Often </a:t>
            </a:r>
            <a:r>
              <a:rPr lang="en-US" dirty="0"/>
              <a:t>evaluators </a:t>
            </a:r>
            <a:r>
              <a:rPr lang="en-US" b="1" dirty="0"/>
              <a:t>only remember </a:t>
            </a:r>
            <a:r>
              <a:rPr lang="en-US" b="1" dirty="0" smtClean="0"/>
              <a:t>a few </a:t>
            </a:r>
            <a:r>
              <a:rPr lang="en-US" b="1" dirty="0"/>
              <a:t>key items </a:t>
            </a:r>
            <a:r>
              <a:rPr lang="en-US" dirty="0"/>
              <a:t>from a </a:t>
            </a:r>
            <a:r>
              <a:rPr lang="en-US" dirty="0" smtClean="0"/>
              <a:t>proposal (often stories)</a:t>
            </a:r>
            <a:endParaRPr lang="en-US" dirty="0" smtClean="0"/>
          </a:p>
          <a:p>
            <a:pPr marL="457200" indent="-457200">
              <a:lnSpc>
                <a:spcPts val="3900"/>
              </a:lnSpc>
              <a:buFont typeface="Wingdings" panose="05000000000000000000" pitchFamily="2" charset="2"/>
              <a:buChar char="Ø"/>
            </a:pPr>
            <a:r>
              <a:rPr lang="en-US" b="1" dirty="0"/>
              <a:t>T</a:t>
            </a:r>
            <a:r>
              <a:rPr lang="en-US" b="1" dirty="0" smtClean="0"/>
              <a:t>he most memorable items are referred to as </a:t>
            </a:r>
            <a:r>
              <a:rPr lang="en-US" b="1" dirty="0"/>
              <a:t>WOW's</a:t>
            </a:r>
            <a:r>
              <a:rPr lang="en-US" dirty="0"/>
              <a:t> because the reader at least mentally thinks WOW in their head after reading </a:t>
            </a:r>
            <a:r>
              <a:rPr lang="en-US" dirty="0" smtClean="0"/>
              <a:t>them</a:t>
            </a:r>
          </a:p>
          <a:p>
            <a:pPr marL="457200" indent="-457200">
              <a:lnSpc>
                <a:spcPts val="3900"/>
              </a:lnSpc>
              <a:buFont typeface="Wingdings" panose="05000000000000000000" pitchFamily="2" charset="2"/>
              <a:buChar char="Ø"/>
            </a:pPr>
            <a:r>
              <a:rPr lang="en-US" b="1" dirty="0"/>
              <a:t>Pre-test </a:t>
            </a:r>
            <a:r>
              <a:rPr lang="en-US" dirty="0"/>
              <a:t>your WOW’s to make sure they get the desired response</a:t>
            </a:r>
          </a:p>
          <a:p>
            <a:pPr marL="457200" indent="-457200">
              <a:lnSpc>
                <a:spcPts val="3900"/>
              </a:lnSpc>
              <a:buFont typeface="Wingdings" panose="05000000000000000000" pitchFamily="2" charset="2"/>
              <a:buChar char="Ø"/>
            </a:pPr>
            <a:r>
              <a:rPr lang="en-US" b="1" dirty="0" smtClean="0"/>
              <a:t>Example:</a:t>
            </a:r>
            <a:r>
              <a:rPr lang="en-US" dirty="0" smtClean="0"/>
              <a:t> </a:t>
            </a:r>
            <a:r>
              <a:rPr lang="en-US" dirty="0"/>
              <a:t>"The CFO literally said WOW after hearing about </a:t>
            </a:r>
            <a:r>
              <a:rPr lang="en-US" dirty="0" smtClean="0"/>
              <a:t>the </a:t>
            </a:r>
            <a:r>
              <a:rPr lang="en-US" dirty="0"/>
              <a:t>amazing </a:t>
            </a:r>
            <a:r>
              <a:rPr lang="en-US" dirty="0" smtClean="0"/>
              <a:t>automated candidate slate development feature</a:t>
            </a:r>
            <a:r>
              <a:rPr lang="en-US" dirty="0" smtClean="0"/>
              <a:t>“</a:t>
            </a:r>
          </a:p>
          <a:p>
            <a:endParaRPr lang="en-US" dirty="0"/>
          </a:p>
          <a:p>
            <a:pPr marL="457200" indent="-457200">
              <a:buFont typeface="Wingdings" panose="05000000000000000000" pitchFamily="2" charset="2"/>
              <a:buChar char="Ø"/>
            </a:pPr>
            <a:endParaRPr lang="en-US" b="1" dirty="0" smtClean="0"/>
          </a:p>
        </p:txBody>
      </p:sp>
    </p:spTree>
    <p:extLst>
      <p:ext uri="{BB962C8B-B14F-4D97-AF65-F5344CB8AC3E}">
        <p14:creationId xmlns:p14="http://schemas.microsoft.com/office/powerpoint/2010/main" val="308425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46</a:t>
            </a:fld>
            <a:endParaRPr lang="en-US" sz="1400" dirty="0" smtClean="0">
              <a:solidFill>
                <a:srgbClr val="000000"/>
              </a:solidFill>
            </a:endParaRPr>
          </a:p>
        </p:txBody>
      </p:sp>
      <p:sp>
        <p:nvSpPr>
          <p:cNvPr id="3" name="Rectangle 2"/>
          <p:cNvSpPr/>
          <p:nvPr/>
        </p:nvSpPr>
        <p:spPr>
          <a:xfrm>
            <a:off x="114300" y="990600"/>
            <a:ext cx="8915400" cy="6122830"/>
          </a:xfrm>
          <a:prstGeom prst="rect">
            <a:avLst/>
          </a:prstGeom>
        </p:spPr>
        <p:txBody>
          <a:bodyPr wrap="square">
            <a:spAutoFit/>
          </a:bodyPr>
          <a:lstStyle/>
          <a:p>
            <a:pPr>
              <a:lnSpc>
                <a:spcPts val="3900"/>
              </a:lnSpc>
            </a:pPr>
            <a:r>
              <a:rPr lang="en-US" b="1" dirty="0"/>
              <a:t>Convert </a:t>
            </a:r>
            <a:r>
              <a:rPr lang="en-US" b="1" dirty="0" smtClean="0"/>
              <a:t>your program’s </a:t>
            </a:r>
            <a:r>
              <a:rPr lang="en-US" b="1" dirty="0"/>
              <a:t>results </a:t>
            </a:r>
            <a:r>
              <a:rPr lang="en-US" b="1" u="sng" dirty="0"/>
              <a:t>to </a:t>
            </a:r>
            <a:r>
              <a:rPr lang="en-US" b="1" u="sng" dirty="0" smtClean="0"/>
              <a:t>$</a:t>
            </a:r>
            <a:endParaRPr lang="en-US" b="1" u="sng" dirty="0" smtClean="0">
              <a:solidFill>
                <a:srgbClr val="000000"/>
              </a:solidFill>
              <a:cs typeface="Arial" pitchFamily="34" charset="0"/>
            </a:endParaRPr>
          </a:p>
          <a:p>
            <a:pPr marL="457200" lvl="0" indent="-457200">
              <a:lnSpc>
                <a:spcPts val="3900"/>
              </a:lnSpc>
              <a:buFont typeface="Wingdings" panose="05000000000000000000" pitchFamily="2" charset="2"/>
              <a:buChar char="Ø"/>
            </a:pPr>
            <a:r>
              <a:rPr lang="en-US" dirty="0" smtClean="0"/>
              <a:t>It’s hard </a:t>
            </a:r>
            <a:r>
              <a:rPr lang="en-US" dirty="0" smtClean="0"/>
              <a:t>to</a:t>
            </a:r>
            <a:r>
              <a:rPr lang="en-US" b="1" dirty="0" smtClean="0"/>
              <a:t> </a:t>
            </a:r>
            <a:r>
              <a:rPr lang="en-US" b="1" dirty="0"/>
              <a:t>compare </a:t>
            </a:r>
            <a:r>
              <a:rPr lang="en-US" b="1" dirty="0" smtClean="0"/>
              <a:t>recruiting results </a:t>
            </a:r>
            <a:r>
              <a:rPr lang="en-US" b="1" dirty="0"/>
              <a:t>to sales or production </a:t>
            </a:r>
            <a:r>
              <a:rPr lang="en-US" b="1" dirty="0" smtClean="0"/>
              <a:t>results </a:t>
            </a:r>
            <a:r>
              <a:rPr lang="en-US" dirty="0" smtClean="0"/>
              <a:t>because they use a different language</a:t>
            </a:r>
            <a:endParaRPr lang="en-US" b="1" dirty="0" smtClean="0"/>
          </a:p>
          <a:p>
            <a:pPr marL="457200" lvl="0" indent="-457200">
              <a:lnSpc>
                <a:spcPts val="3900"/>
              </a:lnSpc>
              <a:buFont typeface="Wingdings" panose="05000000000000000000" pitchFamily="2" charset="2"/>
              <a:buChar char="Ø"/>
            </a:pPr>
            <a:r>
              <a:rPr lang="en-US" b="1" dirty="0" smtClean="0"/>
              <a:t>So </a:t>
            </a:r>
            <a:r>
              <a:rPr lang="en-US" b="1" dirty="0"/>
              <a:t>work with the CFO </a:t>
            </a:r>
            <a:r>
              <a:rPr lang="en-US" dirty="0"/>
              <a:t>to convert recruiting results like the quality of hire, </a:t>
            </a:r>
            <a:r>
              <a:rPr lang="en-US" dirty="0" smtClean="0"/>
              <a:t>and vacant position days </a:t>
            </a:r>
            <a:r>
              <a:rPr lang="en-US" dirty="0"/>
              <a:t>to their dollar impact on revenue. </a:t>
            </a:r>
            <a:endParaRPr lang="en-US" dirty="0" smtClean="0"/>
          </a:p>
          <a:p>
            <a:pPr marL="457200" lvl="0" indent="-457200">
              <a:lnSpc>
                <a:spcPts val="3900"/>
              </a:lnSpc>
              <a:buFont typeface="Wingdings" panose="05000000000000000000" pitchFamily="2" charset="2"/>
              <a:buChar char="Ø"/>
            </a:pPr>
            <a:r>
              <a:rPr lang="en-US" b="1" dirty="0" smtClean="0"/>
              <a:t>Use </a:t>
            </a:r>
            <a:r>
              <a:rPr lang="en-US" b="1" dirty="0"/>
              <a:t>phrases like</a:t>
            </a:r>
            <a:r>
              <a:rPr lang="en-US" dirty="0"/>
              <a:t> "The sales hiring initiative hired sales people that sold 39% more during their first year, increasing sales revenue by $23.4 million in the first year</a:t>
            </a:r>
            <a:r>
              <a:rPr lang="en-US" dirty="0" smtClean="0"/>
              <a:t>"</a:t>
            </a:r>
            <a:endParaRPr lang="en-US" dirty="0"/>
          </a:p>
          <a:p>
            <a:pPr marL="457200" indent="-457200">
              <a:lnSpc>
                <a:spcPts val="4500"/>
              </a:lnSpc>
              <a:buFont typeface="Wingdings" panose="05000000000000000000" pitchFamily="2" charset="2"/>
              <a:buChar char="Ø"/>
            </a:pPr>
            <a:endParaRPr lang="en-US" dirty="0" smtClean="0">
              <a:solidFill>
                <a:srgbClr val="000000"/>
              </a:solidFill>
              <a:cs typeface="Arial" pitchFamily="34" charset="0"/>
            </a:endParaRPr>
          </a:p>
        </p:txBody>
      </p:sp>
    </p:spTree>
    <p:extLst>
      <p:ext uri="{BB962C8B-B14F-4D97-AF65-F5344CB8AC3E}">
        <p14:creationId xmlns:p14="http://schemas.microsoft.com/office/powerpoint/2010/main" val="170389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47</a:t>
            </a:fld>
            <a:endParaRPr lang="en-US" sz="1400" dirty="0" smtClean="0">
              <a:solidFill>
                <a:srgbClr val="000000"/>
              </a:solidFill>
            </a:endParaRPr>
          </a:p>
        </p:txBody>
      </p:sp>
      <p:sp>
        <p:nvSpPr>
          <p:cNvPr id="3" name="Rectangle 2"/>
          <p:cNvSpPr/>
          <p:nvPr/>
        </p:nvSpPr>
        <p:spPr>
          <a:xfrm>
            <a:off x="114300" y="990600"/>
            <a:ext cx="9029700" cy="6124754"/>
          </a:xfrm>
          <a:prstGeom prst="rect">
            <a:avLst/>
          </a:prstGeom>
        </p:spPr>
        <p:txBody>
          <a:bodyPr wrap="square">
            <a:spAutoFit/>
          </a:bodyPr>
          <a:lstStyle/>
          <a:p>
            <a:pPr lvl="0">
              <a:lnSpc>
                <a:spcPts val="3600"/>
              </a:lnSpc>
            </a:pPr>
            <a:r>
              <a:rPr lang="en-US" b="1" dirty="0" smtClean="0"/>
              <a:t>Include </a:t>
            </a:r>
            <a:r>
              <a:rPr lang="en-US" b="1" dirty="0"/>
              <a:t>the </a:t>
            </a:r>
            <a:r>
              <a:rPr lang="en-US" b="1" u="sng" dirty="0"/>
              <a:t>environmental factors</a:t>
            </a:r>
            <a:r>
              <a:rPr lang="en-US" b="1" dirty="0"/>
              <a:t> that impact success</a:t>
            </a:r>
            <a:r>
              <a:rPr lang="en-US" dirty="0"/>
              <a:t> </a:t>
            </a:r>
            <a:endParaRPr lang="en-US" dirty="0" smtClean="0"/>
          </a:p>
          <a:p>
            <a:pPr marL="457200" lvl="0" indent="-457200">
              <a:lnSpc>
                <a:spcPts val="3600"/>
              </a:lnSpc>
              <a:buFont typeface="Wingdings" panose="05000000000000000000" pitchFamily="2" charset="2"/>
              <a:buChar char="Ø"/>
            </a:pPr>
            <a:r>
              <a:rPr lang="en-US" dirty="0" smtClean="0"/>
              <a:t>All programs are based on </a:t>
            </a:r>
            <a:r>
              <a:rPr lang="en-US" b="1" dirty="0" smtClean="0"/>
              <a:t>assumptions about the environment</a:t>
            </a:r>
            <a:r>
              <a:rPr lang="en-US" dirty="0" smtClean="0"/>
              <a:t> that the program will operate in</a:t>
            </a:r>
          </a:p>
          <a:p>
            <a:pPr marL="457200" lvl="0" indent="-457200">
              <a:lnSpc>
                <a:spcPts val="3600"/>
              </a:lnSpc>
              <a:buFont typeface="Wingdings" panose="05000000000000000000" pitchFamily="2" charset="2"/>
              <a:buChar char="Ø"/>
            </a:pPr>
            <a:r>
              <a:rPr lang="en-US" dirty="0" smtClean="0"/>
              <a:t>It's essential to show that you are </a:t>
            </a:r>
            <a:r>
              <a:rPr lang="en-US" b="1" dirty="0" smtClean="0"/>
              <a:t>aware of</a:t>
            </a:r>
            <a:r>
              <a:rPr lang="en-US" dirty="0" smtClean="0"/>
              <a:t> those environmental factors </a:t>
            </a:r>
            <a:r>
              <a:rPr lang="en-US" b="1" dirty="0" smtClean="0"/>
              <a:t>and that you will monitor them and how changes in them impact your operation</a:t>
            </a:r>
          </a:p>
          <a:p>
            <a:pPr marL="457200" lvl="0" indent="-457200">
              <a:lnSpc>
                <a:spcPts val="3600"/>
              </a:lnSpc>
              <a:buFont typeface="Wingdings" panose="05000000000000000000" pitchFamily="2" charset="2"/>
              <a:buChar char="Ø"/>
            </a:pPr>
            <a:r>
              <a:rPr lang="en-US" dirty="0" smtClean="0"/>
              <a:t> </a:t>
            </a:r>
            <a:r>
              <a:rPr lang="en-US" b="1" dirty="0" smtClean="0"/>
              <a:t>Include phrases like</a:t>
            </a:r>
            <a:r>
              <a:rPr lang="en-US" dirty="0" smtClean="0"/>
              <a:t> “The success of the recruiting effort will depend highly on a high unemployment rate, which we will continuous monitoring"</a:t>
            </a:r>
          </a:p>
          <a:p>
            <a:pPr marL="457200" lvl="0" indent="-45720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99703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48</a:t>
            </a:fld>
            <a:endParaRPr lang="en-US" sz="1400" dirty="0" smtClean="0">
              <a:solidFill>
                <a:srgbClr val="000000"/>
              </a:solidFill>
            </a:endParaRPr>
          </a:p>
        </p:txBody>
      </p:sp>
      <p:sp>
        <p:nvSpPr>
          <p:cNvPr id="3" name="Rectangle 2"/>
          <p:cNvSpPr/>
          <p:nvPr/>
        </p:nvSpPr>
        <p:spPr>
          <a:xfrm>
            <a:off x="114300" y="990600"/>
            <a:ext cx="8915400" cy="5815053"/>
          </a:xfrm>
          <a:prstGeom prst="rect">
            <a:avLst/>
          </a:prstGeom>
        </p:spPr>
        <p:txBody>
          <a:bodyPr wrap="square">
            <a:spAutoFit/>
          </a:bodyPr>
          <a:lstStyle/>
          <a:p>
            <a:pPr>
              <a:lnSpc>
                <a:spcPts val="4500"/>
              </a:lnSpc>
            </a:pPr>
            <a:r>
              <a:rPr lang="en-US" b="1" dirty="0"/>
              <a:t>Use the </a:t>
            </a:r>
            <a:r>
              <a:rPr lang="en-US" b="1" u="sng" dirty="0"/>
              <a:t>language of </a:t>
            </a:r>
            <a:r>
              <a:rPr lang="en-US" b="1" u="sng" dirty="0" smtClean="0"/>
              <a:t>business</a:t>
            </a:r>
            <a:endParaRPr lang="en-US" b="1" u="sng" dirty="0" smtClean="0">
              <a:solidFill>
                <a:srgbClr val="000000"/>
              </a:solidFill>
              <a:cs typeface="Arial" pitchFamily="34" charset="0"/>
            </a:endParaRPr>
          </a:p>
          <a:p>
            <a:pPr marL="457200" lvl="0" indent="-457200">
              <a:lnSpc>
                <a:spcPts val="4500"/>
              </a:lnSpc>
              <a:buFont typeface="Wingdings" panose="05000000000000000000" pitchFamily="2" charset="2"/>
              <a:buChar char="Ø"/>
            </a:pPr>
            <a:r>
              <a:rPr lang="en-US" dirty="0" smtClean="0"/>
              <a:t>There </a:t>
            </a:r>
            <a:r>
              <a:rPr lang="en-US" dirty="0"/>
              <a:t>is no disputing that the </a:t>
            </a:r>
            <a:r>
              <a:rPr lang="en-US" b="1" dirty="0" smtClean="0"/>
              <a:t>language of </a:t>
            </a:r>
            <a:r>
              <a:rPr lang="en-US" b="1" dirty="0"/>
              <a:t>business involves numbers and </a:t>
            </a:r>
            <a:r>
              <a:rPr lang="en-US" b="1" dirty="0" smtClean="0"/>
              <a:t>dollars</a:t>
            </a:r>
          </a:p>
          <a:p>
            <a:pPr marL="457200" lvl="0" indent="-457200">
              <a:lnSpc>
                <a:spcPts val="4500"/>
              </a:lnSpc>
              <a:buFont typeface="Wingdings" panose="05000000000000000000" pitchFamily="2" charset="2"/>
              <a:buChar char="Ø"/>
            </a:pPr>
            <a:r>
              <a:rPr lang="en-US" dirty="0" smtClean="0"/>
              <a:t>Avoid "</a:t>
            </a:r>
            <a:r>
              <a:rPr lang="en-US" b="1" dirty="0"/>
              <a:t>wordy" </a:t>
            </a:r>
            <a:r>
              <a:rPr lang="en-US" b="1" dirty="0" smtClean="0"/>
              <a:t>phrases”</a:t>
            </a:r>
            <a:r>
              <a:rPr lang="en-US" dirty="0" smtClean="0"/>
              <a:t> </a:t>
            </a:r>
            <a:r>
              <a:rPr lang="en-US" dirty="0"/>
              <a:t>like "the quality of hire will go up </a:t>
            </a:r>
            <a:r>
              <a:rPr lang="en-US" dirty="0" smtClean="0"/>
              <a:t>a lot" </a:t>
            </a:r>
          </a:p>
          <a:p>
            <a:pPr marL="457200" lvl="0" indent="-457200">
              <a:lnSpc>
                <a:spcPts val="4500"/>
              </a:lnSpc>
              <a:buFont typeface="Wingdings" panose="05000000000000000000" pitchFamily="2" charset="2"/>
              <a:buChar char="Ø"/>
            </a:pPr>
            <a:r>
              <a:rPr lang="en-US" b="1" dirty="0" smtClean="0"/>
              <a:t>Instead say</a:t>
            </a:r>
            <a:r>
              <a:rPr lang="en-US" dirty="0" smtClean="0"/>
              <a:t> </a:t>
            </a:r>
            <a:r>
              <a:rPr lang="en-US" dirty="0"/>
              <a:t>"In already measured jobs, the metrics from the pilot proved that on-the-job performance will improve an average of 13.4%, which will across all jobs, be a $3.1 million impact</a:t>
            </a:r>
            <a:r>
              <a:rPr lang="en-US" dirty="0" smtClean="0"/>
              <a:t>"</a:t>
            </a:r>
            <a:endParaRPr lang="en-US" dirty="0" smtClean="0">
              <a:solidFill>
                <a:srgbClr val="000000"/>
              </a:solidFill>
              <a:cs typeface="Arial" pitchFamily="34" charset="0"/>
            </a:endParaRPr>
          </a:p>
        </p:txBody>
      </p:sp>
    </p:spTree>
    <p:extLst>
      <p:ext uri="{BB962C8B-B14F-4D97-AF65-F5344CB8AC3E}">
        <p14:creationId xmlns:p14="http://schemas.microsoft.com/office/powerpoint/2010/main" val="59923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a:t>
            </a:r>
            <a:r>
              <a:rPr lang="en-US" dirty="0" smtClean="0"/>
              <a:t>factors… </a:t>
            </a:r>
            <a:r>
              <a:rPr lang="en-US" dirty="0"/>
              <a:t>with </a:t>
            </a:r>
            <a:r>
              <a:rPr lang="en-US" u="sng" dirty="0"/>
              <a:t>highest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49</a:t>
            </a:fld>
            <a:endParaRPr lang="en-US" sz="1400" dirty="0" smtClean="0">
              <a:solidFill>
                <a:srgbClr val="000000"/>
              </a:solidFill>
            </a:endParaRPr>
          </a:p>
        </p:txBody>
      </p:sp>
      <p:sp>
        <p:nvSpPr>
          <p:cNvPr id="3" name="Rectangle 2"/>
          <p:cNvSpPr/>
          <p:nvPr/>
        </p:nvSpPr>
        <p:spPr>
          <a:xfrm>
            <a:off x="114300" y="990600"/>
            <a:ext cx="8915400" cy="4801314"/>
          </a:xfrm>
          <a:prstGeom prst="rect">
            <a:avLst/>
          </a:prstGeom>
        </p:spPr>
        <p:txBody>
          <a:bodyPr wrap="square">
            <a:spAutoFit/>
          </a:bodyPr>
          <a:lstStyle/>
          <a:p>
            <a:r>
              <a:rPr lang="en-US" b="1" dirty="0" smtClean="0"/>
              <a:t>Demonstrate </a:t>
            </a:r>
            <a:r>
              <a:rPr lang="en-US" b="1" dirty="0"/>
              <a:t>that the program </a:t>
            </a:r>
            <a:r>
              <a:rPr lang="en-US" b="1" u="sng" dirty="0"/>
              <a:t>fits our </a:t>
            </a:r>
            <a:r>
              <a:rPr lang="en-US" b="1" u="sng" dirty="0" smtClean="0"/>
              <a:t>culture</a:t>
            </a:r>
            <a:endParaRPr lang="en-US" u="sng" dirty="0"/>
          </a:p>
          <a:p>
            <a:pPr marL="457200" indent="-457200">
              <a:buFont typeface="Wingdings" panose="05000000000000000000" pitchFamily="2" charset="2"/>
              <a:buChar char="Ø"/>
            </a:pPr>
            <a:endParaRPr lang="en-US" sz="1600" dirty="0" smtClean="0"/>
          </a:p>
          <a:p>
            <a:pPr marL="457200" indent="-457200">
              <a:buFont typeface="Wingdings" panose="05000000000000000000" pitchFamily="2" charset="2"/>
              <a:buChar char="Ø"/>
            </a:pPr>
            <a:r>
              <a:rPr lang="en-US" dirty="0" smtClean="0"/>
              <a:t>Executives </a:t>
            </a:r>
            <a:r>
              <a:rPr lang="en-US" dirty="0"/>
              <a:t>are not likely to approve anything </a:t>
            </a:r>
            <a:r>
              <a:rPr lang="en-US" b="1" dirty="0"/>
              <a:t>that </a:t>
            </a:r>
            <a:r>
              <a:rPr lang="en-US" b="1" dirty="0" smtClean="0"/>
              <a:t>disrupts or runs counter to </a:t>
            </a:r>
            <a:r>
              <a:rPr lang="en-US" b="1" dirty="0"/>
              <a:t>their firm’s corporate culture or </a:t>
            </a:r>
            <a:r>
              <a:rPr lang="en-US" b="1" dirty="0" smtClean="0"/>
              <a:t>values</a:t>
            </a:r>
          </a:p>
          <a:p>
            <a:pPr marL="457200" indent="-457200">
              <a:buFont typeface="Wingdings" panose="05000000000000000000" pitchFamily="2" charset="2"/>
              <a:buChar char="Ø"/>
            </a:pPr>
            <a:endParaRPr lang="en-US" b="1" dirty="0" smtClean="0"/>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So </a:t>
            </a:r>
            <a:r>
              <a:rPr lang="en-US" b="1" dirty="0"/>
              <a:t>include phrases like</a:t>
            </a:r>
            <a:r>
              <a:rPr lang="en-US" dirty="0"/>
              <a:t> “Three executives have independently verified that the program closely fits our culture</a:t>
            </a:r>
            <a:r>
              <a:rPr lang="en-US" dirty="0" smtClean="0"/>
              <a:t>”</a:t>
            </a:r>
            <a:endParaRPr lang="en-US" dirty="0"/>
          </a:p>
        </p:txBody>
      </p:sp>
    </p:spTree>
    <p:extLst>
      <p:ext uri="{BB962C8B-B14F-4D97-AF65-F5344CB8AC3E}">
        <p14:creationId xmlns:p14="http://schemas.microsoft.com/office/powerpoint/2010/main" val="271618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5</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13" name="TextBox 12"/>
          <p:cNvSpPr txBox="1"/>
          <p:nvPr/>
        </p:nvSpPr>
        <p:spPr>
          <a:xfrm>
            <a:off x="1524000" y="381000"/>
            <a:ext cx="7719848" cy="5991384"/>
          </a:xfrm>
          <a:prstGeom prst="rect">
            <a:avLst/>
          </a:prstGeom>
          <a:noFill/>
        </p:spPr>
        <p:txBody>
          <a:bodyPr wrap="square" rtlCol="0">
            <a:spAutoFit/>
          </a:bodyPr>
          <a:lstStyle/>
          <a:p>
            <a:pPr algn="ctr">
              <a:lnSpc>
                <a:spcPts val="4500"/>
              </a:lnSpc>
            </a:pPr>
            <a:r>
              <a:rPr lang="en-US" sz="3800" b="1" dirty="0" smtClean="0">
                <a:solidFill>
                  <a:srgbClr val="FFFFFF"/>
                </a:solidFill>
                <a:cs typeface="Arial" pitchFamily="34" charset="0"/>
              </a:rPr>
              <a:t>Because much of this is intuitive, I will move fast through the slides</a:t>
            </a:r>
          </a:p>
          <a:p>
            <a:pPr algn="ctr">
              <a:lnSpc>
                <a:spcPts val="4500"/>
              </a:lnSpc>
            </a:pPr>
            <a:endParaRPr lang="en-US" sz="3800" b="1" dirty="0">
              <a:solidFill>
                <a:srgbClr val="FFFFFF"/>
              </a:solidFill>
              <a:cs typeface="Arial" pitchFamily="34" charset="0"/>
            </a:endParaRPr>
          </a:p>
          <a:p>
            <a:pPr algn="ctr">
              <a:lnSpc>
                <a:spcPts val="4500"/>
              </a:lnSpc>
            </a:pPr>
            <a:r>
              <a:rPr lang="en-US" sz="3800" b="1" dirty="0" smtClean="0">
                <a:solidFill>
                  <a:srgbClr val="FFFFFF"/>
                </a:solidFill>
                <a:cs typeface="Arial" pitchFamily="34" charset="0"/>
              </a:rPr>
              <a:t>However, please </a:t>
            </a:r>
            <a:r>
              <a:rPr lang="en-US" sz="3800" b="1" u="sng" dirty="0" smtClean="0">
                <a:solidFill>
                  <a:srgbClr val="FFFFFF"/>
                </a:solidFill>
                <a:cs typeface="Arial" pitchFamily="34" charset="0"/>
              </a:rPr>
              <a:t>ask questions</a:t>
            </a:r>
            <a:r>
              <a:rPr lang="en-US" sz="3800" b="1" dirty="0" smtClean="0">
                <a:solidFill>
                  <a:srgbClr val="FFFFFF"/>
                </a:solidFill>
                <a:cs typeface="Arial" pitchFamily="34" charset="0"/>
              </a:rPr>
              <a:t> </a:t>
            </a:r>
          </a:p>
          <a:p>
            <a:pPr algn="ctr">
              <a:lnSpc>
                <a:spcPts val="4500"/>
              </a:lnSpc>
            </a:pPr>
            <a:r>
              <a:rPr lang="en-US" sz="3800" b="1" dirty="0" smtClean="0">
                <a:solidFill>
                  <a:srgbClr val="FFFFFF"/>
                </a:solidFill>
                <a:cs typeface="Arial" pitchFamily="34" charset="0"/>
              </a:rPr>
              <a:t>or interrupt with a </a:t>
            </a:r>
            <a:r>
              <a:rPr lang="en-US" sz="3800" b="1" dirty="0" smtClean="0">
                <a:solidFill>
                  <a:srgbClr val="FFFFFF"/>
                </a:solidFill>
                <a:cs typeface="Arial" pitchFamily="34" charset="0"/>
              </a:rPr>
              <a:t>comment, or your own examples</a:t>
            </a:r>
            <a:endParaRPr lang="en-US" sz="3800" b="1" dirty="0" smtClean="0">
              <a:solidFill>
                <a:srgbClr val="FFFFFF"/>
              </a:solidFill>
              <a:cs typeface="Arial" pitchFamily="34" charset="0"/>
            </a:endParaRPr>
          </a:p>
          <a:p>
            <a:pPr algn="ctr">
              <a:lnSpc>
                <a:spcPts val="4500"/>
              </a:lnSpc>
            </a:pPr>
            <a:r>
              <a:rPr lang="en-US" sz="3800" b="1" dirty="0" smtClean="0">
                <a:solidFill>
                  <a:srgbClr val="FFFFFF"/>
                </a:solidFill>
                <a:cs typeface="Arial" pitchFamily="34" charset="0"/>
              </a:rPr>
              <a:t>at any </a:t>
            </a:r>
            <a:r>
              <a:rPr lang="en-US" sz="3800" b="1" dirty="0" smtClean="0">
                <a:solidFill>
                  <a:srgbClr val="FFFFFF"/>
                </a:solidFill>
                <a:cs typeface="Arial" pitchFamily="34" charset="0"/>
              </a:rPr>
              <a:t>time</a:t>
            </a:r>
          </a:p>
          <a:p>
            <a:pPr algn="ctr">
              <a:lnSpc>
                <a:spcPts val="4500"/>
              </a:lnSpc>
            </a:pPr>
            <a:endParaRPr lang="en-US" b="1" dirty="0" smtClean="0">
              <a:solidFill>
                <a:srgbClr val="FFFFFF"/>
              </a:solidFill>
              <a:cs typeface="Arial" pitchFamily="34" charset="0"/>
            </a:endParaRPr>
          </a:p>
          <a:p>
            <a:pPr algn="ctr">
              <a:lnSpc>
                <a:spcPts val="4500"/>
              </a:lnSpc>
            </a:pPr>
            <a:r>
              <a:rPr lang="en-US" sz="3800" b="1" dirty="0" smtClean="0">
                <a:solidFill>
                  <a:srgbClr val="FFFFFF"/>
                </a:solidFill>
                <a:cs typeface="Arial" pitchFamily="34" charset="0"/>
              </a:rPr>
              <a:t>We don’t want a lecture… we want a lively discussion</a:t>
            </a:r>
            <a:endParaRPr lang="en-US" sz="3800" dirty="0">
              <a:solidFill>
                <a:srgbClr val="FFFFFF"/>
              </a:solidFill>
              <a:cs typeface="Arial" pitchFamily="34" charset="0"/>
            </a:endParaRPr>
          </a:p>
        </p:txBody>
      </p:sp>
    </p:spTree>
    <p:extLst>
      <p:ext uri="{BB962C8B-B14F-4D97-AF65-F5344CB8AC3E}">
        <p14:creationId xmlns:p14="http://schemas.microsoft.com/office/powerpoint/2010/main" val="960369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50</a:t>
            </a:fld>
            <a:endParaRPr lang="en-US" sz="1400" dirty="0" smtClean="0">
              <a:solidFill>
                <a:srgbClr val="000000"/>
              </a:solidFill>
            </a:endParaRPr>
          </a:p>
        </p:txBody>
      </p:sp>
      <p:sp>
        <p:nvSpPr>
          <p:cNvPr id="3" name="Rectangle 2"/>
          <p:cNvSpPr/>
          <p:nvPr/>
        </p:nvSpPr>
        <p:spPr>
          <a:xfrm>
            <a:off x="114300" y="990600"/>
            <a:ext cx="9029700" cy="6186309"/>
          </a:xfrm>
          <a:prstGeom prst="rect">
            <a:avLst/>
          </a:prstGeom>
        </p:spPr>
        <p:txBody>
          <a:bodyPr wrap="square">
            <a:spAutoFit/>
          </a:bodyPr>
          <a:lstStyle/>
          <a:p>
            <a:pPr lvl="0"/>
            <a:r>
              <a:rPr lang="en-US" b="1" dirty="0"/>
              <a:t>Include your </a:t>
            </a:r>
            <a:r>
              <a:rPr lang="en-US" b="1" u="sng" dirty="0"/>
              <a:t>competitor's </a:t>
            </a:r>
            <a:r>
              <a:rPr lang="en-US" b="1" u="sng" dirty="0" smtClean="0"/>
              <a:t>reaction</a:t>
            </a:r>
            <a:r>
              <a:rPr lang="en-US" b="1" dirty="0" smtClean="0"/>
              <a:t> </a:t>
            </a:r>
            <a:endParaRPr lang="en-US" b="1" dirty="0" smtClean="0"/>
          </a:p>
          <a:p>
            <a:pPr lvl="0"/>
            <a:endParaRPr lang="en-US" sz="1200" dirty="0" smtClean="0"/>
          </a:p>
          <a:p>
            <a:pPr marL="457200" lvl="0" indent="-457200">
              <a:buFont typeface="Wingdings" panose="05000000000000000000" pitchFamily="2" charset="2"/>
              <a:buChar char="Ø"/>
            </a:pPr>
            <a:r>
              <a:rPr lang="en-US" dirty="0" smtClean="0"/>
              <a:t>It </a:t>
            </a:r>
            <a:r>
              <a:rPr lang="en-US" dirty="0"/>
              <a:t>simply </a:t>
            </a:r>
            <a:r>
              <a:rPr lang="en-US" b="1" dirty="0"/>
              <a:t>naïve</a:t>
            </a:r>
            <a:r>
              <a:rPr lang="en-US" dirty="0"/>
              <a:t> to assume that once you implement a new program, that </a:t>
            </a:r>
            <a:r>
              <a:rPr lang="en-US" b="1" dirty="0" smtClean="0"/>
              <a:t>your </a:t>
            </a:r>
            <a:r>
              <a:rPr lang="en-US" b="1" dirty="0"/>
              <a:t>talent competitors </a:t>
            </a:r>
            <a:r>
              <a:rPr lang="en-US" b="1" dirty="0" smtClean="0"/>
              <a:t>won’t react </a:t>
            </a:r>
            <a:r>
              <a:rPr lang="en-US" b="1" dirty="0"/>
              <a:t>and respond to </a:t>
            </a:r>
            <a:r>
              <a:rPr lang="en-US" b="1" dirty="0" smtClean="0"/>
              <a:t>it in </a:t>
            </a:r>
            <a:r>
              <a:rPr lang="en-US" b="1" dirty="0"/>
              <a:t>some </a:t>
            </a:r>
            <a:r>
              <a:rPr lang="en-US" b="1" dirty="0" smtClean="0"/>
              <a:t>way</a:t>
            </a:r>
          </a:p>
          <a:p>
            <a:pPr marL="457200" lvl="0" indent="-457200">
              <a:buFont typeface="Wingdings" panose="05000000000000000000" pitchFamily="2" charset="2"/>
              <a:buChar char="Ø"/>
            </a:pPr>
            <a:r>
              <a:rPr lang="en-US" dirty="0" smtClean="0"/>
              <a:t>Show </a:t>
            </a:r>
            <a:r>
              <a:rPr lang="en-US" dirty="0"/>
              <a:t>that you are aware of those possible countering actions, </a:t>
            </a:r>
            <a:r>
              <a:rPr lang="en-US" b="1" dirty="0" smtClean="0"/>
              <a:t>with </a:t>
            </a:r>
            <a:r>
              <a:rPr lang="en-US" b="1" dirty="0"/>
              <a:t>phrases like</a:t>
            </a:r>
            <a:r>
              <a:rPr lang="en-US" dirty="0"/>
              <a:t> "We anticipate that our talent competitors will also match our diversity </a:t>
            </a:r>
            <a:r>
              <a:rPr lang="en-US" dirty="0" smtClean="0"/>
              <a:t>program. </a:t>
            </a:r>
            <a:r>
              <a:rPr lang="en-US" dirty="0"/>
              <a:t>But because we will have one year of data by then, will be able to utilize it to maintain update the program and maintain our lead</a:t>
            </a:r>
            <a:r>
              <a:rPr lang="en-US" dirty="0" smtClean="0"/>
              <a:t>"</a:t>
            </a:r>
            <a:endParaRPr lang="en-US" dirty="0"/>
          </a:p>
          <a:p>
            <a:pPr marL="457200" lvl="0" indent="-45720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4251506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51</a:t>
            </a:fld>
            <a:endParaRPr lang="en-US" sz="1400" dirty="0" smtClean="0">
              <a:solidFill>
                <a:srgbClr val="000000"/>
              </a:solidFill>
            </a:endParaRPr>
          </a:p>
        </p:txBody>
      </p:sp>
      <p:sp>
        <p:nvSpPr>
          <p:cNvPr id="3" name="Rectangle 2"/>
          <p:cNvSpPr/>
          <p:nvPr/>
        </p:nvSpPr>
        <p:spPr>
          <a:xfrm>
            <a:off x="114300" y="990600"/>
            <a:ext cx="8915400" cy="5016758"/>
          </a:xfrm>
          <a:prstGeom prst="rect">
            <a:avLst/>
          </a:prstGeom>
        </p:spPr>
        <p:txBody>
          <a:bodyPr wrap="square">
            <a:spAutoFit/>
          </a:bodyPr>
          <a:lstStyle/>
          <a:p>
            <a:r>
              <a:rPr lang="en-US" b="1" dirty="0"/>
              <a:t>Provide a </a:t>
            </a:r>
            <a:r>
              <a:rPr lang="en-US" b="1" u="sng" dirty="0"/>
              <a:t>competitive </a:t>
            </a:r>
            <a:r>
              <a:rPr lang="en-US" b="1" u="sng" dirty="0" smtClean="0"/>
              <a:t>advantage</a:t>
            </a:r>
          </a:p>
          <a:p>
            <a:pPr marL="457200" indent="-457200">
              <a:buFont typeface="Wingdings" panose="05000000000000000000" pitchFamily="2" charset="2"/>
              <a:buChar char="Ø"/>
            </a:pPr>
            <a:r>
              <a:rPr lang="en-US" dirty="0" smtClean="0"/>
              <a:t>Executives are always </a:t>
            </a:r>
            <a:r>
              <a:rPr lang="en-US" b="1" dirty="0" smtClean="0"/>
              <a:t>competing</a:t>
            </a:r>
          </a:p>
          <a:p>
            <a:pPr marL="457200" indent="-457200">
              <a:buFont typeface="Wingdings" panose="05000000000000000000" pitchFamily="2" charset="2"/>
              <a:buChar char="Ø"/>
            </a:pPr>
            <a:endParaRPr lang="en-US" dirty="0" smtClean="0"/>
          </a:p>
          <a:p>
            <a:pPr marL="457200" indent="-457200">
              <a:buFont typeface="Wingdings" panose="05000000000000000000" pitchFamily="2" charset="2"/>
              <a:buChar char="Ø"/>
            </a:pPr>
            <a:r>
              <a:rPr lang="en-US" dirty="0" smtClean="0"/>
              <a:t>So you </a:t>
            </a:r>
            <a:r>
              <a:rPr lang="en-US" dirty="0"/>
              <a:t>must </a:t>
            </a:r>
            <a:r>
              <a:rPr lang="en-US" b="1" dirty="0" smtClean="0"/>
              <a:t>show </a:t>
            </a:r>
            <a:r>
              <a:rPr lang="en-US" b="1" dirty="0"/>
              <a:t>that this new initiative differentiates us,</a:t>
            </a:r>
            <a:r>
              <a:rPr lang="en-US" dirty="0"/>
              <a:t> is hard to copy and that it provides us with a competitive </a:t>
            </a:r>
            <a:r>
              <a:rPr lang="en-US" dirty="0" smtClean="0"/>
              <a:t>advantage</a:t>
            </a:r>
          </a:p>
          <a:p>
            <a:pPr marL="457200" indent="-457200">
              <a:buFont typeface="Wingdings" panose="05000000000000000000" pitchFamily="2" charset="2"/>
              <a:buChar char="Ø"/>
            </a:pPr>
            <a:endParaRPr lang="en-US" b="1" dirty="0" smtClean="0"/>
          </a:p>
          <a:p>
            <a:pPr marL="457200" indent="-457200">
              <a:buFont typeface="Wingdings" panose="05000000000000000000" pitchFamily="2" charset="2"/>
              <a:buChar char="Ø"/>
            </a:pPr>
            <a:r>
              <a:rPr lang="en-US" b="1" dirty="0" smtClean="0"/>
              <a:t>Use </a:t>
            </a:r>
            <a:r>
              <a:rPr lang="en-US" b="1" dirty="0"/>
              <a:t>phrases </a:t>
            </a:r>
            <a:r>
              <a:rPr lang="en-US" b="1" dirty="0" smtClean="0"/>
              <a:t>like:</a:t>
            </a:r>
            <a:r>
              <a:rPr lang="en-US" dirty="0" smtClean="0"/>
              <a:t> </a:t>
            </a:r>
            <a:r>
              <a:rPr lang="en-US" dirty="0"/>
              <a:t>"Benchmarking </a:t>
            </a:r>
            <a:r>
              <a:rPr lang="en-US" dirty="0" smtClean="0"/>
              <a:t>revealed </a:t>
            </a:r>
            <a:r>
              <a:rPr lang="en-US" dirty="0"/>
              <a:t>that we are the first in our industry to use blind resume screening and </a:t>
            </a:r>
            <a:r>
              <a:rPr lang="en-US" dirty="0" smtClean="0"/>
              <a:t>interviews”</a:t>
            </a:r>
          </a:p>
        </p:txBody>
      </p:sp>
    </p:spTree>
    <p:extLst>
      <p:ext uri="{BB962C8B-B14F-4D97-AF65-F5344CB8AC3E}">
        <p14:creationId xmlns:p14="http://schemas.microsoft.com/office/powerpoint/2010/main" val="1910648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52</a:t>
            </a:fld>
            <a:endParaRPr lang="en-US" sz="1400" dirty="0" smtClean="0">
              <a:solidFill>
                <a:srgbClr val="000000"/>
              </a:solidFill>
            </a:endParaRPr>
          </a:p>
        </p:txBody>
      </p:sp>
      <p:sp>
        <p:nvSpPr>
          <p:cNvPr id="3" name="Rectangle 2"/>
          <p:cNvSpPr/>
          <p:nvPr/>
        </p:nvSpPr>
        <p:spPr>
          <a:xfrm>
            <a:off x="114300" y="990600"/>
            <a:ext cx="8915400" cy="5863144"/>
          </a:xfrm>
          <a:prstGeom prst="rect">
            <a:avLst/>
          </a:prstGeom>
        </p:spPr>
        <p:txBody>
          <a:bodyPr wrap="square">
            <a:spAutoFit/>
          </a:bodyPr>
          <a:lstStyle/>
          <a:p>
            <a:pPr>
              <a:lnSpc>
                <a:spcPts val="5000"/>
              </a:lnSpc>
            </a:pPr>
            <a:r>
              <a:rPr lang="en-US" b="1" dirty="0" smtClean="0"/>
              <a:t>Be </a:t>
            </a:r>
            <a:r>
              <a:rPr lang="en-US" b="1" u="sng" dirty="0" smtClean="0"/>
              <a:t>the first</a:t>
            </a:r>
            <a:r>
              <a:rPr lang="en-US" dirty="0" smtClean="0"/>
              <a:t> </a:t>
            </a:r>
          </a:p>
          <a:p>
            <a:pPr marL="457200" indent="-457200">
              <a:lnSpc>
                <a:spcPts val="5000"/>
              </a:lnSpc>
              <a:buFont typeface="Wingdings" panose="05000000000000000000" pitchFamily="2" charset="2"/>
              <a:buChar char="Ø"/>
            </a:pPr>
            <a:r>
              <a:rPr lang="en-US" dirty="0" smtClean="0"/>
              <a:t> Executives care </a:t>
            </a:r>
            <a:r>
              <a:rPr lang="en-US" dirty="0"/>
              <a:t>about </a:t>
            </a:r>
            <a:r>
              <a:rPr lang="en-US" dirty="0" smtClean="0"/>
              <a:t>winning &amp; </a:t>
            </a:r>
            <a:r>
              <a:rPr lang="en-US" b="1" dirty="0" smtClean="0"/>
              <a:t>like </a:t>
            </a:r>
            <a:r>
              <a:rPr lang="en-US" b="1" dirty="0"/>
              <a:t>to be </a:t>
            </a:r>
            <a:r>
              <a:rPr lang="en-US" b="1" dirty="0" smtClean="0"/>
              <a:t>first</a:t>
            </a:r>
          </a:p>
          <a:p>
            <a:pPr marL="457200" indent="-457200">
              <a:lnSpc>
                <a:spcPts val="5000"/>
              </a:lnSpc>
              <a:buFont typeface="Wingdings" panose="05000000000000000000" pitchFamily="2" charset="2"/>
              <a:buChar char="Ø"/>
            </a:pPr>
            <a:r>
              <a:rPr lang="en-US" b="1" dirty="0" smtClean="0"/>
              <a:t>Use </a:t>
            </a:r>
            <a:r>
              <a:rPr lang="en-US" b="1" dirty="0"/>
              <a:t>leading edge with phrases </a:t>
            </a:r>
            <a:r>
              <a:rPr lang="en-US" b="1" dirty="0" smtClean="0"/>
              <a:t>like: </a:t>
            </a:r>
            <a:r>
              <a:rPr lang="en-US" dirty="0"/>
              <a:t>"We are the first in the industry to try this approach, so our initiative will give us "first mover </a:t>
            </a:r>
            <a:r>
              <a:rPr lang="en-US" dirty="0" smtClean="0"/>
              <a:t>advantage“</a:t>
            </a:r>
          </a:p>
          <a:p>
            <a:pPr marL="457200" indent="-457200">
              <a:lnSpc>
                <a:spcPts val="5000"/>
              </a:lnSpc>
              <a:buFont typeface="Wingdings" panose="05000000000000000000" pitchFamily="2" charset="2"/>
              <a:buChar char="Ø"/>
            </a:pPr>
            <a:r>
              <a:rPr lang="en-US" dirty="0" smtClean="0"/>
              <a:t>An </a:t>
            </a:r>
            <a:r>
              <a:rPr lang="en-US" dirty="0"/>
              <a:t>alternative </a:t>
            </a:r>
            <a:r>
              <a:rPr lang="en-US" dirty="0" smtClean="0"/>
              <a:t>“we need to catch up” approach is </a:t>
            </a:r>
            <a:r>
              <a:rPr lang="en-US" dirty="0"/>
              <a:t>stating that the competitors </a:t>
            </a:r>
            <a:r>
              <a:rPr lang="en-US" b="1" dirty="0"/>
              <a:t>already have the </a:t>
            </a:r>
            <a:r>
              <a:rPr lang="en-US" b="1" dirty="0" smtClean="0"/>
              <a:t>program</a:t>
            </a:r>
            <a:r>
              <a:rPr lang="en-US" dirty="0" smtClean="0"/>
              <a:t> </a:t>
            </a:r>
            <a:r>
              <a:rPr lang="en-US" b="1" dirty="0" smtClean="0"/>
              <a:t>because executives dislike </a:t>
            </a:r>
            <a:r>
              <a:rPr lang="en-US" b="1" dirty="0"/>
              <a:t>falling behind </a:t>
            </a:r>
            <a:r>
              <a:rPr lang="en-US" dirty="0" smtClean="0"/>
              <a:t>a competitor</a:t>
            </a:r>
            <a:endParaRPr lang="en-US" b="1" dirty="0" smtClean="0"/>
          </a:p>
        </p:txBody>
      </p:sp>
    </p:spTree>
    <p:extLst>
      <p:ext uri="{BB962C8B-B14F-4D97-AF65-F5344CB8AC3E}">
        <p14:creationId xmlns:p14="http://schemas.microsoft.com/office/powerpoint/2010/main" val="116946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53</a:t>
            </a:fld>
            <a:endParaRPr lang="en-US" sz="1400" dirty="0" smtClean="0">
              <a:solidFill>
                <a:srgbClr val="000000"/>
              </a:solidFill>
            </a:endParaRPr>
          </a:p>
        </p:txBody>
      </p:sp>
      <p:sp>
        <p:nvSpPr>
          <p:cNvPr id="3" name="Rectangle 2"/>
          <p:cNvSpPr/>
          <p:nvPr/>
        </p:nvSpPr>
        <p:spPr>
          <a:xfrm>
            <a:off x="114300" y="990600"/>
            <a:ext cx="8915400" cy="5509200"/>
          </a:xfrm>
          <a:prstGeom prst="rect">
            <a:avLst/>
          </a:prstGeom>
        </p:spPr>
        <p:txBody>
          <a:bodyPr wrap="square">
            <a:spAutoFit/>
          </a:bodyPr>
          <a:lstStyle/>
          <a:p>
            <a:r>
              <a:rPr lang="en-US" b="1" u="sng" dirty="0" smtClean="0"/>
              <a:t>Speed</a:t>
            </a:r>
            <a:r>
              <a:rPr lang="en-US" b="1" dirty="0" smtClean="0"/>
              <a:t> is essential</a:t>
            </a:r>
            <a:endParaRPr lang="en-US" dirty="0" smtClean="0"/>
          </a:p>
          <a:p>
            <a:pPr marL="457200" lvl="0" indent="-457200">
              <a:buFont typeface="Wingdings" panose="05000000000000000000" pitchFamily="2" charset="2"/>
              <a:buChar char="Ø"/>
            </a:pPr>
            <a:r>
              <a:rPr lang="en-US" dirty="0" smtClean="0"/>
              <a:t>In </a:t>
            </a:r>
            <a:r>
              <a:rPr lang="en-US" dirty="0"/>
              <a:t>a world where </a:t>
            </a:r>
            <a:r>
              <a:rPr lang="en-US" dirty="0" smtClean="0"/>
              <a:t>fast </a:t>
            </a:r>
            <a:r>
              <a:rPr lang="en-US" dirty="0"/>
              <a:t>matters, </a:t>
            </a:r>
            <a:r>
              <a:rPr lang="en-US" b="1" dirty="0"/>
              <a:t>executives have learned to look for speed aspects </a:t>
            </a:r>
            <a:r>
              <a:rPr lang="en-US" dirty="0"/>
              <a:t>in </a:t>
            </a:r>
            <a:r>
              <a:rPr lang="en-US" dirty="0" smtClean="0"/>
              <a:t>proposals</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dirty="0" smtClean="0"/>
              <a:t>If </a:t>
            </a:r>
            <a:r>
              <a:rPr lang="en-US" dirty="0"/>
              <a:t>the team has </a:t>
            </a:r>
            <a:r>
              <a:rPr lang="en-US" b="1" dirty="0"/>
              <a:t>accelerated deadlines or is breaking a time barrier</a:t>
            </a:r>
            <a:r>
              <a:rPr lang="en-US" dirty="0"/>
              <a:t>, it should be </a:t>
            </a:r>
            <a:r>
              <a:rPr lang="en-US" dirty="0" smtClean="0"/>
              <a:t>mentioned.</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b="1" dirty="0" smtClean="0"/>
              <a:t>Use </a:t>
            </a:r>
            <a:r>
              <a:rPr lang="en-US" b="1" dirty="0"/>
              <a:t>phrases like</a:t>
            </a:r>
            <a:r>
              <a:rPr lang="en-US" dirty="0"/>
              <a:t> "Filling jobs faster in the product development area will reduce new product time to market by 21% or 45 days, the fastest TTM in the </a:t>
            </a:r>
            <a:r>
              <a:rPr lang="en-US" dirty="0" smtClean="0"/>
              <a:t>industry“</a:t>
            </a:r>
          </a:p>
        </p:txBody>
      </p:sp>
    </p:spTree>
    <p:extLst>
      <p:ext uri="{BB962C8B-B14F-4D97-AF65-F5344CB8AC3E}">
        <p14:creationId xmlns:p14="http://schemas.microsoft.com/office/powerpoint/2010/main" val="203572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54</a:t>
            </a:fld>
            <a:endParaRPr lang="en-US" sz="1400" dirty="0" smtClean="0">
              <a:solidFill>
                <a:srgbClr val="000000"/>
              </a:solidFill>
            </a:endParaRPr>
          </a:p>
        </p:txBody>
      </p:sp>
      <p:sp>
        <p:nvSpPr>
          <p:cNvPr id="3" name="Rectangle 2"/>
          <p:cNvSpPr/>
          <p:nvPr/>
        </p:nvSpPr>
        <p:spPr>
          <a:xfrm>
            <a:off x="114300" y="990600"/>
            <a:ext cx="9029700" cy="6093976"/>
          </a:xfrm>
          <a:prstGeom prst="rect">
            <a:avLst/>
          </a:prstGeom>
        </p:spPr>
        <p:txBody>
          <a:bodyPr wrap="square">
            <a:spAutoFit/>
          </a:bodyPr>
          <a:lstStyle/>
          <a:p>
            <a:pPr lvl="0">
              <a:lnSpc>
                <a:spcPts val="3600"/>
              </a:lnSpc>
            </a:pPr>
            <a:r>
              <a:rPr lang="en-US" b="1" u="sng" dirty="0" smtClean="0"/>
              <a:t>Innovation</a:t>
            </a:r>
            <a:r>
              <a:rPr lang="en-US" b="1" dirty="0" smtClean="0"/>
              <a:t> </a:t>
            </a:r>
            <a:r>
              <a:rPr lang="en-US" b="1" dirty="0"/>
              <a:t>is included </a:t>
            </a:r>
            <a:endParaRPr lang="en-US" b="1" dirty="0" smtClean="0"/>
          </a:p>
          <a:p>
            <a:pPr lvl="0">
              <a:lnSpc>
                <a:spcPts val="2500"/>
              </a:lnSpc>
            </a:pPr>
            <a:endParaRPr lang="en-US" sz="1400" b="1" dirty="0" smtClean="0"/>
          </a:p>
          <a:p>
            <a:pPr marL="457200" lvl="0" indent="-457200">
              <a:lnSpc>
                <a:spcPts val="3600"/>
              </a:lnSpc>
              <a:buFont typeface="Wingdings" panose="05000000000000000000" pitchFamily="2" charset="2"/>
              <a:buChar char="Ø"/>
            </a:pPr>
            <a:r>
              <a:rPr lang="en-US" dirty="0" smtClean="0"/>
              <a:t>At firms </a:t>
            </a:r>
            <a:r>
              <a:rPr lang="en-US" dirty="0"/>
              <a:t>that emphasize innovation, </a:t>
            </a:r>
            <a:r>
              <a:rPr lang="en-US" b="1" dirty="0" smtClean="0"/>
              <a:t>recruiting </a:t>
            </a:r>
            <a:r>
              <a:rPr lang="en-US" b="1" dirty="0"/>
              <a:t>projects must also </a:t>
            </a:r>
            <a:r>
              <a:rPr lang="en-US" b="1" dirty="0" smtClean="0"/>
              <a:t>have </a:t>
            </a:r>
            <a:r>
              <a:rPr lang="en-US" b="1" dirty="0" smtClean="0"/>
              <a:t>it </a:t>
            </a:r>
            <a:r>
              <a:rPr lang="en-US" dirty="0" smtClean="0"/>
              <a:t>in </a:t>
            </a:r>
            <a:r>
              <a:rPr lang="en-US" dirty="0"/>
              <a:t>order to be </a:t>
            </a:r>
            <a:r>
              <a:rPr lang="en-US" dirty="0" smtClean="0"/>
              <a:t>respected</a:t>
            </a:r>
            <a:endParaRPr lang="en-US" b="1" dirty="0" smtClean="0"/>
          </a:p>
          <a:p>
            <a:pPr marL="457200" lvl="0" indent="-457200">
              <a:lnSpc>
                <a:spcPts val="3600"/>
              </a:lnSpc>
              <a:buFont typeface="Wingdings" panose="05000000000000000000" pitchFamily="2" charset="2"/>
              <a:buChar char="Ø"/>
            </a:pPr>
            <a:endParaRPr lang="en-US" dirty="0" smtClean="0"/>
          </a:p>
          <a:p>
            <a:pPr marL="457200" lvl="0" indent="-457200">
              <a:lnSpc>
                <a:spcPts val="3600"/>
              </a:lnSpc>
              <a:buFont typeface="Wingdings" panose="05000000000000000000" pitchFamily="2" charset="2"/>
              <a:buChar char="Ø"/>
            </a:pPr>
            <a:r>
              <a:rPr lang="en-US" b="1" dirty="0" smtClean="0"/>
              <a:t>Be sure and highlight the individual innovations</a:t>
            </a:r>
            <a:r>
              <a:rPr lang="en-US" dirty="0" smtClean="0"/>
              <a:t> and how they will impact the firm</a:t>
            </a:r>
          </a:p>
          <a:p>
            <a:pPr marL="457200" lvl="0" indent="-457200">
              <a:lnSpc>
                <a:spcPts val="3600"/>
              </a:lnSpc>
              <a:buFont typeface="Wingdings" panose="05000000000000000000" pitchFamily="2" charset="2"/>
              <a:buChar char="Ø"/>
            </a:pPr>
            <a:endParaRPr lang="en-US" b="1" dirty="0" smtClean="0"/>
          </a:p>
          <a:p>
            <a:pPr marL="457200" lvl="0" indent="-457200">
              <a:lnSpc>
                <a:spcPts val="3600"/>
              </a:lnSpc>
              <a:buFont typeface="Wingdings" panose="05000000000000000000" pitchFamily="2" charset="2"/>
              <a:buChar char="Ø"/>
            </a:pPr>
            <a:r>
              <a:rPr lang="en-US" b="1" dirty="0" smtClean="0"/>
              <a:t>Consider </a:t>
            </a:r>
            <a:r>
              <a:rPr lang="en-US" b="1" dirty="0"/>
              <a:t>phrases like</a:t>
            </a:r>
            <a:r>
              <a:rPr lang="en-US" dirty="0"/>
              <a:t> "This project includes innovations like the use of virtual reality in assessment and the use of the text interviewing on the mobile platform</a:t>
            </a:r>
            <a:r>
              <a:rPr lang="en-US" dirty="0" smtClean="0"/>
              <a:t>"</a:t>
            </a:r>
            <a:endParaRPr lang="en-US" dirty="0"/>
          </a:p>
          <a:p>
            <a:pPr marL="457200" lvl="0" indent="-457200">
              <a:lnSpc>
                <a:spcPts val="4700"/>
              </a:lnSpc>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77219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55</a:t>
            </a:fld>
            <a:endParaRPr lang="en-US" sz="1400" dirty="0" smtClean="0">
              <a:solidFill>
                <a:srgbClr val="000000"/>
              </a:solidFill>
            </a:endParaRPr>
          </a:p>
        </p:txBody>
      </p:sp>
      <p:sp>
        <p:nvSpPr>
          <p:cNvPr id="3" name="Rectangle 2"/>
          <p:cNvSpPr/>
          <p:nvPr/>
        </p:nvSpPr>
        <p:spPr>
          <a:xfrm>
            <a:off x="114300" y="990600"/>
            <a:ext cx="9029700" cy="5632311"/>
          </a:xfrm>
          <a:prstGeom prst="rect">
            <a:avLst/>
          </a:prstGeom>
        </p:spPr>
        <p:txBody>
          <a:bodyPr wrap="square">
            <a:spAutoFit/>
          </a:bodyPr>
          <a:lstStyle/>
          <a:p>
            <a:pPr lvl="0">
              <a:lnSpc>
                <a:spcPts val="3600"/>
              </a:lnSpc>
            </a:pPr>
            <a:r>
              <a:rPr lang="en-US" b="1" dirty="0" smtClean="0"/>
              <a:t>Prepare </a:t>
            </a:r>
            <a:r>
              <a:rPr lang="en-US" b="1" dirty="0"/>
              <a:t>for the </a:t>
            </a:r>
            <a:r>
              <a:rPr lang="en-US" b="1" dirty="0" smtClean="0"/>
              <a:t>future and be </a:t>
            </a:r>
            <a:r>
              <a:rPr lang="en-US" b="1" u="sng" dirty="0" smtClean="0"/>
              <a:t>forward-looking</a:t>
            </a:r>
            <a:endParaRPr lang="en-US" u="sng" dirty="0" smtClean="0"/>
          </a:p>
          <a:p>
            <a:pPr marL="457200" lvl="0" indent="-457200">
              <a:lnSpc>
                <a:spcPts val="3600"/>
              </a:lnSpc>
              <a:buFont typeface="Wingdings" panose="05000000000000000000" pitchFamily="2" charset="2"/>
              <a:buChar char="Ø"/>
            </a:pPr>
            <a:r>
              <a:rPr lang="en-US" dirty="0" smtClean="0"/>
              <a:t>Projects </a:t>
            </a:r>
            <a:r>
              <a:rPr lang="en-US" dirty="0"/>
              <a:t>that are </a:t>
            </a:r>
            <a:r>
              <a:rPr lang="en-US" b="1" dirty="0"/>
              <a:t>forward-looking </a:t>
            </a:r>
            <a:r>
              <a:rPr lang="en-US" b="1" dirty="0" smtClean="0"/>
              <a:t>are favored </a:t>
            </a:r>
            <a:r>
              <a:rPr lang="en-US" dirty="0"/>
              <a:t>because they prepare the firm for the </a:t>
            </a:r>
            <a:r>
              <a:rPr lang="en-US" dirty="0" smtClean="0"/>
              <a:t>future</a:t>
            </a:r>
          </a:p>
          <a:p>
            <a:pPr marL="457200" lvl="0" indent="-457200">
              <a:lnSpc>
                <a:spcPts val="3600"/>
              </a:lnSpc>
              <a:buFont typeface="Wingdings" panose="05000000000000000000" pitchFamily="2" charset="2"/>
              <a:buChar char="Ø"/>
            </a:pPr>
            <a:r>
              <a:rPr lang="en-US" dirty="0" smtClean="0"/>
              <a:t>It’s </a:t>
            </a:r>
            <a:r>
              <a:rPr lang="en-US" dirty="0"/>
              <a:t>important for a firm </a:t>
            </a:r>
            <a:r>
              <a:rPr lang="en-US" b="1" dirty="0"/>
              <a:t>to aim ahead of “where your competitors will be</a:t>
            </a:r>
            <a:r>
              <a:rPr lang="en-US" b="1" dirty="0" smtClean="0"/>
              <a:t>”</a:t>
            </a:r>
          </a:p>
          <a:p>
            <a:pPr marL="457200" lvl="0" indent="-457200">
              <a:lnSpc>
                <a:spcPts val="3600"/>
              </a:lnSpc>
              <a:buFont typeface="Wingdings" panose="05000000000000000000" pitchFamily="2" charset="2"/>
              <a:buChar char="Ø"/>
            </a:pPr>
            <a:r>
              <a:rPr lang="en-US" dirty="0" smtClean="0"/>
              <a:t>So</a:t>
            </a:r>
            <a:r>
              <a:rPr lang="en-US" b="1" dirty="0" smtClean="0"/>
              <a:t> </a:t>
            </a:r>
            <a:r>
              <a:rPr lang="en-US" b="1" dirty="0"/>
              <a:t>projects that have a forecast, a workforce planning component, and predictive metrics </a:t>
            </a:r>
            <a:r>
              <a:rPr lang="en-US" dirty="0"/>
              <a:t>are more likely to be </a:t>
            </a:r>
            <a:r>
              <a:rPr lang="en-US" dirty="0" smtClean="0"/>
              <a:t>approved</a:t>
            </a:r>
          </a:p>
          <a:p>
            <a:pPr marL="457200" lvl="0" indent="-457200">
              <a:lnSpc>
                <a:spcPts val="3600"/>
              </a:lnSpc>
              <a:buFont typeface="Wingdings" panose="05000000000000000000" pitchFamily="2" charset="2"/>
              <a:buChar char="Ø"/>
            </a:pPr>
            <a:r>
              <a:rPr lang="en-US" b="1" dirty="0" smtClean="0"/>
              <a:t>Consider </a:t>
            </a:r>
            <a:r>
              <a:rPr lang="en-US" b="1" dirty="0"/>
              <a:t>using phrases like</a:t>
            </a:r>
            <a:r>
              <a:rPr lang="en-US" dirty="0"/>
              <a:t> "The forecasting element can accurately predict future turnover so that managers have enough time to find top quality replacements, so there is no lag in production</a:t>
            </a:r>
            <a:r>
              <a:rPr lang="en-US" dirty="0" smtClean="0"/>
              <a:t>"</a:t>
            </a:r>
            <a:endParaRPr lang="en-US" dirty="0"/>
          </a:p>
        </p:txBody>
      </p:sp>
    </p:spTree>
    <p:extLst>
      <p:ext uri="{BB962C8B-B14F-4D97-AF65-F5344CB8AC3E}">
        <p14:creationId xmlns:p14="http://schemas.microsoft.com/office/powerpoint/2010/main" val="213056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56</a:t>
            </a:fld>
            <a:endParaRPr lang="en-US" sz="1400" dirty="0" smtClean="0">
              <a:solidFill>
                <a:srgbClr val="000000"/>
              </a:solidFill>
            </a:endParaRPr>
          </a:p>
        </p:txBody>
      </p:sp>
      <p:sp>
        <p:nvSpPr>
          <p:cNvPr id="3" name="Rectangle 2"/>
          <p:cNvSpPr/>
          <p:nvPr/>
        </p:nvSpPr>
        <p:spPr>
          <a:xfrm>
            <a:off x="114300" y="990600"/>
            <a:ext cx="9029700" cy="6001643"/>
          </a:xfrm>
          <a:prstGeom prst="rect">
            <a:avLst/>
          </a:prstGeom>
        </p:spPr>
        <p:txBody>
          <a:bodyPr wrap="square">
            <a:spAutoFit/>
          </a:bodyPr>
          <a:lstStyle/>
          <a:p>
            <a:pPr lvl="0"/>
            <a:r>
              <a:rPr lang="en-US" b="1" dirty="0" smtClean="0"/>
              <a:t>Project </a:t>
            </a:r>
            <a:r>
              <a:rPr lang="en-US" b="1" u="sng" dirty="0"/>
              <a:t>scalability</a:t>
            </a:r>
            <a:r>
              <a:rPr lang="en-US" b="1" dirty="0"/>
              <a:t> </a:t>
            </a:r>
            <a:endParaRPr lang="en-US" dirty="0" smtClean="0"/>
          </a:p>
          <a:p>
            <a:pPr marL="457200" lvl="0" indent="-457200">
              <a:buFont typeface="Wingdings" panose="05000000000000000000" pitchFamily="2" charset="2"/>
              <a:buChar char="Ø"/>
            </a:pPr>
            <a:r>
              <a:rPr lang="en-US" dirty="0" smtClean="0"/>
              <a:t>You </a:t>
            </a:r>
            <a:r>
              <a:rPr lang="en-US" dirty="0"/>
              <a:t>must reassure executives that if things go well, </a:t>
            </a:r>
            <a:r>
              <a:rPr lang="en-US" b="1" dirty="0"/>
              <a:t>you can rapidly scale-up an initial </a:t>
            </a:r>
            <a:r>
              <a:rPr lang="en-US" b="1" dirty="0" smtClean="0"/>
              <a:t>effort, </a:t>
            </a:r>
            <a:r>
              <a:rPr lang="en-US" dirty="0"/>
              <a:t>so that it can be applied throughout the </a:t>
            </a:r>
            <a:r>
              <a:rPr lang="en-US" dirty="0" smtClean="0"/>
              <a:t>firm</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b="1" dirty="0" smtClean="0"/>
              <a:t>Consider </a:t>
            </a:r>
            <a:r>
              <a:rPr lang="en-US" b="1" dirty="0"/>
              <a:t>phrases like</a:t>
            </a:r>
            <a:r>
              <a:rPr lang="en-US" dirty="0"/>
              <a:t> "scalability is of course built into our plan, the volume can be cut by 50% if business revenue drops, or if it proves to be wildly effective, it has the capability of being up-scaled to meet the needs of the entire firm </a:t>
            </a:r>
            <a:r>
              <a:rPr lang="en-US" dirty="0" smtClean="0"/>
              <a:t>globally”</a:t>
            </a:r>
          </a:p>
          <a:p>
            <a:pPr lvl="0"/>
            <a:endParaRPr lang="en-US" dirty="0"/>
          </a:p>
        </p:txBody>
      </p:sp>
    </p:spTree>
    <p:extLst>
      <p:ext uri="{BB962C8B-B14F-4D97-AF65-F5344CB8AC3E}">
        <p14:creationId xmlns:p14="http://schemas.microsoft.com/office/powerpoint/2010/main" val="366029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57</a:t>
            </a:fld>
            <a:endParaRPr lang="en-US" sz="1400" dirty="0" smtClean="0">
              <a:solidFill>
                <a:srgbClr val="000000"/>
              </a:solidFill>
            </a:endParaRPr>
          </a:p>
        </p:txBody>
      </p:sp>
      <p:sp>
        <p:nvSpPr>
          <p:cNvPr id="3" name="Rectangle 2"/>
          <p:cNvSpPr/>
          <p:nvPr/>
        </p:nvSpPr>
        <p:spPr>
          <a:xfrm>
            <a:off x="114300" y="990600"/>
            <a:ext cx="8915400" cy="5788764"/>
          </a:xfrm>
          <a:prstGeom prst="rect">
            <a:avLst/>
          </a:prstGeom>
        </p:spPr>
        <p:txBody>
          <a:bodyPr wrap="square">
            <a:spAutoFit/>
          </a:bodyPr>
          <a:lstStyle/>
          <a:p>
            <a:r>
              <a:rPr lang="en-US" b="1" dirty="0" smtClean="0"/>
              <a:t>Meet criteria </a:t>
            </a:r>
            <a:r>
              <a:rPr lang="en-US" b="1" u="sng" dirty="0" smtClean="0"/>
              <a:t>specific to the CFO</a:t>
            </a:r>
          </a:p>
          <a:p>
            <a:pPr lvl="0"/>
            <a:r>
              <a:rPr lang="en-US" dirty="0" smtClean="0"/>
              <a:t>CFO's </a:t>
            </a:r>
            <a:r>
              <a:rPr lang="en-US" dirty="0"/>
              <a:t>dominate budget cutting, and </a:t>
            </a:r>
            <a:r>
              <a:rPr lang="en-US" b="1" dirty="0" smtClean="0"/>
              <a:t>have </a:t>
            </a:r>
            <a:r>
              <a:rPr lang="en-US" b="1" dirty="0"/>
              <a:t>their own unique set of </a:t>
            </a:r>
            <a:r>
              <a:rPr lang="en-US" b="1" dirty="0" smtClean="0"/>
              <a:t>project approval criteria</a:t>
            </a:r>
            <a:r>
              <a:rPr lang="en-US" dirty="0" smtClean="0"/>
              <a:t> including:</a:t>
            </a:r>
          </a:p>
          <a:p>
            <a:pPr marL="457200" lvl="0" indent="-457200">
              <a:lnSpc>
                <a:spcPts val="4700"/>
              </a:lnSpc>
              <a:buFont typeface="Wingdings" panose="05000000000000000000" pitchFamily="2" charset="2"/>
              <a:buChar char="Ø"/>
            </a:pPr>
            <a:r>
              <a:rPr lang="en-US" dirty="0" smtClean="0"/>
              <a:t>A low initial investment</a:t>
            </a:r>
          </a:p>
          <a:p>
            <a:pPr marL="457200" lvl="0" indent="-457200">
              <a:lnSpc>
                <a:spcPts val="4700"/>
              </a:lnSpc>
              <a:buFont typeface="Wingdings" panose="05000000000000000000" pitchFamily="2" charset="2"/>
              <a:buChar char="Ø"/>
            </a:pPr>
            <a:r>
              <a:rPr lang="en-US" dirty="0" smtClean="0"/>
              <a:t>A short payback period</a:t>
            </a:r>
          </a:p>
          <a:p>
            <a:pPr marL="457200" lvl="0" indent="-457200">
              <a:lnSpc>
                <a:spcPts val="4700"/>
              </a:lnSpc>
              <a:buFont typeface="Wingdings" panose="05000000000000000000" pitchFamily="2" charset="2"/>
              <a:buChar char="Ø"/>
            </a:pPr>
            <a:r>
              <a:rPr lang="en-US" dirty="0" smtClean="0"/>
              <a:t>Immediate start up</a:t>
            </a:r>
          </a:p>
          <a:p>
            <a:pPr marL="457200" lvl="0" indent="-457200">
              <a:lnSpc>
                <a:spcPts val="4700"/>
              </a:lnSpc>
              <a:buFont typeface="Wingdings" panose="05000000000000000000" pitchFamily="2" charset="2"/>
              <a:buChar char="Ø"/>
            </a:pPr>
            <a:r>
              <a:rPr lang="en-US" dirty="0" smtClean="0"/>
              <a:t>No new headcount</a:t>
            </a:r>
          </a:p>
          <a:p>
            <a:pPr marL="457200" lvl="0" indent="-457200">
              <a:lnSpc>
                <a:spcPts val="4700"/>
              </a:lnSpc>
              <a:buFont typeface="Wingdings" panose="05000000000000000000" pitchFamily="2" charset="2"/>
              <a:buChar char="Ø"/>
            </a:pPr>
            <a:r>
              <a:rPr lang="en-US" dirty="0" smtClean="0"/>
              <a:t>Low costs/hi-efficiency </a:t>
            </a:r>
          </a:p>
          <a:p>
            <a:pPr marL="457200" lvl="0" indent="-457200">
              <a:lnSpc>
                <a:spcPts val="4700"/>
              </a:lnSpc>
              <a:buFont typeface="Wingdings" panose="05000000000000000000" pitchFamily="2" charset="2"/>
              <a:buChar char="Ø"/>
            </a:pPr>
            <a:r>
              <a:rPr lang="en-US" dirty="0" smtClean="0"/>
              <a:t>Increased productivity</a:t>
            </a:r>
          </a:p>
          <a:p>
            <a:pPr marL="457200" lvl="0" indent="-457200">
              <a:lnSpc>
                <a:spcPts val="4700"/>
              </a:lnSpc>
              <a:buFont typeface="Wingdings" panose="05000000000000000000" pitchFamily="2" charset="2"/>
              <a:buChar char="Ø"/>
            </a:pPr>
            <a:r>
              <a:rPr lang="en-US" dirty="0" smtClean="0"/>
              <a:t>No Sarbanes-Oxley issues</a:t>
            </a:r>
            <a:endParaRPr lang="en-US" dirty="0"/>
          </a:p>
        </p:txBody>
      </p:sp>
    </p:spTree>
    <p:extLst>
      <p:ext uri="{BB962C8B-B14F-4D97-AF65-F5344CB8AC3E}">
        <p14:creationId xmlns:p14="http://schemas.microsoft.com/office/powerpoint/2010/main" val="96405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58</a:t>
            </a:fld>
            <a:endParaRPr lang="en-US" sz="1400" dirty="0" smtClean="0">
              <a:solidFill>
                <a:srgbClr val="000000"/>
              </a:solidFill>
            </a:endParaRPr>
          </a:p>
        </p:txBody>
      </p:sp>
      <p:sp>
        <p:nvSpPr>
          <p:cNvPr id="3" name="Rectangle 2"/>
          <p:cNvSpPr/>
          <p:nvPr/>
        </p:nvSpPr>
        <p:spPr>
          <a:xfrm>
            <a:off x="114300" y="990600"/>
            <a:ext cx="8915400" cy="5016758"/>
          </a:xfrm>
          <a:prstGeom prst="rect">
            <a:avLst/>
          </a:prstGeom>
        </p:spPr>
        <p:txBody>
          <a:bodyPr wrap="square">
            <a:spAutoFit/>
          </a:bodyPr>
          <a:lstStyle/>
          <a:p>
            <a:r>
              <a:rPr lang="en-US" b="1" dirty="0"/>
              <a:t>Show a visual </a:t>
            </a:r>
            <a:r>
              <a:rPr lang="en-US" b="1" u="sng" dirty="0"/>
              <a:t>trend </a:t>
            </a:r>
            <a:r>
              <a:rPr lang="en-US" b="1" u="sng" dirty="0" smtClean="0"/>
              <a:t>line</a:t>
            </a:r>
          </a:p>
          <a:p>
            <a:pPr marL="457200" indent="-457200">
              <a:buFont typeface="Wingdings" panose="05000000000000000000" pitchFamily="2" charset="2"/>
              <a:buChar char="Ø"/>
            </a:pPr>
            <a:r>
              <a:rPr lang="en-US" dirty="0" smtClean="0"/>
              <a:t>Don’t </a:t>
            </a:r>
            <a:r>
              <a:rPr lang="en-US" dirty="0"/>
              <a:t>make anyone </a:t>
            </a:r>
            <a:r>
              <a:rPr lang="en-US" b="1" dirty="0"/>
              <a:t>read through a lot of complicated tables of numbers</a:t>
            </a:r>
            <a:r>
              <a:rPr lang="en-US" dirty="0"/>
              <a:t>, when a simple trendline or </a:t>
            </a:r>
            <a:r>
              <a:rPr lang="en-US" b="1" dirty="0"/>
              <a:t>“hockey stick”</a:t>
            </a:r>
            <a:r>
              <a:rPr lang="en-US" dirty="0"/>
              <a:t> can in a moment quickly reveal what is </a:t>
            </a:r>
            <a:r>
              <a:rPr lang="en-US" dirty="0" smtClean="0"/>
              <a:t>happening</a:t>
            </a:r>
          </a:p>
          <a:p>
            <a:pPr marL="457200" indent="-457200">
              <a:buFont typeface="Wingdings" panose="05000000000000000000" pitchFamily="2" charset="2"/>
              <a:buChar char="Ø"/>
            </a:pPr>
            <a:r>
              <a:rPr lang="en-US" dirty="0" smtClean="0"/>
              <a:t>So </a:t>
            </a:r>
            <a:r>
              <a:rPr lang="en-US" dirty="0"/>
              <a:t>add a </a:t>
            </a:r>
            <a:r>
              <a:rPr lang="en-US" b="1" dirty="0"/>
              <a:t>visual trend line</a:t>
            </a:r>
            <a:r>
              <a:rPr lang="en-US" dirty="0"/>
              <a:t> (graph line), so that everyone sees the historical direction, the current direction and the future </a:t>
            </a:r>
            <a:r>
              <a:rPr lang="en-US" dirty="0" smtClean="0"/>
              <a:t>duration</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b="1" dirty="0" smtClean="0"/>
          </a:p>
        </p:txBody>
      </p:sp>
      <p:pic>
        <p:nvPicPr>
          <p:cNvPr id="6" name="Picture 5"/>
          <p:cNvPicPr/>
          <p:nvPr/>
        </p:nvPicPr>
        <p:blipFill rotWithShape="1">
          <a:blip r:embed="rId2"/>
          <a:srcRect l="58799" t="41190" r="23600" b="38806"/>
          <a:stretch/>
        </p:blipFill>
        <p:spPr bwMode="auto">
          <a:xfrm>
            <a:off x="3505200" y="5029200"/>
            <a:ext cx="2667000" cy="167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875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59</a:t>
            </a:fld>
            <a:endParaRPr lang="en-US" sz="1400" dirty="0" smtClean="0">
              <a:solidFill>
                <a:srgbClr val="000000"/>
              </a:solidFill>
            </a:endParaRPr>
          </a:p>
        </p:txBody>
      </p:sp>
      <p:sp>
        <p:nvSpPr>
          <p:cNvPr id="3" name="Rectangle 2"/>
          <p:cNvSpPr/>
          <p:nvPr/>
        </p:nvSpPr>
        <p:spPr>
          <a:xfrm>
            <a:off x="114300" y="990600"/>
            <a:ext cx="9029700" cy="6678751"/>
          </a:xfrm>
          <a:prstGeom prst="rect">
            <a:avLst/>
          </a:prstGeom>
        </p:spPr>
        <p:txBody>
          <a:bodyPr wrap="square">
            <a:spAutoFit/>
          </a:bodyPr>
          <a:lstStyle/>
          <a:p>
            <a:pPr lvl="0"/>
            <a:r>
              <a:rPr lang="en-US" b="1" dirty="0" smtClean="0"/>
              <a:t>Calculate </a:t>
            </a:r>
            <a:r>
              <a:rPr lang="en-US" b="1" dirty="0"/>
              <a:t>the program's </a:t>
            </a:r>
            <a:r>
              <a:rPr lang="en-US" b="1" u="sng" dirty="0"/>
              <a:t>ROI</a:t>
            </a:r>
            <a:r>
              <a:rPr lang="en-US" b="1" dirty="0"/>
              <a:t> </a:t>
            </a:r>
            <a:endParaRPr lang="en-US" b="1" dirty="0" smtClean="0"/>
          </a:p>
          <a:p>
            <a:pPr marL="457200" lvl="0" indent="-457200">
              <a:buFont typeface="Wingdings" panose="05000000000000000000" pitchFamily="2" charset="2"/>
              <a:buChar char="Ø"/>
            </a:pPr>
            <a:r>
              <a:rPr lang="en-US" dirty="0" smtClean="0"/>
              <a:t>The </a:t>
            </a:r>
            <a:r>
              <a:rPr lang="en-US" dirty="0"/>
              <a:t>single most </a:t>
            </a:r>
            <a:r>
              <a:rPr lang="en-US" dirty="0" smtClean="0"/>
              <a:t>calculated </a:t>
            </a:r>
            <a:r>
              <a:rPr lang="en-US" dirty="0"/>
              <a:t>ratio in business is </a:t>
            </a:r>
            <a:r>
              <a:rPr lang="en-US" dirty="0" smtClean="0"/>
              <a:t>the </a:t>
            </a:r>
            <a:r>
              <a:rPr lang="en-US" dirty="0"/>
              <a:t>return on investment or </a:t>
            </a:r>
            <a:r>
              <a:rPr lang="en-US" b="1" dirty="0" smtClean="0"/>
              <a:t>cost/benefit </a:t>
            </a:r>
            <a:r>
              <a:rPr lang="en-US" b="1" dirty="0" smtClean="0"/>
              <a:t>ratio </a:t>
            </a:r>
            <a:r>
              <a:rPr lang="en-US" dirty="0" smtClean="0"/>
              <a:t>(benefit value – costs / costs)</a:t>
            </a:r>
            <a:endParaRPr lang="en-US" dirty="0" smtClean="0"/>
          </a:p>
          <a:p>
            <a:pPr marL="457200" lvl="0" indent="-457200">
              <a:buFont typeface="Wingdings" panose="05000000000000000000" pitchFamily="2" charset="2"/>
              <a:buChar char="Ø"/>
            </a:pPr>
            <a:endParaRPr lang="en-US" sz="2000" dirty="0" smtClean="0"/>
          </a:p>
          <a:p>
            <a:pPr marL="457200" lvl="0" indent="-457200">
              <a:buFont typeface="Wingdings" panose="05000000000000000000" pitchFamily="2" charset="2"/>
              <a:buChar char="Ø"/>
            </a:pPr>
            <a:r>
              <a:rPr lang="en-US" dirty="0" smtClean="0"/>
              <a:t>It </a:t>
            </a:r>
            <a:r>
              <a:rPr lang="en-US" dirty="0"/>
              <a:t>is highly valued because </a:t>
            </a:r>
            <a:r>
              <a:rPr lang="en-US" b="1" dirty="0" smtClean="0"/>
              <a:t>it </a:t>
            </a:r>
            <a:r>
              <a:rPr lang="en-US" b="1" dirty="0"/>
              <a:t>makes it possible to compare diverse programs</a:t>
            </a:r>
            <a:r>
              <a:rPr lang="en-US" dirty="0"/>
              <a:t> across many </a:t>
            </a:r>
            <a:r>
              <a:rPr lang="en-US" dirty="0" smtClean="0"/>
              <a:t>functions</a:t>
            </a:r>
          </a:p>
          <a:p>
            <a:pPr marL="457200" lvl="0" indent="-457200">
              <a:buFont typeface="Wingdings" panose="05000000000000000000" pitchFamily="2" charset="2"/>
              <a:buChar char="Ø"/>
            </a:pPr>
            <a:endParaRPr lang="en-US" sz="1800" b="1" dirty="0" smtClean="0"/>
          </a:p>
          <a:p>
            <a:pPr marL="457200" lvl="0" indent="-457200">
              <a:buFont typeface="Wingdings" panose="05000000000000000000" pitchFamily="2" charset="2"/>
              <a:buChar char="Ø"/>
            </a:pPr>
            <a:endParaRPr lang="en-US" b="1" dirty="0"/>
          </a:p>
          <a:p>
            <a:pPr marL="457200" lvl="0" indent="-457200">
              <a:buFont typeface="Wingdings" panose="05000000000000000000" pitchFamily="2" charset="2"/>
              <a:buChar char="Ø"/>
            </a:pPr>
            <a:r>
              <a:rPr lang="en-US" b="1" dirty="0" smtClean="0"/>
              <a:t>Consider </a:t>
            </a:r>
            <a:r>
              <a:rPr lang="en-US" b="1" dirty="0"/>
              <a:t>including phrases like</a:t>
            </a:r>
            <a:r>
              <a:rPr lang="en-US" dirty="0"/>
              <a:t> </a:t>
            </a:r>
            <a:r>
              <a:rPr lang="en-US" dirty="0" smtClean="0"/>
              <a:t>“The </a:t>
            </a:r>
            <a:r>
              <a:rPr lang="en-US" dirty="0"/>
              <a:t>program's ROI is 16%, which is a full 6% above the average ROI for all approved projects during last year</a:t>
            </a:r>
            <a:r>
              <a:rPr lang="en-US" dirty="0" smtClean="0"/>
              <a:t>"</a:t>
            </a:r>
            <a:endParaRPr lang="en-US" dirty="0"/>
          </a:p>
          <a:p>
            <a:r>
              <a:rPr lang="en-US" dirty="0"/>
              <a:t> </a:t>
            </a:r>
          </a:p>
          <a:p>
            <a:pPr marL="457200" lvl="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234998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6</a:t>
            </a:fld>
            <a:endParaRPr lang="en-US" sz="1400" dirty="0" smtClean="0">
              <a:solidFill>
                <a:srgbClr val="00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smtClean="0">
                <a:solidFill>
                  <a:srgbClr val="FFFF00"/>
                </a:solidFill>
              </a:rPr>
              <a:t>Topics for today</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152400" y="990600"/>
            <a:ext cx="8839200" cy="556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900"/>
              </a:lnSpc>
              <a:tabLst>
                <a:tab pos="346075" algn="l"/>
              </a:tabLst>
              <a:defRPr/>
            </a:pPr>
            <a:r>
              <a:rPr lang="en-US" b="1" dirty="0" smtClean="0">
                <a:solidFill>
                  <a:srgbClr val="000000"/>
                </a:solidFill>
              </a:rPr>
              <a:t>Quick introduction </a:t>
            </a:r>
            <a:r>
              <a:rPr lang="en-US" dirty="0" smtClean="0">
                <a:solidFill>
                  <a:srgbClr val="000000"/>
                </a:solidFill>
              </a:rPr>
              <a:t>of workshop attendees </a:t>
            </a:r>
          </a:p>
          <a:p>
            <a:pPr marL="400050" indent="-400050" eaLnBrk="1" hangingPunct="1">
              <a:lnSpc>
                <a:spcPts val="3900"/>
              </a:lnSpc>
              <a:buFont typeface="+mj-lt"/>
              <a:buAutoNum type="arabicPeriod"/>
              <a:tabLst>
                <a:tab pos="346075" algn="l"/>
              </a:tabLst>
              <a:defRPr/>
            </a:pPr>
            <a:r>
              <a:rPr lang="en-US" b="1" dirty="0" smtClean="0">
                <a:solidFill>
                  <a:srgbClr val="000000"/>
                </a:solidFill>
              </a:rPr>
              <a:t>Big picture</a:t>
            </a:r>
            <a:r>
              <a:rPr lang="en-US" dirty="0" smtClean="0">
                <a:solidFill>
                  <a:srgbClr val="000000"/>
                </a:solidFill>
              </a:rPr>
              <a:t> – the five most critical items</a:t>
            </a:r>
          </a:p>
          <a:p>
            <a:pPr marL="400050" indent="-400050" eaLnBrk="1" hangingPunct="1">
              <a:lnSpc>
                <a:spcPts val="3900"/>
              </a:lnSpc>
              <a:buFont typeface="+mj-lt"/>
              <a:buAutoNum type="arabicPeriod"/>
              <a:tabLst>
                <a:tab pos="346075" algn="l"/>
              </a:tabLst>
              <a:defRPr/>
            </a:pPr>
            <a:r>
              <a:rPr lang="en-US" b="1" dirty="0" smtClean="0">
                <a:solidFill>
                  <a:srgbClr val="000000"/>
                </a:solidFill>
              </a:rPr>
              <a:t>The </a:t>
            </a:r>
            <a:r>
              <a:rPr lang="en-US" b="1" dirty="0" smtClean="0">
                <a:solidFill>
                  <a:srgbClr val="000000"/>
                </a:solidFill>
              </a:rPr>
              <a:t>benefits</a:t>
            </a:r>
            <a:r>
              <a:rPr lang="en-US" dirty="0" smtClean="0">
                <a:solidFill>
                  <a:srgbClr val="000000"/>
                </a:solidFill>
              </a:rPr>
              <a:t> of building a business case</a:t>
            </a:r>
          </a:p>
          <a:p>
            <a:pPr marL="400050" indent="-400050" eaLnBrk="1" hangingPunct="1">
              <a:lnSpc>
                <a:spcPts val="3900"/>
              </a:lnSpc>
              <a:buFont typeface="+mj-lt"/>
              <a:buAutoNum type="arabicPeriod"/>
              <a:tabLst>
                <a:tab pos="346075" algn="l"/>
              </a:tabLst>
              <a:defRPr/>
            </a:pPr>
            <a:r>
              <a:rPr lang="en-US" dirty="0" smtClean="0">
                <a:solidFill>
                  <a:srgbClr val="000000"/>
                </a:solidFill>
              </a:rPr>
              <a:t>The </a:t>
            </a:r>
            <a:r>
              <a:rPr lang="en-US" b="1" dirty="0" smtClean="0">
                <a:solidFill>
                  <a:srgbClr val="000000"/>
                </a:solidFill>
              </a:rPr>
              <a:t>benchmark</a:t>
            </a:r>
            <a:r>
              <a:rPr lang="en-US" dirty="0" smtClean="0">
                <a:solidFill>
                  <a:srgbClr val="000000"/>
                </a:solidFill>
              </a:rPr>
              <a:t> firms</a:t>
            </a:r>
          </a:p>
          <a:p>
            <a:pPr marL="400050" indent="-400050" eaLnBrk="1" hangingPunct="1">
              <a:lnSpc>
                <a:spcPts val="3900"/>
              </a:lnSpc>
              <a:buFont typeface="+mj-lt"/>
              <a:buAutoNum type="arabicPeriod"/>
              <a:tabLst>
                <a:tab pos="346075" algn="l"/>
              </a:tabLst>
              <a:defRPr/>
            </a:pPr>
            <a:r>
              <a:rPr lang="en-US" b="1" dirty="0" smtClean="0">
                <a:solidFill>
                  <a:srgbClr val="000000"/>
                </a:solidFill>
              </a:rPr>
              <a:t>Typical components</a:t>
            </a:r>
            <a:r>
              <a:rPr lang="en-US" dirty="0" smtClean="0">
                <a:solidFill>
                  <a:srgbClr val="000000"/>
                </a:solidFill>
              </a:rPr>
              <a:t> of a business case proposal</a:t>
            </a:r>
          </a:p>
          <a:p>
            <a:pPr marL="400050" indent="-400050" eaLnBrk="1" hangingPunct="1">
              <a:lnSpc>
                <a:spcPts val="3900"/>
              </a:lnSpc>
              <a:buFont typeface="+mj-lt"/>
              <a:buAutoNum type="arabicPeriod"/>
              <a:tabLst>
                <a:tab pos="346075" algn="l"/>
              </a:tabLst>
              <a:defRPr/>
            </a:pPr>
            <a:r>
              <a:rPr lang="en-US" b="1" dirty="0" smtClean="0">
                <a:solidFill>
                  <a:srgbClr val="000000"/>
                </a:solidFill>
              </a:rPr>
              <a:t>Over-view of the steps </a:t>
            </a:r>
            <a:r>
              <a:rPr lang="en-US" dirty="0">
                <a:solidFill>
                  <a:srgbClr val="000000"/>
                </a:solidFill>
              </a:rPr>
              <a:t>in </a:t>
            </a:r>
            <a:r>
              <a:rPr lang="en-US" dirty="0" smtClean="0">
                <a:solidFill>
                  <a:srgbClr val="000000"/>
                </a:solidFill>
              </a:rPr>
              <a:t>developing a bus. case </a:t>
            </a:r>
            <a:endParaRPr lang="en-US" dirty="0">
              <a:solidFill>
                <a:srgbClr val="000000"/>
              </a:solidFill>
            </a:endParaRPr>
          </a:p>
          <a:p>
            <a:pPr marL="400050" indent="-400050" eaLnBrk="1" hangingPunct="1">
              <a:lnSpc>
                <a:spcPts val="3900"/>
              </a:lnSpc>
              <a:buFont typeface="+mj-lt"/>
              <a:buAutoNum type="arabicPeriod"/>
              <a:tabLst>
                <a:tab pos="346075" algn="l"/>
              </a:tabLst>
              <a:defRPr/>
            </a:pPr>
            <a:r>
              <a:rPr lang="en-US" dirty="0" smtClean="0">
                <a:solidFill>
                  <a:srgbClr val="000000"/>
                </a:solidFill>
              </a:rPr>
              <a:t>Top reasons </a:t>
            </a:r>
            <a:r>
              <a:rPr lang="en-US" b="1" dirty="0" smtClean="0">
                <a:solidFill>
                  <a:srgbClr val="000000"/>
                </a:solidFill>
              </a:rPr>
              <a:t>why business cases fail</a:t>
            </a:r>
            <a:endParaRPr lang="en-US" b="1" dirty="0">
              <a:solidFill>
                <a:srgbClr val="000000"/>
              </a:solidFill>
            </a:endParaRPr>
          </a:p>
          <a:p>
            <a:pPr marL="400050" indent="-400050" eaLnBrk="1" hangingPunct="1">
              <a:lnSpc>
                <a:spcPts val="3900"/>
              </a:lnSpc>
              <a:buFont typeface="+mj-lt"/>
              <a:buAutoNum type="arabicPeriod"/>
              <a:tabLst>
                <a:tab pos="346075" algn="l"/>
              </a:tabLst>
              <a:defRPr/>
            </a:pPr>
            <a:r>
              <a:rPr lang="en-US" dirty="0" smtClean="0"/>
              <a:t>Critical </a:t>
            </a:r>
            <a:r>
              <a:rPr lang="en-US" b="1" dirty="0" smtClean="0"/>
              <a:t>funding approval factors</a:t>
            </a:r>
            <a:r>
              <a:rPr lang="en-US" dirty="0" smtClean="0"/>
              <a:t> to meet</a:t>
            </a:r>
          </a:p>
          <a:p>
            <a:pPr marL="400050" indent="-400050" eaLnBrk="1" hangingPunct="1">
              <a:lnSpc>
                <a:spcPts val="3900"/>
              </a:lnSpc>
              <a:buFont typeface="+mj-lt"/>
              <a:buAutoNum type="arabicPeriod"/>
              <a:tabLst>
                <a:tab pos="346075" algn="l"/>
              </a:tabLst>
              <a:defRPr/>
            </a:pPr>
            <a:r>
              <a:rPr lang="en-US" b="1" dirty="0" smtClean="0"/>
              <a:t>How to prove </a:t>
            </a:r>
            <a:r>
              <a:rPr lang="en-US" b="1" dirty="0" smtClean="0"/>
              <a:t>that a </a:t>
            </a:r>
            <a:r>
              <a:rPr lang="en-US" b="1" dirty="0" smtClean="0"/>
              <a:t>program works </a:t>
            </a:r>
            <a:r>
              <a:rPr lang="en-US" dirty="0" smtClean="0"/>
              <a:t>or how will you will prove it works after implication</a:t>
            </a:r>
          </a:p>
          <a:p>
            <a:pPr marL="400050" indent="-400050" eaLnBrk="1" hangingPunct="1">
              <a:lnSpc>
                <a:spcPts val="3900"/>
              </a:lnSpc>
              <a:buFont typeface="+mj-lt"/>
              <a:buAutoNum type="arabicPeriod"/>
              <a:tabLst>
                <a:tab pos="346075" algn="l"/>
              </a:tabLst>
              <a:defRPr/>
            </a:pPr>
            <a:r>
              <a:rPr lang="en-US" b="1" dirty="0" smtClean="0">
                <a:solidFill>
                  <a:srgbClr val="000000"/>
                </a:solidFill>
              </a:rPr>
              <a:t>Any final questions </a:t>
            </a:r>
            <a:r>
              <a:rPr lang="en-US" dirty="0" smtClean="0">
                <a:solidFill>
                  <a:srgbClr val="000000"/>
                </a:solidFill>
              </a:rPr>
              <a:t>/ issues</a:t>
            </a:r>
          </a:p>
        </p:txBody>
      </p:sp>
    </p:spTree>
    <p:extLst>
      <p:ext uri="{BB962C8B-B14F-4D97-AF65-F5344CB8AC3E}">
        <p14:creationId xmlns:p14="http://schemas.microsoft.com/office/powerpoint/2010/main" val="867931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3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t>
            </a:r>
            <a:r>
              <a:rPr lang="en-US" u="sng" dirty="0" smtClean="0"/>
              <a:t>highest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b="1" smtClean="0">
                <a:solidFill>
                  <a:srgbClr val="FF0000"/>
                </a:solidFill>
              </a:rPr>
              <a:pPr algn="l" eaLnBrk="1" hangingPunct="1">
                <a:defRPr/>
              </a:pPr>
              <a:t>60</a:t>
            </a:fld>
            <a:endParaRPr lang="en-US" sz="1400" b="1" dirty="0" smtClean="0">
              <a:solidFill>
                <a:srgbClr val="FF0000"/>
              </a:solidFill>
            </a:endParaRPr>
          </a:p>
        </p:txBody>
      </p:sp>
      <p:sp>
        <p:nvSpPr>
          <p:cNvPr id="3" name="Rectangle 2"/>
          <p:cNvSpPr/>
          <p:nvPr/>
        </p:nvSpPr>
        <p:spPr>
          <a:xfrm>
            <a:off x="114300" y="990600"/>
            <a:ext cx="9029700" cy="6494085"/>
          </a:xfrm>
          <a:prstGeom prst="rect">
            <a:avLst/>
          </a:prstGeom>
        </p:spPr>
        <p:txBody>
          <a:bodyPr wrap="square">
            <a:spAutoFit/>
          </a:bodyPr>
          <a:lstStyle/>
          <a:p>
            <a:pPr lvl="0"/>
            <a:r>
              <a:rPr lang="en-US" b="1" u="sng" dirty="0"/>
              <a:t>Compare your results</a:t>
            </a:r>
            <a:r>
              <a:rPr lang="en-US" b="1" dirty="0"/>
              <a:t> to other functional </a:t>
            </a:r>
            <a:r>
              <a:rPr lang="en-US" b="1" dirty="0" smtClean="0"/>
              <a:t>results</a:t>
            </a:r>
          </a:p>
          <a:p>
            <a:pPr marL="457200" lvl="0" indent="-457200">
              <a:buFont typeface="Wingdings" panose="05000000000000000000" pitchFamily="2" charset="2"/>
              <a:buChar char="Ø"/>
            </a:pPr>
            <a:r>
              <a:rPr lang="en-US" dirty="0" smtClean="0"/>
              <a:t>Executives </a:t>
            </a:r>
            <a:r>
              <a:rPr lang="en-US" dirty="0" smtClean="0"/>
              <a:t>are always </a:t>
            </a:r>
            <a:r>
              <a:rPr lang="en-US" b="1" dirty="0" smtClean="0"/>
              <a:t>comparing the performance of different business units</a:t>
            </a:r>
            <a:endParaRPr lang="en-US" b="1" dirty="0" smtClean="0"/>
          </a:p>
          <a:p>
            <a:pPr marL="457200" lvl="0" indent="-457200">
              <a:buFont typeface="Wingdings" panose="05000000000000000000" pitchFamily="2" charset="2"/>
              <a:buChar char="Ø"/>
            </a:pPr>
            <a:r>
              <a:rPr lang="en-US" dirty="0" smtClean="0"/>
              <a:t>So </a:t>
            </a:r>
            <a:r>
              <a:rPr lang="en-US" dirty="0"/>
              <a:t>it won't be enough to have </a:t>
            </a:r>
            <a:r>
              <a:rPr lang="en-US" dirty="0" smtClean="0"/>
              <a:t>“the </a:t>
            </a:r>
            <a:r>
              <a:rPr lang="en-US" dirty="0"/>
              <a:t>best </a:t>
            </a:r>
            <a:r>
              <a:rPr lang="en-US" dirty="0" smtClean="0"/>
              <a:t>numbers” </a:t>
            </a:r>
            <a:r>
              <a:rPr lang="en-US" dirty="0"/>
              <a:t>in all of HR. </a:t>
            </a:r>
            <a:r>
              <a:rPr lang="en-US" b="1" dirty="0" smtClean="0"/>
              <a:t>You must also compare </a:t>
            </a:r>
            <a:r>
              <a:rPr lang="en-US" b="1" dirty="0"/>
              <a:t>your </a:t>
            </a:r>
            <a:r>
              <a:rPr lang="en-US" b="1" dirty="0" smtClean="0"/>
              <a:t>ROI results and your other business impacts </a:t>
            </a:r>
            <a:r>
              <a:rPr lang="en-US" b="1" dirty="0"/>
              <a:t>with those attained by </a:t>
            </a:r>
            <a:r>
              <a:rPr lang="en-US" b="1" dirty="0" smtClean="0"/>
              <a:t>powerful </a:t>
            </a:r>
            <a:r>
              <a:rPr lang="en-US" b="1" dirty="0"/>
              <a:t>business functions</a:t>
            </a:r>
            <a:r>
              <a:rPr lang="en-US" dirty="0"/>
              <a:t> like finance, marketing and business </a:t>
            </a:r>
            <a:r>
              <a:rPr lang="en-US" dirty="0" smtClean="0"/>
              <a:t>development</a:t>
            </a:r>
          </a:p>
          <a:p>
            <a:pPr marL="457200" lvl="0" indent="-457200">
              <a:buFont typeface="Wingdings" panose="05000000000000000000" pitchFamily="2" charset="2"/>
              <a:buChar char="Ø"/>
            </a:pPr>
            <a:r>
              <a:rPr lang="en-US" b="1" dirty="0" smtClean="0"/>
              <a:t>Consider </a:t>
            </a:r>
            <a:r>
              <a:rPr lang="en-US" b="1" dirty="0"/>
              <a:t>phrases like</a:t>
            </a:r>
            <a:r>
              <a:rPr lang="en-US" dirty="0"/>
              <a:t> "Our ROI is 16%, which compares favorably to the ROI in finance of 8% and in supply chain of 17</a:t>
            </a:r>
            <a:r>
              <a:rPr lang="en-US" dirty="0" smtClean="0"/>
              <a:t>%"</a:t>
            </a:r>
            <a:endParaRPr lang="en-US" dirty="0"/>
          </a:p>
          <a:p>
            <a:r>
              <a:rPr lang="en-US" dirty="0"/>
              <a:t> </a:t>
            </a:r>
          </a:p>
          <a:p>
            <a:pPr marL="457200" lvl="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66490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u="sng" dirty="0" smtClean="0"/>
              <a:t> </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61</a:t>
            </a:fld>
            <a:endParaRPr lang="en-US" sz="1400" dirty="0" smtClean="0">
              <a:solidFill>
                <a:srgbClr val="000000"/>
              </a:solidFill>
            </a:endParaRPr>
          </a:p>
        </p:txBody>
      </p:sp>
      <p:sp>
        <p:nvSpPr>
          <p:cNvPr id="3" name="Rectangle 2"/>
          <p:cNvSpPr/>
          <p:nvPr/>
        </p:nvSpPr>
        <p:spPr>
          <a:xfrm>
            <a:off x="0" y="990600"/>
            <a:ext cx="9144000" cy="3231654"/>
          </a:xfrm>
          <a:prstGeom prst="rect">
            <a:avLst/>
          </a:prstGeom>
        </p:spPr>
        <p:txBody>
          <a:bodyPr wrap="square">
            <a:spAutoFit/>
          </a:bodyPr>
          <a:lstStyle/>
          <a:p>
            <a:endParaRPr lang="en-US" b="1" dirty="0">
              <a:solidFill>
                <a:srgbClr val="000000"/>
              </a:solidFill>
              <a:cs typeface="Arial" pitchFamily="34" charset="0"/>
            </a:endParaRPr>
          </a:p>
          <a:p>
            <a:endParaRPr lang="en-US" b="1" dirty="0" smtClean="0">
              <a:solidFill>
                <a:srgbClr val="000000"/>
              </a:solidFill>
              <a:cs typeface="Arial" pitchFamily="34" charset="0"/>
            </a:endParaRPr>
          </a:p>
          <a:p>
            <a:endParaRPr lang="en-US" b="1" dirty="0">
              <a:solidFill>
                <a:srgbClr val="2D2DB9">
                  <a:lumMod val="75000"/>
                </a:srgbClr>
              </a:solidFill>
              <a:cs typeface="Arial" pitchFamily="34" charset="0"/>
            </a:endParaRPr>
          </a:p>
          <a:p>
            <a:pPr algn="ctr"/>
            <a:r>
              <a:rPr lang="en-US" sz="3600" b="1" dirty="0" smtClean="0">
                <a:solidFill>
                  <a:srgbClr val="2D2DB9">
                    <a:lumMod val="75000"/>
                  </a:srgbClr>
                </a:solidFill>
              </a:rPr>
              <a:t>“Funding </a:t>
            </a:r>
            <a:r>
              <a:rPr lang="en-US" sz="3600" b="1" dirty="0">
                <a:solidFill>
                  <a:srgbClr val="2D2DB9">
                    <a:lumMod val="75000"/>
                  </a:srgbClr>
                </a:solidFill>
              </a:rPr>
              <a:t>approval </a:t>
            </a:r>
            <a:r>
              <a:rPr lang="en-US" sz="3600" b="1" dirty="0" smtClean="0">
                <a:solidFill>
                  <a:srgbClr val="2D2DB9">
                    <a:lumMod val="75000"/>
                  </a:srgbClr>
                </a:solidFill>
              </a:rPr>
              <a:t>factors”… </a:t>
            </a:r>
          </a:p>
          <a:p>
            <a:pPr algn="ctr"/>
            <a:endParaRPr lang="en-US" sz="3600" b="1" dirty="0">
              <a:solidFill>
                <a:srgbClr val="2D2DB9">
                  <a:lumMod val="75000"/>
                </a:srgbClr>
              </a:solidFill>
            </a:endParaRPr>
          </a:p>
          <a:p>
            <a:pPr algn="ctr"/>
            <a:r>
              <a:rPr lang="en-US" sz="3600" b="1" dirty="0" smtClean="0">
                <a:solidFill>
                  <a:srgbClr val="2D2DB9">
                    <a:lumMod val="75000"/>
                  </a:srgbClr>
                </a:solidFill>
              </a:rPr>
              <a:t>with a </a:t>
            </a:r>
            <a:r>
              <a:rPr lang="en-US" sz="3600" b="1" u="sng" dirty="0" smtClean="0">
                <a:solidFill>
                  <a:srgbClr val="2D2DB9">
                    <a:lumMod val="75000"/>
                  </a:srgbClr>
                </a:solidFill>
              </a:rPr>
              <a:t>medium impact</a:t>
            </a:r>
            <a:endParaRPr lang="en-US" sz="3600" b="1" dirty="0" smtClean="0">
              <a:solidFill>
                <a:srgbClr val="2D2DB9">
                  <a:lumMod val="75000"/>
                </a:srgbClr>
              </a:solidFill>
              <a:cs typeface="Arial" pitchFamily="34" charset="0"/>
            </a:endParaRPr>
          </a:p>
        </p:txBody>
      </p:sp>
    </p:spTree>
    <p:extLst>
      <p:ext uri="{BB962C8B-B14F-4D97-AF65-F5344CB8AC3E}">
        <p14:creationId xmlns:p14="http://schemas.microsoft.com/office/powerpoint/2010/main" val="3748819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 </a:t>
            </a:r>
            <a:r>
              <a:rPr lang="en-US" u="sng" dirty="0" smtClean="0"/>
              <a:t>medium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62</a:t>
            </a:fld>
            <a:endParaRPr lang="en-US" sz="1400" dirty="0" smtClean="0">
              <a:solidFill>
                <a:srgbClr val="000000"/>
              </a:solidFill>
            </a:endParaRPr>
          </a:p>
        </p:txBody>
      </p:sp>
      <p:sp>
        <p:nvSpPr>
          <p:cNvPr id="3" name="Rectangle 2"/>
          <p:cNvSpPr/>
          <p:nvPr/>
        </p:nvSpPr>
        <p:spPr>
          <a:xfrm>
            <a:off x="114300" y="990600"/>
            <a:ext cx="8915400" cy="5945217"/>
          </a:xfrm>
          <a:prstGeom prst="rect">
            <a:avLst/>
          </a:prstGeom>
        </p:spPr>
        <p:txBody>
          <a:bodyPr wrap="square">
            <a:spAutoFit/>
          </a:bodyPr>
          <a:lstStyle/>
          <a:p>
            <a:pPr>
              <a:lnSpc>
                <a:spcPts val="3400"/>
              </a:lnSpc>
            </a:pPr>
            <a:r>
              <a:rPr lang="en-US" b="1" dirty="0"/>
              <a:t>Reveal the program’s </a:t>
            </a:r>
            <a:r>
              <a:rPr lang="en-US" b="1" u="sng" dirty="0"/>
              <a:t>likelihood of </a:t>
            </a:r>
            <a:r>
              <a:rPr lang="en-US" b="1" u="sng" dirty="0" smtClean="0"/>
              <a:t>success</a:t>
            </a:r>
            <a:r>
              <a:rPr lang="en-US" dirty="0" smtClean="0">
                <a:solidFill>
                  <a:srgbClr val="000000"/>
                </a:solidFill>
              </a:rPr>
              <a:t> </a:t>
            </a:r>
          </a:p>
          <a:p>
            <a:pPr marL="457200" lvl="0" indent="-457200">
              <a:buFont typeface="Wingdings" panose="05000000000000000000" pitchFamily="2" charset="2"/>
              <a:buChar char="Ø"/>
            </a:pPr>
            <a:r>
              <a:rPr lang="en-US" dirty="0" smtClean="0"/>
              <a:t>Everyone </a:t>
            </a:r>
            <a:r>
              <a:rPr lang="en-US" dirty="0"/>
              <a:t>wants to invest in something that </a:t>
            </a:r>
            <a:r>
              <a:rPr lang="en-US" b="1" dirty="0"/>
              <a:t>has a proven track record,</a:t>
            </a:r>
            <a:r>
              <a:rPr lang="en-US" dirty="0"/>
              <a:t> so reveal the average success/ failure rates of your </a:t>
            </a:r>
            <a:r>
              <a:rPr lang="en-US" dirty="0" smtClean="0"/>
              <a:t>program</a:t>
            </a:r>
          </a:p>
          <a:p>
            <a:pPr marL="457200" lvl="0" indent="-457200">
              <a:buFont typeface="Wingdings" panose="05000000000000000000" pitchFamily="2" charset="2"/>
              <a:buChar char="Ø"/>
            </a:pPr>
            <a:r>
              <a:rPr lang="en-US" dirty="0" smtClean="0"/>
              <a:t>When </a:t>
            </a:r>
            <a:r>
              <a:rPr lang="en-US" dirty="0"/>
              <a:t>you have a high-risk project, obviously you also want to explain </a:t>
            </a:r>
            <a:r>
              <a:rPr lang="en-US" b="1" dirty="0"/>
              <a:t>that you know specifically what the risks </a:t>
            </a:r>
            <a:r>
              <a:rPr lang="en-US" b="1" dirty="0" smtClean="0"/>
              <a:t>are, </a:t>
            </a:r>
            <a:r>
              <a:rPr lang="en-US" b="1" dirty="0"/>
              <a:t>their </a:t>
            </a:r>
            <a:r>
              <a:rPr lang="en-US" b="1" dirty="0" smtClean="0"/>
              <a:t>probabilities, their costs</a:t>
            </a:r>
            <a:r>
              <a:rPr lang="en-US" dirty="0" smtClean="0"/>
              <a:t> </a:t>
            </a:r>
            <a:r>
              <a:rPr lang="en-US" dirty="0"/>
              <a:t>and that you have plans for handling </a:t>
            </a:r>
            <a:r>
              <a:rPr lang="en-US" dirty="0" smtClean="0"/>
              <a:t>them</a:t>
            </a:r>
            <a:endParaRPr lang="en-US" dirty="0"/>
          </a:p>
          <a:p>
            <a:pPr marL="457200" lvl="0" indent="-457200">
              <a:buFont typeface="Wingdings" panose="05000000000000000000" pitchFamily="2" charset="2"/>
              <a:buChar char="Ø"/>
            </a:pPr>
            <a:r>
              <a:rPr lang="en-US" b="1" dirty="0" smtClean="0"/>
              <a:t>Include </a:t>
            </a:r>
            <a:r>
              <a:rPr lang="en-US" b="1" dirty="0"/>
              <a:t>phrases like</a:t>
            </a:r>
            <a:r>
              <a:rPr lang="en-US" dirty="0"/>
              <a:t> "The project has an average success rate of 86% at firms that have implemented it</a:t>
            </a:r>
            <a:r>
              <a:rPr lang="en-US" dirty="0" smtClean="0"/>
              <a:t>"</a:t>
            </a:r>
            <a:endParaRPr lang="en-US" dirty="0"/>
          </a:p>
          <a:p>
            <a:endParaRPr lang="en-US" b="1" dirty="0" smtClean="0">
              <a:solidFill>
                <a:srgbClr val="000000"/>
              </a:solidFill>
            </a:endParaRPr>
          </a:p>
        </p:txBody>
      </p:sp>
    </p:spTree>
    <p:extLst>
      <p:ext uri="{BB962C8B-B14F-4D97-AF65-F5344CB8AC3E}">
        <p14:creationId xmlns:p14="http://schemas.microsoft.com/office/powerpoint/2010/main" val="218193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 </a:t>
            </a:r>
            <a:r>
              <a:rPr lang="en-US" u="sng" dirty="0" smtClean="0"/>
              <a:t>medium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63</a:t>
            </a:fld>
            <a:endParaRPr lang="en-US" sz="1400" dirty="0" smtClean="0">
              <a:solidFill>
                <a:srgbClr val="000000"/>
              </a:solidFill>
            </a:endParaRPr>
          </a:p>
        </p:txBody>
      </p:sp>
      <p:sp>
        <p:nvSpPr>
          <p:cNvPr id="3" name="Rectangle 2"/>
          <p:cNvSpPr/>
          <p:nvPr/>
        </p:nvSpPr>
        <p:spPr>
          <a:xfrm>
            <a:off x="114300" y="990600"/>
            <a:ext cx="8915400" cy="4944943"/>
          </a:xfrm>
          <a:prstGeom prst="rect">
            <a:avLst/>
          </a:prstGeom>
        </p:spPr>
        <p:txBody>
          <a:bodyPr wrap="square">
            <a:spAutoFit/>
          </a:bodyPr>
          <a:lstStyle/>
          <a:p>
            <a:pPr>
              <a:lnSpc>
                <a:spcPts val="3400"/>
              </a:lnSpc>
            </a:pPr>
            <a:r>
              <a:rPr lang="en-US" b="1" dirty="0"/>
              <a:t>Show your </a:t>
            </a:r>
            <a:r>
              <a:rPr lang="en-US" b="1" u="sng" dirty="0"/>
              <a:t>team’s past success </a:t>
            </a:r>
            <a:r>
              <a:rPr lang="en-US" b="1" u="sng" dirty="0" smtClean="0"/>
              <a:t>rate</a:t>
            </a:r>
          </a:p>
          <a:p>
            <a:pPr>
              <a:lnSpc>
                <a:spcPts val="2300"/>
              </a:lnSpc>
            </a:pPr>
            <a:r>
              <a:rPr lang="en-US" dirty="0" smtClean="0">
                <a:solidFill>
                  <a:srgbClr val="000000"/>
                </a:solidFill>
              </a:rPr>
              <a:t> </a:t>
            </a:r>
          </a:p>
          <a:p>
            <a:pPr marL="457200" indent="-457200">
              <a:lnSpc>
                <a:spcPts val="3400"/>
              </a:lnSpc>
              <a:buFont typeface="Wingdings" panose="05000000000000000000" pitchFamily="2" charset="2"/>
              <a:buChar char="Ø"/>
            </a:pPr>
            <a:r>
              <a:rPr lang="en-US" dirty="0" smtClean="0"/>
              <a:t>In </a:t>
            </a:r>
            <a:r>
              <a:rPr lang="en-US" dirty="0"/>
              <a:t>order to build </a:t>
            </a:r>
            <a:r>
              <a:rPr lang="en-US" dirty="0" smtClean="0"/>
              <a:t>executive confidence, </a:t>
            </a:r>
            <a:r>
              <a:rPr lang="en-US" dirty="0"/>
              <a:t>it's critical that you include </a:t>
            </a:r>
            <a:r>
              <a:rPr lang="en-US" b="1" dirty="0"/>
              <a:t>information about your </a:t>
            </a:r>
            <a:r>
              <a:rPr lang="en-US" b="1" dirty="0" smtClean="0"/>
              <a:t>team’s success </a:t>
            </a:r>
            <a:r>
              <a:rPr lang="en-US" b="1" dirty="0"/>
              <a:t>rate on previous </a:t>
            </a:r>
            <a:r>
              <a:rPr lang="en-US" b="1" dirty="0" smtClean="0"/>
              <a:t>projects and its key capabilities</a:t>
            </a:r>
          </a:p>
          <a:p>
            <a:pPr marL="457200" indent="-457200">
              <a:lnSpc>
                <a:spcPts val="3400"/>
              </a:lnSpc>
              <a:buFont typeface="Wingdings" panose="05000000000000000000" pitchFamily="2" charset="2"/>
              <a:buChar char="Ø"/>
            </a:pPr>
            <a:endParaRPr lang="en-US" b="1" dirty="0" smtClean="0"/>
          </a:p>
          <a:p>
            <a:pPr marL="457200" indent="-457200">
              <a:lnSpc>
                <a:spcPts val="3400"/>
              </a:lnSpc>
              <a:buFont typeface="Wingdings" panose="05000000000000000000" pitchFamily="2" charset="2"/>
              <a:buChar char="Ø"/>
            </a:pPr>
            <a:r>
              <a:rPr lang="en-US" b="1" dirty="0" smtClean="0"/>
              <a:t>Use </a:t>
            </a:r>
            <a:r>
              <a:rPr lang="en-US" b="1" dirty="0"/>
              <a:t>phrases like</a:t>
            </a:r>
            <a:r>
              <a:rPr lang="en-US" dirty="0"/>
              <a:t> "Our team has an 81% success rate in meeting project goals, including being on time and under </a:t>
            </a:r>
            <a:r>
              <a:rPr lang="en-US" dirty="0" smtClean="0"/>
              <a:t>budget"</a:t>
            </a:r>
            <a:endParaRPr lang="en-US" dirty="0"/>
          </a:p>
          <a:p>
            <a:endParaRPr lang="en-US" b="1" dirty="0" smtClean="0">
              <a:solidFill>
                <a:srgbClr val="000000"/>
              </a:solidFill>
            </a:endParaRPr>
          </a:p>
        </p:txBody>
      </p:sp>
    </p:spTree>
    <p:extLst>
      <p:ext uri="{BB962C8B-B14F-4D97-AF65-F5344CB8AC3E}">
        <p14:creationId xmlns:p14="http://schemas.microsoft.com/office/powerpoint/2010/main" val="254394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64</a:t>
            </a:fld>
            <a:endParaRPr lang="en-US" sz="1400" dirty="0" smtClean="0">
              <a:solidFill>
                <a:srgbClr val="000000"/>
              </a:solidFill>
            </a:endParaRPr>
          </a:p>
        </p:txBody>
      </p:sp>
      <p:sp>
        <p:nvSpPr>
          <p:cNvPr id="3" name="Rectangle 2"/>
          <p:cNvSpPr/>
          <p:nvPr/>
        </p:nvSpPr>
        <p:spPr>
          <a:xfrm>
            <a:off x="114300" y="990600"/>
            <a:ext cx="9029700" cy="5170646"/>
          </a:xfrm>
          <a:prstGeom prst="rect">
            <a:avLst/>
          </a:prstGeom>
        </p:spPr>
        <p:txBody>
          <a:bodyPr wrap="square">
            <a:spAutoFit/>
          </a:bodyPr>
          <a:lstStyle/>
          <a:p>
            <a:pPr lvl="0">
              <a:lnSpc>
                <a:spcPts val="3600"/>
              </a:lnSpc>
            </a:pPr>
            <a:r>
              <a:rPr lang="en-US" b="1" dirty="0" smtClean="0"/>
              <a:t>Show </a:t>
            </a:r>
            <a:r>
              <a:rPr lang="en-US" b="1" dirty="0"/>
              <a:t>the effort has a </a:t>
            </a:r>
            <a:r>
              <a:rPr lang="en-US" b="1" u="sng" dirty="0"/>
              <a:t>strong </a:t>
            </a:r>
            <a:r>
              <a:rPr lang="en-US" b="1" u="sng" dirty="0" smtClean="0"/>
              <a:t>leader / team</a:t>
            </a:r>
          </a:p>
          <a:p>
            <a:pPr marL="457200" lvl="0" indent="-457200">
              <a:lnSpc>
                <a:spcPts val="3600"/>
              </a:lnSpc>
              <a:buFont typeface="Wingdings" panose="05000000000000000000" pitchFamily="2" charset="2"/>
              <a:buChar char="Ø"/>
            </a:pPr>
            <a:r>
              <a:rPr lang="en-US" dirty="0" smtClean="0"/>
              <a:t>Strong </a:t>
            </a:r>
            <a:r>
              <a:rPr lang="en-US" b="1" dirty="0"/>
              <a:t>program leadership</a:t>
            </a:r>
            <a:r>
              <a:rPr lang="en-US" dirty="0"/>
              <a:t> is </a:t>
            </a:r>
            <a:r>
              <a:rPr lang="en-US" dirty="0" smtClean="0"/>
              <a:t>one </a:t>
            </a:r>
            <a:r>
              <a:rPr lang="en-US" dirty="0"/>
              <a:t>of the most important success </a:t>
            </a:r>
            <a:r>
              <a:rPr lang="en-US" dirty="0" smtClean="0"/>
              <a:t>factors</a:t>
            </a:r>
          </a:p>
          <a:p>
            <a:pPr marL="457200" lvl="0" indent="-457200">
              <a:lnSpc>
                <a:spcPts val="3600"/>
              </a:lnSpc>
              <a:buFont typeface="Wingdings" panose="05000000000000000000" pitchFamily="2" charset="2"/>
              <a:buChar char="Ø"/>
            </a:pPr>
            <a:r>
              <a:rPr lang="en-US" b="1" dirty="0" smtClean="0"/>
              <a:t>List key team members</a:t>
            </a:r>
            <a:r>
              <a:rPr lang="en-US" dirty="0" smtClean="0"/>
              <a:t> and their individual capabilities</a:t>
            </a:r>
          </a:p>
          <a:p>
            <a:pPr marL="457200" lvl="0" indent="-457200">
              <a:lnSpc>
                <a:spcPts val="3600"/>
              </a:lnSpc>
              <a:buFont typeface="Wingdings" panose="05000000000000000000" pitchFamily="2" charset="2"/>
              <a:buChar char="Ø"/>
            </a:pPr>
            <a:r>
              <a:rPr lang="en-US" b="1" dirty="0" smtClean="0"/>
              <a:t>Consider </a:t>
            </a:r>
            <a:r>
              <a:rPr lang="en-US" b="1" dirty="0"/>
              <a:t>using phrases like</a:t>
            </a:r>
            <a:r>
              <a:rPr lang="en-US" dirty="0"/>
              <a:t> "The project has an excellent leader, with three years of experience in the area and a 100% on time and under budget success </a:t>
            </a:r>
            <a:r>
              <a:rPr lang="en-US" dirty="0" smtClean="0"/>
              <a:t>rate“</a:t>
            </a:r>
          </a:p>
          <a:p>
            <a:pPr marL="457200" lvl="0" indent="-457200">
              <a:lnSpc>
                <a:spcPts val="3600"/>
              </a:lnSpc>
              <a:buFont typeface="Wingdings" panose="05000000000000000000" pitchFamily="2" charset="2"/>
              <a:buChar char="Ø"/>
            </a:pPr>
            <a:r>
              <a:rPr lang="en-US" b="1" dirty="0" smtClean="0"/>
              <a:t>Or</a:t>
            </a:r>
            <a:r>
              <a:rPr lang="en-US" dirty="0" smtClean="0"/>
              <a:t> </a:t>
            </a:r>
            <a:r>
              <a:rPr lang="en-US" dirty="0"/>
              <a:t>"each of the team members is highly rated and each has complementary skills</a:t>
            </a:r>
            <a:r>
              <a:rPr lang="en-US" dirty="0" smtClean="0"/>
              <a:t>"</a:t>
            </a:r>
            <a:endParaRPr lang="en-US" dirty="0"/>
          </a:p>
        </p:txBody>
      </p:sp>
    </p:spTree>
    <p:extLst>
      <p:ext uri="{BB962C8B-B14F-4D97-AF65-F5344CB8AC3E}">
        <p14:creationId xmlns:p14="http://schemas.microsoft.com/office/powerpoint/2010/main" val="382292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Funding </a:t>
            </a:r>
            <a:r>
              <a:rPr lang="en-US" dirty="0"/>
              <a:t>approval </a:t>
            </a:r>
            <a:r>
              <a:rPr lang="en-US" dirty="0" smtClean="0"/>
              <a:t>factors… with a </a:t>
            </a:r>
            <a:r>
              <a:rPr lang="en-US" u="sng" dirty="0" smtClean="0"/>
              <a:t>medium impact</a:t>
            </a:r>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65</a:t>
            </a:fld>
            <a:endParaRPr lang="en-US" sz="1400" dirty="0" smtClean="0">
              <a:solidFill>
                <a:srgbClr val="000000"/>
              </a:solidFill>
            </a:endParaRPr>
          </a:p>
        </p:txBody>
      </p:sp>
      <p:sp>
        <p:nvSpPr>
          <p:cNvPr id="3" name="Rectangle 2"/>
          <p:cNvSpPr/>
          <p:nvPr/>
        </p:nvSpPr>
        <p:spPr>
          <a:xfrm>
            <a:off x="114300" y="990600"/>
            <a:ext cx="8915400" cy="6381234"/>
          </a:xfrm>
          <a:prstGeom prst="rect">
            <a:avLst/>
          </a:prstGeom>
        </p:spPr>
        <p:txBody>
          <a:bodyPr wrap="square">
            <a:spAutoFit/>
          </a:bodyPr>
          <a:lstStyle/>
          <a:p>
            <a:pPr>
              <a:lnSpc>
                <a:spcPts val="3400"/>
              </a:lnSpc>
            </a:pPr>
            <a:r>
              <a:rPr lang="en-US" b="1" dirty="0" smtClean="0">
                <a:solidFill>
                  <a:srgbClr val="000000"/>
                </a:solidFill>
              </a:rPr>
              <a:t>Show </a:t>
            </a:r>
            <a:r>
              <a:rPr lang="en-US" b="1" dirty="0">
                <a:solidFill>
                  <a:srgbClr val="000000"/>
                </a:solidFill>
              </a:rPr>
              <a:t>the program uses a </a:t>
            </a:r>
            <a:r>
              <a:rPr lang="en-US" b="1" u="sng" dirty="0">
                <a:solidFill>
                  <a:srgbClr val="000000"/>
                </a:solidFill>
              </a:rPr>
              <a:t>data-driven</a:t>
            </a:r>
            <a:r>
              <a:rPr lang="en-US" b="1" dirty="0">
                <a:solidFill>
                  <a:srgbClr val="000000"/>
                </a:solidFill>
              </a:rPr>
              <a:t> </a:t>
            </a:r>
            <a:r>
              <a:rPr lang="en-US" b="1" dirty="0" smtClean="0">
                <a:solidFill>
                  <a:srgbClr val="000000"/>
                </a:solidFill>
              </a:rPr>
              <a:t>approach</a:t>
            </a:r>
            <a:r>
              <a:rPr lang="en-US" dirty="0" smtClean="0">
                <a:solidFill>
                  <a:srgbClr val="000000"/>
                </a:solidFill>
              </a:rPr>
              <a:t> </a:t>
            </a:r>
          </a:p>
          <a:p>
            <a:pPr marL="457200" indent="-457200">
              <a:lnSpc>
                <a:spcPts val="3800"/>
              </a:lnSpc>
              <a:buFont typeface="Wingdings" panose="05000000000000000000" pitchFamily="2" charset="2"/>
              <a:buChar char="Ø"/>
            </a:pPr>
            <a:r>
              <a:rPr lang="en-US" dirty="0">
                <a:solidFill>
                  <a:srgbClr val="000000"/>
                </a:solidFill>
              </a:rPr>
              <a:t>E</a:t>
            </a:r>
            <a:r>
              <a:rPr lang="en-US" dirty="0" smtClean="0">
                <a:solidFill>
                  <a:srgbClr val="000000"/>
                </a:solidFill>
              </a:rPr>
              <a:t>veryone </a:t>
            </a:r>
            <a:r>
              <a:rPr lang="en-US" dirty="0">
                <a:solidFill>
                  <a:srgbClr val="000000"/>
                </a:solidFill>
              </a:rPr>
              <a:t>at the executive level operates in a </a:t>
            </a:r>
            <a:r>
              <a:rPr lang="en-US" b="1" dirty="0">
                <a:solidFill>
                  <a:srgbClr val="000000"/>
                </a:solidFill>
              </a:rPr>
              <a:t>data-driven </a:t>
            </a:r>
            <a:r>
              <a:rPr lang="en-US" b="1" dirty="0" smtClean="0">
                <a:solidFill>
                  <a:srgbClr val="000000"/>
                </a:solidFill>
              </a:rPr>
              <a:t>environment</a:t>
            </a:r>
          </a:p>
          <a:p>
            <a:pPr marL="457200" indent="-457200">
              <a:lnSpc>
                <a:spcPts val="3800"/>
              </a:lnSpc>
              <a:buFont typeface="Wingdings" panose="05000000000000000000" pitchFamily="2" charset="2"/>
              <a:buChar char="Ø"/>
            </a:pPr>
            <a:r>
              <a:rPr lang="en-US" dirty="0" smtClean="0">
                <a:solidFill>
                  <a:srgbClr val="000000"/>
                </a:solidFill>
              </a:rPr>
              <a:t>Show </a:t>
            </a:r>
            <a:r>
              <a:rPr lang="en-US" dirty="0">
                <a:solidFill>
                  <a:srgbClr val="000000"/>
                </a:solidFill>
              </a:rPr>
              <a:t>that all major </a:t>
            </a:r>
            <a:r>
              <a:rPr lang="en-US" dirty="0" smtClean="0">
                <a:solidFill>
                  <a:srgbClr val="000000"/>
                </a:solidFill>
              </a:rPr>
              <a:t>decisions </a:t>
            </a:r>
            <a:r>
              <a:rPr lang="en-US" dirty="0">
                <a:solidFill>
                  <a:srgbClr val="000000"/>
                </a:solidFill>
              </a:rPr>
              <a:t>will </a:t>
            </a:r>
            <a:r>
              <a:rPr lang="en-US" dirty="0" smtClean="0">
                <a:solidFill>
                  <a:srgbClr val="000000"/>
                </a:solidFill>
              </a:rPr>
              <a:t>be made using data, and list your </a:t>
            </a:r>
            <a:r>
              <a:rPr lang="en-US" dirty="0">
                <a:solidFill>
                  <a:srgbClr val="000000"/>
                </a:solidFill>
              </a:rPr>
              <a:t>results </a:t>
            </a:r>
            <a:r>
              <a:rPr lang="en-US" dirty="0" smtClean="0">
                <a:solidFill>
                  <a:srgbClr val="000000"/>
                </a:solidFill>
              </a:rPr>
              <a:t>metrics</a:t>
            </a:r>
          </a:p>
          <a:p>
            <a:pPr marL="457200" indent="-457200">
              <a:lnSpc>
                <a:spcPts val="3800"/>
              </a:lnSpc>
              <a:buFont typeface="Wingdings" panose="05000000000000000000" pitchFamily="2" charset="2"/>
              <a:buChar char="Ø"/>
            </a:pPr>
            <a:r>
              <a:rPr lang="en-US" dirty="0" smtClean="0">
                <a:solidFill>
                  <a:srgbClr val="000000"/>
                </a:solidFill>
              </a:rPr>
              <a:t>Show that </a:t>
            </a:r>
            <a:r>
              <a:rPr lang="en-US" dirty="0">
                <a:solidFill>
                  <a:srgbClr val="000000"/>
                </a:solidFill>
              </a:rPr>
              <a:t>everything that is important </a:t>
            </a:r>
            <a:r>
              <a:rPr lang="en-US" b="1" dirty="0">
                <a:solidFill>
                  <a:srgbClr val="000000"/>
                </a:solidFill>
              </a:rPr>
              <a:t>will be monitored and </a:t>
            </a:r>
            <a:r>
              <a:rPr lang="en-US" b="1" dirty="0" smtClean="0">
                <a:solidFill>
                  <a:srgbClr val="000000"/>
                </a:solidFill>
              </a:rPr>
              <a:t>measured</a:t>
            </a:r>
          </a:p>
          <a:p>
            <a:pPr marL="457200" indent="-457200">
              <a:lnSpc>
                <a:spcPts val="3800"/>
              </a:lnSpc>
              <a:buFont typeface="Wingdings" panose="05000000000000000000" pitchFamily="2" charset="2"/>
              <a:buChar char="Ø"/>
            </a:pPr>
            <a:r>
              <a:rPr lang="en-US" dirty="0">
                <a:solidFill>
                  <a:srgbClr val="000000"/>
                </a:solidFill>
              </a:rPr>
              <a:t>Including predictive metrics makes a good proposal much </a:t>
            </a:r>
            <a:r>
              <a:rPr lang="en-US" dirty="0" smtClean="0">
                <a:solidFill>
                  <a:srgbClr val="000000"/>
                </a:solidFill>
              </a:rPr>
              <a:t>stronger</a:t>
            </a:r>
          </a:p>
          <a:p>
            <a:pPr marL="457200" indent="-457200">
              <a:lnSpc>
                <a:spcPts val="3800"/>
              </a:lnSpc>
              <a:buFont typeface="Wingdings" panose="05000000000000000000" pitchFamily="2" charset="2"/>
              <a:buChar char="Ø"/>
            </a:pPr>
            <a:r>
              <a:rPr lang="en-US" b="1" dirty="0" smtClean="0">
                <a:solidFill>
                  <a:srgbClr val="000000"/>
                </a:solidFill>
              </a:rPr>
              <a:t>Consider </a:t>
            </a:r>
            <a:r>
              <a:rPr lang="en-US" b="1" dirty="0">
                <a:solidFill>
                  <a:srgbClr val="000000"/>
                </a:solidFill>
              </a:rPr>
              <a:t>key phrases like</a:t>
            </a:r>
            <a:r>
              <a:rPr lang="en-US" dirty="0">
                <a:solidFill>
                  <a:srgbClr val="000000"/>
                </a:solidFill>
              </a:rPr>
              <a:t> "Metrics have been developed to monitor every important aspect of the </a:t>
            </a:r>
            <a:r>
              <a:rPr lang="en-US" dirty="0" smtClean="0">
                <a:solidFill>
                  <a:srgbClr val="000000"/>
                </a:solidFill>
              </a:rPr>
              <a:t>project”</a:t>
            </a:r>
          </a:p>
          <a:p>
            <a:endParaRPr lang="en-US" b="1" dirty="0" smtClean="0">
              <a:solidFill>
                <a:srgbClr val="000000"/>
              </a:solidFill>
            </a:endParaRPr>
          </a:p>
        </p:txBody>
      </p:sp>
    </p:spTree>
    <p:extLst>
      <p:ext uri="{BB962C8B-B14F-4D97-AF65-F5344CB8AC3E}">
        <p14:creationId xmlns:p14="http://schemas.microsoft.com/office/powerpoint/2010/main" val="311528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66</a:t>
            </a:fld>
            <a:endParaRPr lang="en-US" sz="1400" dirty="0" smtClean="0">
              <a:solidFill>
                <a:srgbClr val="000000"/>
              </a:solidFill>
            </a:endParaRPr>
          </a:p>
        </p:txBody>
      </p:sp>
      <p:sp>
        <p:nvSpPr>
          <p:cNvPr id="3" name="Rectangle 2"/>
          <p:cNvSpPr/>
          <p:nvPr/>
        </p:nvSpPr>
        <p:spPr>
          <a:xfrm>
            <a:off x="114300" y="990600"/>
            <a:ext cx="9029700" cy="5516895"/>
          </a:xfrm>
          <a:prstGeom prst="rect">
            <a:avLst/>
          </a:prstGeom>
        </p:spPr>
        <p:txBody>
          <a:bodyPr wrap="square">
            <a:spAutoFit/>
          </a:bodyPr>
          <a:lstStyle/>
          <a:p>
            <a:pPr lvl="0">
              <a:lnSpc>
                <a:spcPts val="3600"/>
              </a:lnSpc>
            </a:pPr>
            <a:r>
              <a:rPr lang="en-US" b="1" dirty="0" smtClean="0"/>
              <a:t>There are consequences – </a:t>
            </a:r>
            <a:r>
              <a:rPr lang="en-US" b="1" u="sng" dirty="0" smtClean="0"/>
              <a:t>Skin </a:t>
            </a:r>
            <a:r>
              <a:rPr lang="en-US" b="1" u="sng" dirty="0"/>
              <a:t>in the </a:t>
            </a:r>
            <a:r>
              <a:rPr lang="en-US" b="1" u="sng" dirty="0" smtClean="0"/>
              <a:t>game</a:t>
            </a:r>
          </a:p>
          <a:p>
            <a:pPr marL="457200" lvl="0" indent="-457200">
              <a:lnSpc>
                <a:spcPts val="4300"/>
              </a:lnSpc>
              <a:buFont typeface="Wingdings" panose="05000000000000000000" pitchFamily="2" charset="2"/>
              <a:buChar char="Ø"/>
            </a:pPr>
            <a:r>
              <a:rPr lang="en-US" dirty="0" smtClean="0"/>
              <a:t>Executives </a:t>
            </a:r>
            <a:r>
              <a:rPr lang="en-US" dirty="0" smtClean="0"/>
              <a:t>expect some </a:t>
            </a:r>
            <a:r>
              <a:rPr lang="en-US" dirty="0"/>
              <a:t>accountability and </a:t>
            </a:r>
            <a:r>
              <a:rPr lang="en-US" dirty="0" smtClean="0"/>
              <a:t>consequences </a:t>
            </a:r>
            <a:r>
              <a:rPr lang="en-US" dirty="0" smtClean="0"/>
              <a:t>be attached </a:t>
            </a:r>
            <a:r>
              <a:rPr lang="en-US" dirty="0"/>
              <a:t>to getting more </a:t>
            </a:r>
            <a:r>
              <a:rPr lang="en-US" dirty="0" smtClean="0"/>
              <a:t>$</a:t>
            </a:r>
          </a:p>
          <a:p>
            <a:pPr marL="457200" lvl="0" indent="-457200">
              <a:lnSpc>
                <a:spcPts val="4300"/>
              </a:lnSpc>
              <a:buFont typeface="Wingdings" panose="05000000000000000000" pitchFamily="2" charset="2"/>
              <a:buChar char="Ø"/>
            </a:pPr>
            <a:r>
              <a:rPr lang="en-US" dirty="0" smtClean="0"/>
              <a:t>Practically </a:t>
            </a:r>
            <a:r>
              <a:rPr lang="en-US" dirty="0"/>
              <a:t>what that means is that there should be </a:t>
            </a:r>
            <a:r>
              <a:rPr lang="en-US" b="1" dirty="0"/>
              <a:t>some punishment</a:t>
            </a:r>
            <a:r>
              <a:rPr lang="en-US" dirty="0"/>
              <a:t> or negative consequences when a major project </a:t>
            </a:r>
            <a:r>
              <a:rPr lang="en-US" dirty="0" smtClean="0"/>
              <a:t>fails</a:t>
            </a:r>
          </a:p>
          <a:p>
            <a:pPr marL="457200" lvl="0" indent="-457200">
              <a:lnSpc>
                <a:spcPts val="4300"/>
              </a:lnSpc>
              <a:buFont typeface="Wingdings" panose="05000000000000000000" pitchFamily="2" charset="2"/>
              <a:buChar char="Ø"/>
            </a:pPr>
            <a:r>
              <a:rPr lang="en-US" b="1" dirty="0" smtClean="0"/>
              <a:t>Consider </a:t>
            </a:r>
            <a:r>
              <a:rPr lang="en-US" b="1" dirty="0"/>
              <a:t>using phrases like</a:t>
            </a:r>
            <a:r>
              <a:rPr lang="en-US" dirty="0"/>
              <a:t> "The entire team has "skin in the game" because no one will receive their bonus if the project’s goals are not met each quarter</a:t>
            </a:r>
            <a:r>
              <a:rPr lang="en-US" dirty="0" smtClean="0"/>
              <a:t>"</a:t>
            </a:r>
          </a:p>
        </p:txBody>
      </p:sp>
    </p:spTree>
    <p:extLst>
      <p:ext uri="{BB962C8B-B14F-4D97-AF65-F5344CB8AC3E}">
        <p14:creationId xmlns:p14="http://schemas.microsoft.com/office/powerpoint/2010/main" val="118530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67</a:t>
            </a:fld>
            <a:endParaRPr lang="en-US" sz="1400" dirty="0" smtClean="0">
              <a:solidFill>
                <a:srgbClr val="000000"/>
              </a:solidFill>
            </a:endParaRPr>
          </a:p>
        </p:txBody>
      </p:sp>
      <p:sp>
        <p:nvSpPr>
          <p:cNvPr id="3" name="Rectangle 2"/>
          <p:cNvSpPr/>
          <p:nvPr/>
        </p:nvSpPr>
        <p:spPr>
          <a:xfrm>
            <a:off x="114300" y="990600"/>
            <a:ext cx="9029700" cy="5170646"/>
          </a:xfrm>
          <a:prstGeom prst="rect">
            <a:avLst/>
          </a:prstGeom>
        </p:spPr>
        <p:txBody>
          <a:bodyPr wrap="square">
            <a:spAutoFit/>
          </a:bodyPr>
          <a:lstStyle/>
          <a:p>
            <a:pPr lvl="0">
              <a:lnSpc>
                <a:spcPts val="3600"/>
              </a:lnSpc>
            </a:pPr>
            <a:r>
              <a:rPr lang="en-US" b="1" dirty="0" smtClean="0"/>
              <a:t>You have </a:t>
            </a:r>
            <a:r>
              <a:rPr lang="en-US" b="1" dirty="0"/>
              <a:t>a </a:t>
            </a:r>
            <a:r>
              <a:rPr lang="en-US" b="1" u="sng" dirty="0"/>
              <a:t>continuous improvement</a:t>
            </a:r>
            <a:r>
              <a:rPr lang="en-US" b="1" dirty="0"/>
              <a:t> process </a:t>
            </a:r>
            <a:endParaRPr lang="en-US" b="1" dirty="0" smtClean="0"/>
          </a:p>
          <a:p>
            <a:pPr marL="457200" lvl="0" indent="-457200">
              <a:lnSpc>
                <a:spcPts val="2400"/>
              </a:lnSpc>
              <a:buFont typeface="Wingdings" panose="05000000000000000000" pitchFamily="2" charset="2"/>
              <a:buChar char="Ø"/>
            </a:pPr>
            <a:endParaRPr lang="en-US" sz="2400" dirty="0" smtClean="0"/>
          </a:p>
          <a:p>
            <a:pPr marL="457200" lvl="0" indent="-457200">
              <a:lnSpc>
                <a:spcPts val="3600"/>
              </a:lnSpc>
              <a:buFont typeface="Wingdings" panose="05000000000000000000" pitchFamily="2" charset="2"/>
              <a:buChar char="Ø"/>
            </a:pPr>
            <a:r>
              <a:rPr lang="en-US" dirty="0" smtClean="0"/>
              <a:t>No </a:t>
            </a:r>
            <a:r>
              <a:rPr lang="en-US" dirty="0"/>
              <a:t>matter how well-designed your initial program </a:t>
            </a:r>
            <a:r>
              <a:rPr lang="en-US" dirty="0" smtClean="0"/>
              <a:t>is, </a:t>
            </a:r>
            <a:r>
              <a:rPr lang="en-US" b="1" dirty="0" smtClean="0"/>
              <a:t>you still must have </a:t>
            </a:r>
            <a:r>
              <a:rPr lang="en-US" b="1" dirty="0"/>
              <a:t>a continuous improvement </a:t>
            </a:r>
            <a:r>
              <a:rPr lang="en-US" b="1" dirty="0" smtClean="0"/>
              <a:t>component</a:t>
            </a:r>
          </a:p>
          <a:p>
            <a:pPr marL="457200" lvl="0" indent="-457200">
              <a:lnSpc>
                <a:spcPts val="3600"/>
              </a:lnSpc>
              <a:buFont typeface="Wingdings" panose="05000000000000000000" pitchFamily="2" charset="2"/>
              <a:buChar char="Ø"/>
            </a:pPr>
            <a:endParaRPr lang="en-US" dirty="0"/>
          </a:p>
          <a:p>
            <a:pPr marL="457200" lvl="0" indent="-457200">
              <a:lnSpc>
                <a:spcPts val="3600"/>
              </a:lnSpc>
              <a:buFont typeface="Wingdings" panose="05000000000000000000" pitchFamily="2" charset="2"/>
              <a:buChar char="Ø"/>
            </a:pPr>
            <a:r>
              <a:rPr lang="en-US" b="1" dirty="0" smtClean="0"/>
              <a:t>Utilize </a:t>
            </a:r>
            <a:r>
              <a:rPr lang="en-US" b="1" dirty="0"/>
              <a:t>phrases like</a:t>
            </a:r>
            <a:r>
              <a:rPr lang="en-US" dirty="0"/>
              <a:t> "the project plan includes periodic failure analysis, a scheduled audit and a metric-driven continuous improvement component to ensure that the process and the results continually improve over time</a:t>
            </a:r>
            <a:r>
              <a:rPr lang="en-US" dirty="0" smtClean="0"/>
              <a:t>"</a:t>
            </a:r>
            <a:endParaRPr lang="en-US" dirty="0"/>
          </a:p>
        </p:txBody>
      </p:sp>
    </p:spTree>
    <p:extLst>
      <p:ext uri="{BB962C8B-B14F-4D97-AF65-F5344CB8AC3E}">
        <p14:creationId xmlns:p14="http://schemas.microsoft.com/office/powerpoint/2010/main" val="204609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68</a:t>
            </a:fld>
            <a:endParaRPr lang="en-US" sz="1400" dirty="0" smtClean="0">
              <a:solidFill>
                <a:srgbClr val="000000"/>
              </a:solidFill>
            </a:endParaRPr>
          </a:p>
        </p:txBody>
      </p:sp>
      <p:sp>
        <p:nvSpPr>
          <p:cNvPr id="3" name="Rectangle 2"/>
          <p:cNvSpPr/>
          <p:nvPr/>
        </p:nvSpPr>
        <p:spPr>
          <a:xfrm>
            <a:off x="114300" y="990600"/>
            <a:ext cx="9029700" cy="5732338"/>
          </a:xfrm>
          <a:prstGeom prst="rect">
            <a:avLst/>
          </a:prstGeom>
        </p:spPr>
        <p:txBody>
          <a:bodyPr wrap="square">
            <a:spAutoFit/>
          </a:bodyPr>
          <a:lstStyle/>
          <a:p>
            <a:pPr lvl="0"/>
            <a:r>
              <a:rPr lang="en-US" b="1" u="sng" dirty="0" smtClean="0"/>
              <a:t>No </a:t>
            </a:r>
            <a:r>
              <a:rPr lang="en-US" b="1" u="sng" dirty="0"/>
              <a:t>distraction</a:t>
            </a:r>
            <a:r>
              <a:rPr lang="en-US" b="1" dirty="0"/>
              <a:t> from </a:t>
            </a:r>
            <a:r>
              <a:rPr lang="en-US" b="1" dirty="0" smtClean="0"/>
              <a:t>on-going </a:t>
            </a:r>
            <a:r>
              <a:rPr lang="en-US" b="1" dirty="0"/>
              <a:t>work</a:t>
            </a:r>
            <a:r>
              <a:rPr lang="en-US" dirty="0"/>
              <a:t> </a:t>
            </a:r>
            <a:endParaRPr lang="en-US" dirty="0" smtClean="0"/>
          </a:p>
          <a:p>
            <a:pPr marL="457200" lvl="0" indent="-457200">
              <a:buFont typeface="Wingdings" panose="05000000000000000000" pitchFamily="2" charset="2"/>
              <a:buChar char="Ø"/>
            </a:pPr>
            <a:r>
              <a:rPr lang="en-US" dirty="0" smtClean="0"/>
              <a:t>Execs </a:t>
            </a:r>
            <a:r>
              <a:rPr lang="en-US" dirty="0"/>
              <a:t>are always concerned about </a:t>
            </a:r>
            <a:r>
              <a:rPr lang="en-US" dirty="0" smtClean="0"/>
              <a:t>new projects that’ll </a:t>
            </a:r>
            <a:r>
              <a:rPr lang="en-US" b="1" dirty="0"/>
              <a:t>distract from day-to-day </a:t>
            </a:r>
            <a:r>
              <a:rPr lang="en-US" b="1" dirty="0" smtClean="0"/>
              <a:t>operations</a:t>
            </a:r>
          </a:p>
          <a:p>
            <a:pPr marL="457200" lvl="0" indent="-457200">
              <a:lnSpc>
                <a:spcPts val="2700"/>
              </a:lnSpc>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dirty="0" smtClean="0"/>
              <a:t>You </a:t>
            </a:r>
            <a:r>
              <a:rPr lang="en-US" dirty="0"/>
              <a:t>can also reassure executives by stating that </a:t>
            </a:r>
            <a:r>
              <a:rPr lang="en-US" b="1" dirty="0"/>
              <a:t>no new equipment, office space or other scarce resources will be </a:t>
            </a:r>
            <a:r>
              <a:rPr lang="en-US" b="1" dirty="0" smtClean="0"/>
              <a:t>required</a:t>
            </a:r>
            <a:endParaRPr lang="en-US" dirty="0" smtClean="0"/>
          </a:p>
          <a:p>
            <a:pPr lvl="0"/>
            <a:endParaRPr lang="en-US" sz="2400" b="1" dirty="0" smtClean="0"/>
          </a:p>
          <a:p>
            <a:pPr marL="457200" lvl="0" indent="-457200">
              <a:buFont typeface="Wingdings" panose="05000000000000000000" pitchFamily="2" charset="2"/>
              <a:buChar char="Ø"/>
            </a:pPr>
            <a:r>
              <a:rPr lang="en-US" b="1" dirty="0" smtClean="0"/>
              <a:t>Reassure </a:t>
            </a:r>
            <a:r>
              <a:rPr lang="en-US" b="1" dirty="0"/>
              <a:t>them with phrases like </a:t>
            </a:r>
            <a:r>
              <a:rPr lang="en-US" dirty="0"/>
              <a:t>"The effort will require a minimum of management time and the work will be done in such a way that it does not distract from our primary tasks</a:t>
            </a:r>
            <a:r>
              <a:rPr lang="en-US" dirty="0" smtClean="0"/>
              <a:t>"</a:t>
            </a:r>
            <a:endParaRPr lang="en-US" dirty="0"/>
          </a:p>
        </p:txBody>
      </p:sp>
    </p:spTree>
    <p:extLst>
      <p:ext uri="{BB962C8B-B14F-4D97-AF65-F5344CB8AC3E}">
        <p14:creationId xmlns:p14="http://schemas.microsoft.com/office/powerpoint/2010/main" val="326908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69</a:t>
            </a:fld>
            <a:endParaRPr lang="en-US" sz="1400" dirty="0" smtClean="0">
              <a:solidFill>
                <a:srgbClr val="000000"/>
              </a:solidFill>
            </a:endParaRPr>
          </a:p>
        </p:txBody>
      </p:sp>
      <p:sp>
        <p:nvSpPr>
          <p:cNvPr id="3" name="Rectangle 2"/>
          <p:cNvSpPr/>
          <p:nvPr/>
        </p:nvSpPr>
        <p:spPr>
          <a:xfrm>
            <a:off x="114300" y="990600"/>
            <a:ext cx="9029700" cy="5016758"/>
          </a:xfrm>
          <a:prstGeom prst="rect">
            <a:avLst/>
          </a:prstGeom>
        </p:spPr>
        <p:txBody>
          <a:bodyPr wrap="square">
            <a:spAutoFit/>
          </a:bodyPr>
          <a:lstStyle/>
          <a:p>
            <a:pPr lvl="0"/>
            <a:r>
              <a:rPr lang="en-US" b="1" dirty="0" smtClean="0"/>
              <a:t>Provide </a:t>
            </a:r>
            <a:r>
              <a:rPr lang="en-US" b="1" u="sng" dirty="0"/>
              <a:t>alternatives</a:t>
            </a:r>
            <a:r>
              <a:rPr lang="en-US" dirty="0"/>
              <a:t> </a:t>
            </a:r>
            <a:endParaRPr lang="en-US" dirty="0" smtClean="0"/>
          </a:p>
          <a:p>
            <a:pPr marL="457200" lvl="0" indent="-457200">
              <a:buFont typeface="Wingdings" panose="05000000000000000000" pitchFamily="2" charset="2"/>
              <a:buChar char="Ø"/>
            </a:pPr>
            <a:r>
              <a:rPr lang="en-US" dirty="0" smtClean="0"/>
              <a:t>In </a:t>
            </a:r>
            <a:r>
              <a:rPr lang="en-US" dirty="0"/>
              <a:t>a volatile world, executives expect you to </a:t>
            </a:r>
            <a:r>
              <a:rPr lang="en-US" b="1" dirty="0"/>
              <a:t>plan for all likely </a:t>
            </a:r>
            <a:r>
              <a:rPr lang="en-US" b="1" dirty="0" smtClean="0"/>
              <a:t>contingencies</a:t>
            </a:r>
            <a:r>
              <a:rPr lang="en-US" dirty="0" smtClean="0"/>
              <a:t> and to have a </a:t>
            </a:r>
            <a:r>
              <a:rPr lang="en-US" b="1" dirty="0" smtClean="0"/>
              <a:t>plan B</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dirty="0" smtClean="0"/>
              <a:t>You </a:t>
            </a:r>
            <a:r>
              <a:rPr lang="en-US" dirty="0" smtClean="0"/>
              <a:t>should also provide them with </a:t>
            </a:r>
            <a:r>
              <a:rPr lang="en-US" b="1" dirty="0" smtClean="0"/>
              <a:t>additional ideas in case they don’t like the first one</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b="1" dirty="0" smtClean="0"/>
              <a:t>So </a:t>
            </a:r>
            <a:r>
              <a:rPr lang="en-US" b="1" dirty="0"/>
              <a:t>consider phrases like</a:t>
            </a:r>
            <a:r>
              <a:rPr lang="en-US" dirty="0"/>
              <a:t> "We of course of put together a "Plan B" for each of the pre-identified potential problems or </a:t>
            </a:r>
            <a:r>
              <a:rPr lang="en-US" dirty="0" smtClean="0"/>
              <a:t>roadblocks"</a:t>
            </a:r>
            <a:endParaRPr lang="en-US" dirty="0"/>
          </a:p>
        </p:txBody>
      </p:sp>
    </p:spTree>
    <p:extLst>
      <p:ext uri="{BB962C8B-B14F-4D97-AF65-F5344CB8AC3E}">
        <p14:creationId xmlns:p14="http://schemas.microsoft.com/office/powerpoint/2010/main" val="151175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7</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383628" y="2362200"/>
            <a:ext cx="8760372" cy="2862322"/>
          </a:xfrm>
          <a:prstGeom prst="rect">
            <a:avLst/>
          </a:prstGeom>
        </p:spPr>
        <p:txBody>
          <a:bodyPr wrap="square">
            <a:spAutoFit/>
          </a:bodyPr>
          <a:lstStyle/>
          <a:p>
            <a:pPr>
              <a:lnSpc>
                <a:spcPct val="150000"/>
              </a:lnSpc>
            </a:pPr>
            <a:r>
              <a:rPr lang="en-US" sz="4000" b="1" dirty="0" smtClean="0"/>
              <a:t>First name</a:t>
            </a:r>
          </a:p>
          <a:p>
            <a:pPr>
              <a:lnSpc>
                <a:spcPct val="150000"/>
              </a:lnSpc>
            </a:pPr>
            <a:r>
              <a:rPr lang="en-US" sz="4000" b="1" dirty="0" smtClean="0"/>
              <a:t>Company name</a:t>
            </a:r>
          </a:p>
          <a:p>
            <a:pPr>
              <a:lnSpc>
                <a:spcPct val="150000"/>
              </a:lnSpc>
            </a:pPr>
            <a:r>
              <a:rPr lang="en-US" sz="4000" b="1" dirty="0" smtClean="0"/>
              <a:t>Biggest bus case issue </a:t>
            </a:r>
            <a:r>
              <a:rPr lang="en-US" sz="4000" b="1" u="sng" dirty="0" smtClean="0"/>
              <a:t>not</a:t>
            </a:r>
            <a:r>
              <a:rPr lang="en-US" sz="4000" b="1" dirty="0" smtClean="0"/>
              <a:t> already cited</a:t>
            </a:r>
            <a:endParaRPr lang="en-US" sz="4000" b="1" dirty="0" smtClean="0">
              <a:solidFill>
                <a:srgbClr val="FFFFFF"/>
              </a:solidFill>
            </a:endParaRPr>
          </a:p>
        </p:txBody>
      </p:sp>
      <p:sp>
        <p:nvSpPr>
          <p:cNvPr id="7" name="TextBox 6"/>
          <p:cNvSpPr txBox="1"/>
          <p:nvPr/>
        </p:nvSpPr>
        <p:spPr>
          <a:xfrm>
            <a:off x="2286000" y="1066800"/>
            <a:ext cx="5622629" cy="584775"/>
          </a:xfrm>
          <a:prstGeom prst="rect">
            <a:avLst/>
          </a:prstGeom>
          <a:noFill/>
        </p:spPr>
        <p:txBody>
          <a:bodyPr wrap="none" rtlCol="0">
            <a:spAutoFit/>
          </a:bodyPr>
          <a:lstStyle/>
          <a:p>
            <a:r>
              <a:rPr lang="en-US" b="1" dirty="0" smtClean="0">
                <a:solidFill>
                  <a:srgbClr val="FF0000"/>
                </a:solidFill>
              </a:rPr>
              <a:t>Lightening quick introductions</a:t>
            </a:r>
            <a:endParaRPr lang="en-US" b="1" dirty="0">
              <a:solidFill>
                <a:srgbClr val="FF0000"/>
              </a:solidFill>
            </a:endParaRPr>
          </a:p>
        </p:txBody>
      </p:sp>
    </p:spTree>
    <p:extLst>
      <p:ext uri="{BB962C8B-B14F-4D97-AF65-F5344CB8AC3E}">
        <p14:creationId xmlns:p14="http://schemas.microsoft.com/office/powerpoint/2010/main" val="399873625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70</a:t>
            </a:fld>
            <a:endParaRPr lang="en-US" sz="1400" dirty="0" smtClean="0">
              <a:solidFill>
                <a:srgbClr val="000000"/>
              </a:solidFill>
            </a:endParaRPr>
          </a:p>
        </p:txBody>
      </p:sp>
      <p:sp>
        <p:nvSpPr>
          <p:cNvPr id="3" name="Rectangle 2"/>
          <p:cNvSpPr/>
          <p:nvPr/>
        </p:nvSpPr>
        <p:spPr>
          <a:xfrm>
            <a:off x="114300" y="990600"/>
            <a:ext cx="9029700" cy="5016758"/>
          </a:xfrm>
          <a:prstGeom prst="rect">
            <a:avLst/>
          </a:prstGeom>
        </p:spPr>
        <p:txBody>
          <a:bodyPr wrap="square">
            <a:spAutoFit/>
          </a:bodyPr>
          <a:lstStyle/>
          <a:p>
            <a:pPr lvl="0"/>
            <a:r>
              <a:rPr lang="en-US" b="1" dirty="0" smtClean="0"/>
              <a:t>Make </a:t>
            </a:r>
            <a:r>
              <a:rPr lang="en-US" b="1" dirty="0"/>
              <a:t>a list of the </a:t>
            </a:r>
            <a:r>
              <a:rPr lang="en-US" b="1" u="sng" dirty="0"/>
              <a:t>likely </a:t>
            </a:r>
            <a:r>
              <a:rPr lang="en-US" b="1" u="sng" dirty="0" smtClean="0"/>
              <a:t>problems</a:t>
            </a:r>
          </a:p>
          <a:p>
            <a:pPr marL="457200" lvl="0" indent="-457200">
              <a:buFont typeface="Wingdings" panose="05000000000000000000" pitchFamily="2" charset="2"/>
              <a:buChar char="Ø"/>
            </a:pPr>
            <a:r>
              <a:rPr lang="en-US" dirty="0" smtClean="0"/>
              <a:t>Project </a:t>
            </a:r>
            <a:r>
              <a:rPr lang="en-US" dirty="0"/>
              <a:t>leaders </a:t>
            </a:r>
            <a:r>
              <a:rPr lang="en-US" dirty="0" smtClean="0"/>
              <a:t>cannot </a:t>
            </a:r>
            <a:r>
              <a:rPr lang="en-US" dirty="0"/>
              <a:t>to be </a:t>
            </a:r>
            <a:r>
              <a:rPr lang="en-US" dirty="0" smtClean="0"/>
              <a:t>naïve… so they must be </a:t>
            </a:r>
            <a:r>
              <a:rPr lang="en-US" dirty="0"/>
              <a:t>aware of </a:t>
            </a:r>
            <a:r>
              <a:rPr lang="en-US" b="1" dirty="0"/>
              <a:t>all of the likely problems and risks</a:t>
            </a:r>
            <a:r>
              <a:rPr lang="en-US" dirty="0"/>
              <a:t> that may occur during the </a:t>
            </a:r>
            <a:r>
              <a:rPr lang="en-US" dirty="0" smtClean="0"/>
              <a:t>project</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Show </a:t>
            </a:r>
            <a:r>
              <a:rPr lang="en-US" b="1" dirty="0"/>
              <a:t>that </a:t>
            </a:r>
            <a:r>
              <a:rPr lang="en-US" b="1" dirty="0" smtClean="0"/>
              <a:t>with </a:t>
            </a:r>
            <a:r>
              <a:rPr lang="en-US" b="1" dirty="0"/>
              <a:t>phrases like</a:t>
            </a:r>
            <a:r>
              <a:rPr lang="en-US" dirty="0"/>
              <a:t> "The team has through benchmarking and risk analysis has identified 23 possible problems, and for each, we have at least one action to minimize or prevent each </a:t>
            </a:r>
            <a:r>
              <a:rPr lang="en-US" dirty="0" smtClean="0"/>
              <a:t>problem</a:t>
            </a:r>
            <a:endParaRPr lang="en-US" dirty="0"/>
          </a:p>
        </p:txBody>
      </p:sp>
    </p:spTree>
    <p:extLst>
      <p:ext uri="{BB962C8B-B14F-4D97-AF65-F5344CB8AC3E}">
        <p14:creationId xmlns:p14="http://schemas.microsoft.com/office/powerpoint/2010/main" val="168876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71</a:t>
            </a:fld>
            <a:endParaRPr lang="en-US" sz="1400" dirty="0" smtClean="0">
              <a:solidFill>
                <a:srgbClr val="000000"/>
              </a:solidFill>
            </a:endParaRPr>
          </a:p>
        </p:txBody>
      </p:sp>
      <p:sp>
        <p:nvSpPr>
          <p:cNvPr id="3" name="Rectangle 2"/>
          <p:cNvSpPr/>
          <p:nvPr/>
        </p:nvSpPr>
        <p:spPr>
          <a:xfrm>
            <a:off x="114300" y="990600"/>
            <a:ext cx="9029700" cy="5016758"/>
          </a:xfrm>
          <a:prstGeom prst="rect">
            <a:avLst/>
          </a:prstGeom>
        </p:spPr>
        <p:txBody>
          <a:bodyPr wrap="square">
            <a:spAutoFit/>
          </a:bodyPr>
          <a:lstStyle/>
          <a:p>
            <a:pPr lvl="0"/>
            <a:r>
              <a:rPr lang="en-US" b="1" dirty="0" smtClean="0"/>
              <a:t>Results </a:t>
            </a:r>
            <a:r>
              <a:rPr lang="en-US" b="1" dirty="0"/>
              <a:t>are </a:t>
            </a:r>
            <a:r>
              <a:rPr lang="en-US" b="1" u="sng" dirty="0"/>
              <a:t>measured and </a:t>
            </a:r>
            <a:r>
              <a:rPr lang="en-US" b="1" u="sng" dirty="0" smtClean="0"/>
              <a:t>rewarded</a:t>
            </a:r>
          </a:p>
          <a:p>
            <a:pPr marL="457200" lvl="0" indent="-457200">
              <a:buFont typeface="Wingdings" panose="05000000000000000000" pitchFamily="2" charset="2"/>
              <a:buChar char="Ø"/>
            </a:pPr>
            <a:r>
              <a:rPr lang="en-US" dirty="0" smtClean="0"/>
              <a:t>“Whatever </a:t>
            </a:r>
            <a:r>
              <a:rPr lang="en-US" dirty="0"/>
              <a:t>gets measured and rewarded gets </a:t>
            </a:r>
            <a:r>
              <a:rPr lang="en-US" dirty="0" smtClean="0"/>
              <a:t>done“</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dirty="0" smtClean="0"/>
              <a:t>So </a:t>
            </a:r>
            <a:r>
              <a:rPr lang="en-US" dirty="0"/>
              <a:t>show that your </a:t>
            </a:r>
            <a:r>
              <a:rPr lang="en-US" b="1" dirty="0"/>
              <a:t>project measures and rewards performance </a:t>
            </a:r>
            <a:r>
              <a:rPr lang="en-US" b="1" dirty="0" smtClean="0"/>
              <a:t>results</a:t>
            </a:r>
          </a:p>
          <a:p>
            <a:pPr marL="457200" lvl="0" indent="-457200">
              <a:buFont typeface="Wingdings" panose="05000000000000000000" pitchFamily="2" charset="2"/>
              <a:buChar char="Ø"/>
            </a:pPr>
            <a:endParaRPr lang="en-US" b="1" dirty="0" smtClean="0"/>
          </a:p>
          <a:p>
            <a:pPr marL="457200" lvl="0" indent="-457200">
              <a:buFont typeface="Wingdings" panose="05000000000000000000" pitchFamily="2" charset="2"/>
              <a:buChar char="Ø"/>
            </a:pPr>
            <a:r>
              <a:rPr lang="en-US" b="1" dirty="0" smtClean="0"/>
              <a:t>Use </a:t>
            </a:r>
            <a:r>
              <a:rPr lang="en-US" b="1" dirty="0"/>
              <a:t>phrases like</a:t>
            </a:r>
            <a:r>
              <a:rPr lang="en-US" dirty="0"/>
              <a:t> "For every 1% measured increase (over the average) in the on-the-job performance and retention of their new hires, each recruiter will receive a $500 bonus</a:t>
            </a:r>
            <a:r>
              <a:rPr lang="en-US" dirty="0" smtClean="0"/>
              <a:t>"</a:t>
            </a:r>
            <a:endParaRPr lang="en-US" dirty="0"/>
          </a:p>
        </p:txBody>
      </p:sp>
    </p:spTree>
    <p:extLst>
      <p:ext uri="{BB962C8B-B14F-4D97-AF65-F5344CB8AC3E}">
        <p14:creationId xmlns:p14="http://schemas.microsoft.com/office/powerpoint/2010/main" val="98987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72</a:t>
            </a:fld>
            <a:endParaRPr lang="en-US" sz="1400" dirty="0" smtClean="0">
              <a:solidFill>
                <a:srgbClr val="000000"/>
              </a:solidFill>
            </a:endParaRPr>
          </a:p>
        </p:txBody>
      </p:sp>
      <p:sp>
        <p:nvSpPr>
          <p:cNvPr id="3" name="Rectangle 2"/>
          <p:cNvSpPr/>
          <p:nvPr/>
        </p:nvSpPr>
        <p:spPr>
          <a:xfrm>
            <a:off x="114300" y="990600"/>
            <a:ext cx="9029700" cy="3539430"/>
          </a:xfrm>
          <a:prstGeom prst="rect">
            <a:avLst/>
          </a:prstGeom>
        </p:spPr>
        <p:txBody>
          <a:bodyPr wrap="square">
            <a:spAutoFit/>
          </a:bodyPr>
          <a:lstStyle/>
          <a:p>
            <a:pPr lvl="0"/>
            <a:r>
              <a:rPr lang="en-US" b="1" u="sng" dirty="0" smtClean="0"/>
              <a:t>Technology</a:t>
            </a:r>
            <a:r>
              <a:rPr lang="en-US" b="1" dirty="0" smtClean="0"/>
              <a:t> </a:t>
            </a:r>
            <a:r>
              <a:rPr lang="en-US" b="1" dirty="0"/>
              <a:t>is </a:t>
            </a:r>
            <a:r>
              <a:rPr lang="en-US" b="1" dirty="0" smtClean="0"/>
              <a:t>included</a:t>
            </a:r>
          </a:p>
          <a:p>
            <a:pPr marL="457200" lvl="0" indent="-457200">
              <a:buFont typeface="Wingdings" panose="05000000000000000000" pitchFamily="2" charset="2"/>
              <a:buChar char="Ø"/>
            </a:pPr>
            <a:r>
              <a:rPr lang="en-US" dirty="0" smtClean="0"/>
              <a:t>At </a:t>
            </a:r>
            <a:r>
              <a:rPr lang="en-US" dirty="0"/>
              <a:t>firms that emphasize technology, in order to be respected, recruiting projects must also include </a:t>
            </a:r>
            <a:r>
              <a:rPr lang="en-US" dirty="0" smtClean="0"/>
              <a:t>it</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So </a:t>
            </a:r>
            <a:r>
              <a:rPr lang="en-US" b="1" dirty="0"/>
              <a:t>consider using phrases like</a:t>
            </a:r>
            <a:r>
              <a:rPr lang="en-US" dirty="0"/>
              <a:t> "This project includes technology </a:t>
            </a:r>
            <a:r>
              <a:rPr lang="en-US" b="1" dirty="0"/>
              <a:t>like skype interviewing and the use of virtual reality</a:t>
            </a:r>
            <a:r>
              <a:rPr lang="en-US" dirty="0"/>
              <a:t> in </a:t>
            </a:r>
            <a:r>
              <a:rPr lang="en-US" dirty="0" smtClean="0"/>
              <a:t>assessment</a:t>
            </a:r>
            <a:endParaRPr lang="en-US" dirty="0"/>
          </a:p>
        </p:txBody>
      </p:sp>
    </p:spTree>
    <p:extLst>
      <p:ext uri="{BB962C8B-B14F-4D97-AF65-F5344CB8AC3E}">
        <p14:creationId xmlns:p14="http://schemas.microsoft.com/office/powerpoint/2010/main" val="95264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73</a:t>
            </a:fld>
            <a:endParaRPr lang="en-US" sz="1400" dirty="0" smtClean="0">
              <a:solidFill>
                <a:srgbClr val="000000"/>
              </a:solidFill>
            </a:endParaRPr>
          </a:p>
        </p:txBody>
      </p:sp>
      <p:sp>
        <p:nvSpPr>
          <p:cNvPr id="3" name="Rectangle 2"/>
          <p:cNvSpPr/>
          <p:nvPr/>
        </p:nvSpPr>
        <p:spPr>
          <a:xfrm>
            <a:off x="114300" y="990600"/>
            <a:ext cx="9029700" cy="16835378"/>
          </a:xfrm>
          <a:prstGeom prst="rect">
            <a:avLst/>
          </a:prstGeom>
        </p:spPr>
        <p:txBody>
          <a:bodyPr wrap="square">
            <a:spAutoFit/>
          </a:bodyPr>
          <a:lstStyle/>
          <a:p>
            <a:pPr lvl="0"/>
            <a:r>
              <a:rPr lang="en-US" b="1" dirty="0"/>
              <a:t>Make your </a:t>
            </a:r>
            <a:r>
              <a:rPr lang="en-US" b="1" u="sng" dirty="0"/>
              <a:t>deliverables</a:t>
            </a:r>
            <a:r>
              <a:rPr lang="en-US" b="1" dirty="0"/>
              <a:t> </a:t>
            </a:r>
            <a:r>
              <a:rPr lang="en-US" b="1" dirty="0" smtClean="0"/>
              <a:t>clear</a:t>
            </a:r>
          </a:p>
          <a:p>
            <a:pPr marL="457200" lvl="0" indent="-457200">
              <a:buFont typeface="Wingdings" panose="05000000000000000000" pitchFamily="2" charset="2"/>
              <a:buChar char="Ø"/>
            </a:pPr>
            <a:r>
              <a:rPr lang="en-US" dirty="0" smtClean="0"/>
              <a:t> Be </a:t>
            </a:r>
            <a:r>
              <a:rPr lang="en-US" dirty="0"/>
              <a:t>sure that your proposal </a:t>
            </a:r>
            <a:r>
              <a:rPr lang="en-US" b="1" dirty="0" smtClean="0"/>
              <a:t>lists </a:t>
            </a:r>
            <a:r>
              <a:rPr lang="en-US" b="1" dirty="0"/>
              <a:t>the specific deliverables</a:t>
            </a:r>
            <a:r>
              <a:rPr lang="en-US" dirty="0"/>
              <a:t> that will be produced </a:t>
            </a:r>
            <a:endParaRPr lang="en-US" dirty="0" smtClean="0"/>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dirty="0" smtClean="0"/>
              <a:t>Include </a:t>
            </a:r>
            <a:r>
              <a:rPr lang="en-US" dirty="0"/>
              <a:t>deliverables that cover the </a:t>
            </a:r>
            <a:r>
              <a:rPr lang="en-US" b="1" dirty="0"/>
              <a:t>volume to be produced, the timeframe in which they must be produced, the quality level of the output, the costs and the satisfaction level</a:t>
            </a:r>
            <a:r>
              <a:rPr lang="en-US" dirty="0"/>
              <a:t> of the </a:t>
            </a:r>
            <a:r>
              <a:rPr lang="en-US" dirty="0" smtClean="0"/>
              <a:t>users.</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b="1" dirty="0" smtClean="0"/>
              <a:t>Use </a:t>
            </a:r>
            <a:r>
              <a:rPr lang="en-US" b="1" dirty="0"/>
              <a:t>phrases like</a:t>
            </a:r>
            <a:r>
              <a:rPr lang="en-US" dirty="0"/>
              <a:t> “Each of the 12 project deliverables is listed, along with their due date</a:t>
            </a:r>
            <a:r>
              <a:rPr lang="en-US" dirty="0" smtClean="0"/>
              <a:t>”</a:t>
            </a:r>
          </a:p>
          <a:p>
            <a:pPr marL="457200" lvl="0" indent="-457200">
              <a:buFont typeface="Wingdings" panose="05000000000000000000" pitchFamily="2" charset="2"/>
              <a:buChar char="Ø"/>
            </a:pPr>
            <a:endParaRPr lang="en-US" dirty="0"/>
          </a:p>
          <a:p>
            <a:pPr lvl="0"/>
            <a:r>
              <a:rPr lang="en-US" b="1" dirty="0"/>
              <a:t>Include multi-year results in your estimates</a:t>
            </a:r>
            <a:r>
              <a:rPr lang="en-US" dirty="0"/>
              <a:t> - every business function estimates the future impact of their new initiatives. But instead of only including first-year results, that are likely to be minimal. Estimate those results over the next 2-5 years, because that multi-year estimate makes the results appear larger. Use phrases like "Over the next 3 years, the accumulated impact may reach 10% of revenue or $34million".</a:t>
            </a:r>
          </a:p>
          <a:p>
            <a:r>
              <a:rPr lang="en-US" b="1" dirty="0"/>
              <a:t>Reveal how much upfront money is needed </a:t>
            </a:r>
            <a:r>
              <a:rPr lang="en-US" dirty="0"/>
              <a:t>– even though a large amount of up-front money may not stop you from getting funding, it can raise a red flag, especially when cash is tight. This is an issue also because that large amount of up-front money will obviously be lost on things like land purchases if the project must be terminated early on. Spending the bulk of the funds later allows it to be saved if the project must be ended half way through. Consider phrases like "The project requires a below-average amount of upfront funding, less than $15,000 initial funding and no capital equipment or improvements"</a:t>
            </a:r>
          </a:p>
        </p:txBody>
      </p:sp>
    </p:spTree>
    <p:extLst>
      <p:ext uri="{BB962C8B-B14F-4D97-AF65-F5344CB8AC3E}">
        <p14:creationId xmlns:p14="http://schemas.microsoft.com/office/powerpoint/2010/main" val="378230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74</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pPr lvl="0"/>
            <a:r>
              <a:rPr lang="en-US" b="1" dirty="0"/>
              <a:t>Include </a:t>
            </a:r>
            <a:r>
              <a:rPr lang="en-US" b="1" u="sng" dirty="0"/>
              <a:t>multi-year results</a:t>
            </a:r>
            <a:r>
              <a:rPr lang="en-US" b="1" dirty="0"/>
              <a:t> in your </a:t>
            </a:r>
            <a:r>
              <a:rPr lang="en-US" b="1" dirty="0" smtClean="0"/>
              <a:t>estimates</a:t>
            </a:r>
          </a:p>
          <a:p>
            <a:pPr marL="457200" lvl="0" indent="-457200">
              <a:buFont typeface="Wingdings" panose="05000000000000000000" pitchFamily="2" charset="2"/>
              <a:buChar char="Ø"/>
            </a:pPr>
            <a:r>
              <a:rPr lang="en-US" dirty="0" smtClean="0"/>
              <a:t> Every </a:t>
            </a:r>
            <a:r>
              <a:rPr lang="en-US" dirty="0"/>
              <a:t>business </a:t>
            </a:r>
            <a:r>
              <a:rPr lang="en-US" dirty="0" smtClean="0"/>
              <a:t>proposal </a:t>
            </a:r>
            <a:r>
              <a:rPr lang="en-US" b="1" dirty="0" smtClean="0"/>
              <a:t>estimates their first-year results</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dirty="0" smtClean="0"/>
              <a:t>Instead, </a:t>
            </a:r>
            <a:r>
              <a:rPr lang="en-US" b="1" dirty="0" smtClean="0"/>
              <a:t>estimate those </a:t>
            </a:r>
            <a:r>
              <a:rPr lang="en-US" b="1" dirty="0"/>
              <a:t>results over the next 2-5 years</a:t>
            </a:r>
            <a:r>
              <a:rPr lang="en-US" dirty="0"/>
              <a:t>, because that multi-year estimate </a:t>
            </a:r>
            <a:r>
              <a:rPr lang="en-US" b="1" dirty="0"/>
              <a:t>makes the results appear </a:t>
            </a:r>
            <a:r>
              <a:rPr lang="en-US" b="1" dirty="0" smtClean="0"/>
              <a:t>larger</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Use </a:t>
            </a:r>
            <a:r>
              <a:rPr lang="en-US" b="1" dirty="0"/>
              <a:t>phrases like</a:t>
            </a:r>
            <a:r>
              <a:rPr lang="en-US" dirty="0"/>
              <a:t> "Over the next 3 years, the accumulated impact may reach 10% of revenue or $</a:t>
            </a:r>
            <a:r>
              <a:rPr lang="en-US" dirty="0" smtClean="0"/>
              <a:t>34million”</a:t>
            </a:r>
            <a:endParaRPr lang="en-US" dirty="0"/>
          </a:p>
        </p:txBody>
      </p:sp>
    </p:spTree>
    <p:extLst>
      <p:ext uri="{BB962C8B-B14F-4D97-AF65-F5344CB8AC3E}">
        <p14:creationId xmlns:p14="http://schemas.microsoft.com/office/powerpoint/2010/main" val="963133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75</a:t>
            </a:fld>
            <a:endParaRPr lang="en-US" sz="1400" dirty="0" smtClean="0">
              <a:solidFill>
                <a:srgbClr val="000000"/>
              </a:solidFill>
            </a:endParaRPr>
          </a:p>
        </p:txBody>
      </p:sp>
      <p:sp>
        <p:nvSpPr>
          <p:cNvPr id="3" name="Rectangle 2"/>
          <p:cNvSpPr/>
          <p:nvPr/>
        </p:nvSpPr>
        <p:spPr>
          <a:xfrm>
            <a:off x="114300" y="990600"/>
            <a:ext cx="9029700" cy="6124754"/>
          </a:xfrm>
          <a:prstGeom prst="rect">
            <a:avLst/>
          </a:prstGeom>
        </p:spPr>
        <p:txBody>
          <a:bodyPr wrap="square">
            <a:spAutoFit/>
          </a:bodyPr>
          <a:lstStyle/>
          <a:p>
            <a:r>
              <a:rPr lang="en-US" b="1" dirty="0" smtClean="0"/>
              <a:t>Reveal </a:t>
            </a:r>
            <a:r>
              <a:rPr lang="en-US" b="1" dirty="0"/>
              <a:t>how much </a:t>
            </a:r>
            <a:r>
              <a:rPr lang="en-US" b="1" u="sng" dirty="0"/>
              <a:t>upfront money</a:t>
            </a:r>
            <a:r>
              <a:rPr lang="en-US" b="1" dirty="0"/>
              <a:t> is needed </a:t>
            </a:r>
            <a:endParaRPr lang="en-US" b="1" dirty="0" smtClean="0"/>
          </a:p>
          <a:p>
            <a:pPr marL="457200" indent="-457200">
              <a:lnSpc>
                <a:spcPts val="4600"/>
              </a:lnSpc>
              <a:buFont typeface="Wingdings" panose="05000000000000000000" pitchFamily="2" charset="2"/>
              <a:buChar char="Ø"/>
            </a:pPr>
            <a:r>
              <a:rPr lang="en-US" dirty="0" smtClean="0"/>
              <a:t>Requiring </a:t>
            </a:r>
            <a:r>
              <a:rPr lang="en-US" dirty="0"/>
              <a:t>a large amount of </a:t>
            </a:r>
            <a:r>
              <a:rPr lang="en-US" b="1" dirty="0"/>
              <a:t>up-front money </a:t>
            </a:r>
            <a:r>
              <a:rPr lang="en-US" b="1" dirty="0" smtClean="0"/>
              <a:t>can </a:t>
            </a:r>
            <a:r>
              <a:rPr lang="en-US" b="1" dirty="0"/>
              <a:t>raise a red flag,</a:t>
            </a:r>
            <a:r>
              <a:rPr lang="en-US" dirty="0"/>
              <a:t> especially when cash is </a:t>
            </a:r>
            <a:r>
              <a:rPr lang="en-US" dirty="0" smtClean="0"/>
              <a:t>tight</a:t>
            </a:r>
          </a:p>
          <a:p>
            <a:pPr marL="457200" indent="-457200">
              <a:lnSpc>
                <a:spcPts val="4600"/>
              </a:lnSpc>
              <a:buFont typeface="Wingdings" panose="05000000000000000000" pitchFamily="2" charset="2"/>
              <a:buChar char="Ø"/>
            </a:pPr>
            <a:r>
              <a:rPr lang="en-US" dirty="0" smtClean="0"/>
              <a:t>This </a:t>
            </a:r>
            <a:r>
              <a:rPr lang="en-US" dirty="0"/>
              <a:t>is an issue also because that large amount of </a:t>
            </a:r>
            <a:r>
              <a:rPr lang="en-US" b="1" dirty="0"/>
              <a:t>up-front money</a:t>
            </a:r>
            <a:r>
              <a:rPr lang="en-US" dirty="0"/>
              <a:t> </a:t>
            </a:r>
            <a:r>
              <a:rPr lang="en-US" b="1" dirty="0"/>
              <a:t>will obviously be lost </a:t>
            </a:r>
            <a:r>
              <a:rPr lang="en-US" b="1" dirty="0" smtClean="0"/>
              <a:t>if </a:t>
            </a:r>
            <a:r>
              <a:rPr lang="en-US" b="1" dirty="0"/>
              <a:t>the project must be terminated early </a:t>
            </a:r>
            <a:r>
              <a:rPr lang="en-US" b="1" dirty="0" smtClean="0"/>
              <a:t>on</a:t>
            </a:r>
          </a:p>
          <a:p>
            <a:pPr marL="457200" indent="-457200">
              <a:lnSpc>
                <a:spcPts val="4600"/>
              </a:lnSpc>
              <a:buFont typeface="Wingdings" panose="05000000000000000000" pitchFamily="2" charset="2"/>
              <a:buChar char="Ø"/>
            </a:pPr>
            <a:r>
              <a:rPr lang="en-US" b="1" dirty="0" smtClean="0"/>
              <a:t>Consider </a:t>
            </a:r>
            <a:r>
              <a:rPr lang="en-US" b="1" dirty="0"/>
              <a:t>phrases like</a:t>
            </a:r>
            <a:r>
              <a:rPr lang="en-US" dirty="0"/>
              <a:t> "The project requires a below-average amount of upfront funding, less than $15,000 initial funding and no capital equipment or improvements"</a:t>
            </a:r>
          </a:p>
        </p:txBody>
      </p:sp>
    </p:spTree>
    <p:extLst>
      <p:ext uri="{BB962C8B-B14F-4D97-AF65-F5344CB8AC3E}">
        <p14:creationId xmlns:p14="http://schemas.microsoft.com/office/powerpoint/2010/main" val="3942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76</a:t>
            </a:fld>
            <a:endParaRPr lang="en-US" sz="1400" dirty="0" smtClean="0">
              <a:solidFill>
                <a:srgbClr val="000000"/>
              </a:solidFill>
            </a:endParaRPr>
          </a:p>
        </p:txBody>
      </p:sp>
      <p:sp>
        <p:nvSpPr>
          <p:cNvPr id="3" name="Rectangle 2"/>
          <p:cNvSpPr/>
          <p:nvPr/>
        </p:nvSpPr>
        <p:spPr>
          <a:xfrm>
            <a:off x="114300" y="990600"/>
            <a:ext cx="9029700" cy="4524315"/>
          </a:xfrm>
          <a:prstGeom prst="rect">
            <a:avLst/>
          </a:prstGeom>
        </p:spPr>
        <p:txBody>
          <a:bodyPr wrap="square">
            <a:spAutoFit/>
          </a:bodyPr>
          <a:lstStyle/>
          <a:p>
            <a:pPr lvl="0"/>
            <a:r>
              <a:rPr lang="en-US" b="1" dirty="0"/>
              <a:t>No new </a:t>
            </a:r>
            <a:r>
              <a:rPr lang="en-US" b="1" u="sng" dirty="0"/>
              <a:t>headcount</a:t>
            </a:r>
            <a:r>
              <a:rPr lang="en-US" dirty="0"/>
              <a:t> </a:t>
            </a:r>
            <a:endParaRPr lang="en-US" dirty="0" smtClean="0"/>
          </a:p>
          <a:p>
            <a:pPr marL="457200" lvl="0" indent="-457200">
              <a:buFont typeface="Wingdings" panose="05000000000000000000" pitchFamily="2" charset="2"/>
              <a:buChar char="Ø"/>
            </a:pPr>
            <a:r>
              <a:rPr lang="en-US" dirty="0" smtClean="0"/>
              <a:t>CFO's </a:t>
            </a:r>
            <a:r>
              <a:rPr lang="en-US" dirty="0"/>
              <a:t>remember tough times, so </a:t>
            </a:r>
            <a:r>
              <a:rPr lang="en-US" dirty="0" smtClean="0"/>
              <a:t>they usually</a:t>
            </a:r>
            <a:r>
              <a:rPr lang="en-US" sz="3000" dirty="0" smtClean="0"/>
              <a:t> oppose </a:t>
            </a:r>
            <a:r>
              <a:rPr lang="en-US" dirty="0"/>
              <a:t>adding any permanent employee </a:t>
            </a:r>
            <a:r>
              <a:rPr lang="en-US" b="1" dirty="0" smtClean="0"/>
              <a:t>headcount</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So </a:t>
            </a:r>
            <a:r>
              <a:rPr lang="en-US" b="1" dirty="0"/>
              <a:t>consider phrases like</a:t>
            </a:r>
            <a:r>
              <a:rPr lang="en-US" dirty="0"/>
              <a:t> </a:t>
            </a:r>
            <a:r>
              <a:rPr lang="en-US" dirty="0" smtClean="0"/>
              <a:t>“The </a:t>
            </a:r>
            <a:r>
              <a:rPr lang="en-US" dirty="0"/>
              <a:t>project relies on current under-utilized employees, temps and contractors for the first six months, and at most, one new employee headcount will be required in the second </a:t>
            </a:r>
            <a:r>
              <a:rPr lang="en-US" dirty="0" smtClean="0"/>
              <a:t>year”</a:t>
            </a:r>
            <a:endParaRPr lang="en-US" dirty="0"/>
          </a:p>
        </p:txBody>
      </p:sp>
    </p:spTree>
    <p:extLst>
      <p:ext uri="{BB962C8B-B14F-4D97-AF65-F5344CB8AC3E}">
        <p14:creationId xmlns:p14="http://schemas.microsoft.com/office/powerpoint/2010/main" val="380282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77</a:t>
            </a:fld>
            <a:endParaRPr lang="en-US" sz="1400" dirty="0" smtClean="0">
              <a:solidFill>
                <a:srgbClr val="000000"/>
              </a:solidFill>
            </a:endParaRPr>
          </a:p>
        </p:txBody>
      </p:sp>
      <p:sp>
        <p:nvSpPr>
          <p:cNvPr id="3" name="Rectangle 2"/>
          <p:cNvSpPr/>
          <p:nvPr/>
        </p:nvSpPr>
        <p:spPr>
          <a:xfrm>
            <a:off x="114300" y="990600"/>
            <a:ext cx="9029700" cy="5663089"/>
          </a:xfrm>
          <a:prstGeom prst="rect">
            <a:avLst/>
          </a:prstGeom>
        </p:spPr>
        <p:txBody>
          <a:bodyPr wrap="square">
            <a:spAutoFit/>
          </a:bodyPr>
          <a:lstStyle/>
          <a:p>
            <a:pPr lvl="0"/>
            <a:r>
              <a:rPr lang="en-US" b="1" dirty="0" smtClean="0"/>
              <a:t>Show </a:t>
            </a:r>
            <a:r>
              <a:rPr lang="en-US" b="1" dirty="0"/>
              <a:t>that you have considered a </a:t>
            </a:r>
            <a:r>
              <a:rPr lang="en-US" b="1" u="sng" dirty="0" smtClean="0"/>
              <a:t>pilot</a:t>
            </a:r>
          </a:p>
          <a:p>
            <a:pPr marL="457200" lvl="0" indent="-457200">
              <a:lnSpc>
                <a:spcPts val="3600"/>
              </a:lnSpc>
              <a:buFont typeface="Wingdings" panose="05000000000000000000" pitchFamily="2" charset="2"/>
              <a:buChar char="Ø"/>
            </a:pPr>
            <a:r>
              <a:rPr lang="en-US" dirty="0" smtClean="0"/>
              <a:t>Executives </a:t>
            </a:r>
            <a:r>
              <a:rPr lang="en-US" dirty="0"/>
              <a:t>often say that they are risk takers, but </a:t>
            </a:r>
            <a:r>
              <a:rPr lang="en-US" dirty="0" smtClean="0"/>
              <a:t>in reality, </a:t>
            </a:r>
            <a:r>
              <a:rPr lang="en-US" b="1" dirty="0" smtClean="0"/>
              <a:t>most </a:t>
            </a:r>
            <a:r>
              <a:rPr lang="en-US" b="1" dirty="0"/>
              <a:t>want to invest in a sure </a:t>
            </a:r>
            <a:r>
              <a:rPr lang="en-US" b="1" dirty="0" smtClean="0"/>
              <a:t>thing</a:t>
            </a:r>
          </a:p>
          <a:p>
            <a:pPr marL="457200" indent="-457200">
              <a:lnSpc>
                <a:spcPts val="3600"/>
              </a:lnSpc>
              <a:buFont typeface="Wingdings" panose="05000000000000000000" pitchFamily="2" charset="2"/>
              <a:buChar char="Ø"/>
            </a:pPr>
            <a:r>
              <a:rPr lang="en-US" dirty="0"/>
              <a:t>They often also expect a </a:t>
            </a:r>
            <a:r>
              <a:rPr lang="en-US" b="1" dirty="0"/>
              <a:t>"proof of concept"</a:t>
            </a:r>
            <a:r>
              <a:rPr lang="en-US" dirty="0"/>
              <a:t> test to be undertaken, which might involve a </a:t>
            </a:r>
            <a:r>
              <a:rPr lang="en-US" b="1" dirty="0"/>
              <a:t>small mini test in one department or a pilot project </a:t>
            </a:r>
          </a:p>
          <a:p>
            <a:pPr marL="457200" lvl="0" indent="-457200">
              <a:lnSpc>
                <a:spcPts val="3600"/>
              </a:lnSpc>
              <a:buFont typeface="Wingdings" panose="05000000000000000000" pitchFamily="2" charset="2"/>
              <a:buChar char="Ø"/>
            </a:pPr>
            <a:r>
              <a:rPr lang="en-US" dirty="0" smtClean="0"/>
              <a:t>That's </a:t>
            </a:r>
            <a:r>
              <a:rPr lang="en-US" dirty="0"/>
              <a:t>why they </a:t>
            </a:r>
            <a:r>
              <a:rPr lang="en-US" dirty="0" smtClean="0"/>
              <a:t>also expect </a:t>
            </a:r>
            <a:r>
              <a:rPr lang="en-US" dirty="0"/>
              <a:t>you to have done your </a:t>
            </a:r>
            <a:r>
              <a:rPr lang="en-US" b="1" dirty="0"/>
              <a:t>benchmarking on existing best practices </a:t>
            </a:r>
            <a:r>
              <a:rPr lang="en-US" dirty="0"/>
              <a:t>before you implement any new </a:t>
            </a:r>
            <a:r>
              <a:rPr lang="en-US" dirty="0" smtClean="0"/>
              <a:t>solution</a:t>
            </a:r>
          </a:p>
          <a:p>
            <a:pPr marL="457200" lvl="0" indent="-457200">
              <a:lnSpc>
                <a:spcPts val="3600"/>
              </a:lnSpc>
              <a:buFont typeface="Wingdings" panose="05000000000000000000" pitchFamily="2" charset="2"/>
              <a:buChar char="Ø"/>
            </a:pPr>
            <a:r>
              <a:rPr lang="en-US" b="1" dirty="0" smtClean="0"/>
              <a:t>Consider </a:t>
            </a:r>
            <a:r>
              <a:rPr lang="en-US" b="1" dirty="0"/>
              <a:t>using phrases like</a:t>
            </a:r>
            <a:r>
              <a:rPr lang="en-US" dirty="0"/>
              <a:t> “The 6-month pilot program in the call center exceeds the expected results by 11</a:t>
            </a:r>
            <a:r>
              <a:rPr lang="en-US" dirty="0" smtClean="0"/>
              <a:t>%”</a:t>
            </a:r>
            <a:endParaRPr lang="en-US" dirty="0"/>
          </a:p>
        </p:txBody>
      </p:sp>
    </p:spTree>
    <p:extLst>
      <p:ext uri="{BB962C8B-B14F-4D97-AF65-F5344CB8AC3E}">
        <p14:creationId xmlns:p14="http://schemas.microsoft.com/office/powerpoint/2010/main" val="423647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78</a:t>
            </a:fld>
            <a:endParaRPr lang="en-US" sz="1400" dirty="0" smtClean="0">
              <a:solidFill>
                <a:srgbClr val="000000"/>
              </a:solidFill>
            </a:endParaRPr>
          </a:p>
        </p:txBody>
      </p:sp>
      <p:sp>
        <p:nvSpPr>
          <p:cNvPr id="3" name="Rectangle 2"/>
          <p:cNvSpPr/>
          <p:nvPr/>
        </p:nvSpPr>
        <p:spPr>
          <a:xfrm>
            <a:off x="114300" y="990600"/>
            <a:ext cx="9029700" cy="4524315"/>
          </a:xfrm>
          <a:prstGeom prst="rect">
            <a:avLst/>
          </a:prstGeom>
        </p:spPr>
        <p:txBody>
          <a:bodyPr wrap="square">
            <a:spAutoFit/>
          </a:bodyPr>
          <a:lstStyle/>
          <a:p>
            <a:pPr lvl="0"/>
            <a:r>
              <a:rPr lang="en-US" b="1" dirty="0" smtClean="0"/>
              <a:t>Specify </a:t>
            </a:r>
            <a:r>
              <a:rPr lang="en-US" b="1" u="sng" dirty="0" smtClean="0"/>
              <a:t>a range</a:t>
            </a:r>
            <a:r>
              <a:rPr lang="en-US" b="1" dirty="0" smtClean="0"/>
              <a:t> of numbers</a:t>
            </a:r>
          </a:p>
          <a:p>
            <a:pPr marL="457200" lvl="0" indent="-457200">
              <a:buFont typeface="Wingdings" panose="05000000000000000000" pitchFamily="2" charset="2"/>
              <a:buChar char="Ø"/>
            </a:pPr>
            <a:r>
              <a:rPr lang="en-US" b="1" dirty="0" smtClean="0"/>
              <a:t>A single number </a:t>
            </a:r>
            <a:r>
              <a:rPr lang="en-US" dirty="0" smtClean="0"/>
              <a:t>can make it easy to be caught being inaccurate, so instead provide a range</a:t>
            </a:r>
          </a:p>
          <a:p>
            <a:pPr marL="457200" lvl="0" indent="-457200">
              <a:buFont typeface="Wingdings" panose="05000000000000000000" pitchFamily="2" charset="2"/>
              <a:buChar char="Ø"/>
            </a:pPr>
            <a:endParaRPr lang="en-US" b="1" dirty="0"/>
          </a:p>
          <a:p>
            <a:pPr marL="457200" lvl="0" indent="-457200">
              <a:buFont typeface="Wingdings" panose="05000000000000000000" pitchFamily="2" charset="2"/>
              <a:buChar char="Ø"/>
            </a:pPr>
            <a:r>
              <a:rPr lang="en-US" dirty="0" smtClean="0"/>
              <a:t>In</a:t>
            </a:r>
            <a:r>
              <a:rPr lang="en-US" b="1" dirty="0" smtClean="0"/>
              <a:t> budget items</a:t>
            </a:r>
          </a:p>
          <a:p>
            <a:pPr marL="457200" lvl="0" indent="-457200">
              <a:buFont typeface="Wingdings" panose="05000000000000000000" pitchFamily="2" charset="2"/>
              <a:buChar char="Ø"/>
            </a:pPr>
            <a:endParaRPr lang="en-US" b="1" dirty="0" smtClean="0"/>
          </a:p>
          <a:p>
            <a:pPr marL="457200" lvl="0" indent="-457200">
              <a:buFont typeface="Wingdings" panose="05000000000000000000" pitchFamily="2" charset="2"/>
              <a:buChar char="Ø"/>
            </a:pPr>
            <a:r>
              <a:rPr lang="en-US" dirty="0" smtClean="0"/>
              <a:t>In</a:t>
            </a:r>
            <a:r>
              <a:rPr lang="en-US" b="1" dirty="0" smtClean="0"/>
              <a:t> results forecasts</a:t>
            </a:r>
          </a:p>
          <a:p>
            <a:pPr marL="457200" lvl="0" indent="-457200">
              <a:buFont typeface="Wingdings" panose="05000000000000000000" pitchFamily="2" charset="2"/>
              <a:buChar char="Ø"/>
            </a:pPr>
            <a:endParaRPr lang="en-US" b="1" dirty="0"/>
          </a:p>
          <a:p>
            <a:pPr marL="457200" lvl="0" indent="-457200">
              <a:buFont typeface="Wingdings" panose="05000000000000000000" pitchFamily="2" charset="2"/>
              <a:buChar char="Ø"/>
            </a:pPr>
            <a:r>
              <a:rPr lang="en-US" dirty="0" smtClean="0"/>
              <a:t>In</a:t>
            </a:r>
            <a:r>
              <a:rPr lang="en-US" b="1" dirty="0" smtClean="0"/>
              <a:t> due dates</a:t>
            </a:r>
            <a:endParaRPr lang="en-US" dirty="0"/>
          </a:p>
        </p:txBody>
      </p:sp>
    </p:spTree>
    <p:extLst>
      <p:ext uri="{BB962C8B-B14F-4D97-AF65-F5344CB8AC3E}">
        <p14:creationId xmlns:p14="http://schemas.microsoft.com/office/powerpoint/2010/main" val="306932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79</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pPr lvl="0"/>
            <a:r>
              <a:rPr lang="en-US" b="1" dirty="0" smtClean="0"/>
              <a:t>You must reveal </a:t>
            </a:r>
            <a:r>
              <a:rPr lang="en-US" b="1" u="sng" dirty="0"/>
              <a:t>user </a:t>
            </a:r>
            <a:r>
              <a:rPr lang="en-US" b="1" u="sng" dirty="0" smtClean="0"/>
              <a:t>costs</a:t>
            </a:r>
          </a:p>
          <a:p>
            <a:pPr marL="457200" lvl="0" indent="-457200">
              <a:buFont typeface="Wingdings" panose="05000000000000000000" pitchFamily="2" charset="2"/>
              <a:buChar char="Ø"/>
            </a:pPr>
            <a:r>
              <a:rPr lang="en-US" dirty="0" smtClean="0"/>
              <a:t>In </a:t>
            </a:r>
            <a:r>
              <a:rPr lang="en-US" dirty="0"/>
              <a:t>many cases, a program will be rejected simply because the </a:t>
            </a:r>
            <a:r>
              <a:rPr lang="en-US" b="1" dirty="0"/>
              <a:t>cost to the user/customer is considered being too </a:t>
            </a:r>
            <a:r>
              <a:rPr lang="en-US" b="1" dirty="0" smtClean="0"/>
              <a:t>high… </a:t>
            </a:r>
            <a:r>
              <a:rPr lang="en-US" b="1" dirty="0"/>
              <a:t>either in dollars or in the use of employee </a:t>
            </a:r>
            <a:r>
              <a:rPr lang="en-US" dirty="0"/>
              <a:t>or </a:t>
            </a:r>
            <a:r>
              <a:rPr lang="en-US" b="1" u="sng" dirty="0" smtClean="0"/>
              <a:t>manager’s time</a:t>
            </a:r>
            <a:r>
              <a:rPr lang="en-US" b="1" dirty="0" smtClean="0"/>
              <a:t> (So the costs)</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dirty="0" smtClean="0"/>
              <a:t>You </a:t>
            </a:r>
            <a:r>
              <a:rPr lang="en-US" dirty="0"/>
              <a:t>can help to alleviate those fears </a:t>
            </a:r>
            <a:r>
              <a:rPr lang="en-US" b="1" dirty="0"/>
              <a:t>by using phrases like</a:t>
            </a:r>
            <a:r>
              <a:rPr lang="en-US" dirty="0"/>
              <a:t> "The average cost to the user is only $512, which is 34% below the average industry cost for the same </a:t>
            </a:r>
            <a:r>
              <a:rPr lang="en-US" dirty="0" smtClean="0"/>
              <a:t>program”</a:t>
            </a:r>
            <a:endParaRPr lang="en-US" dirty="0"/>
          </a:p>
        </p:txBody>
      </p:sp>
    </p:spTree>
    <p:extLst>
      <p:ext uri="{BB962C8B-B14F-4D97-AF65-F5344CB8AC3E}">
        <p14:creationId xmlns:p14="http://schemas.microsoft.com/office/powerpoint/2010/main" val="246591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8</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438400"/>
            <a:ext cx="8458200" cy="1938992"/>
          </a:xfrm>
          <a:prstGeom prst="rect">
            <a:avLst/>
          </a:prstGeom>
        </p:spPr>
        <p:txBody>
          <a:bodyPr wrap="square">
            <a:spAutoFit/>
          </a:bodyPr>
          <a:lstStyle/>
          <a:p>
            <a:pPr algn="ctr">
              <a:lnSpc>
                <a:spcPct val="150000"/>
              </a:lnSpc>
            </a:pPr>
            <a:r>
              <a:rPr lang="en-US" sz="4000" b="1" dirty="0" smtClean="0"/>
              <a:t>The “big picture” view</a:t>
            </a:r>
          </a:p>
          <a:p>
            <a:pPr algn="ctr">
              <a:lnSpc>
                <a:spcPct val="150000"/>
              </a:lnSpc>
            </a:pPr>
            <a:r>
              <a:rPr lang="en-US" sz="4000" b="1" dirty="0" smtClean="0">
                <a:solidFill>
                  <a:srgbClr val="FFFFFF"/>
                </a:solidFill>
              </a:rPr>
              <a:t>The five most critical actions</a:t>
            </a:r>
            <a:endParaRPr lang="en-US" sz="4000" b="1" dirty="0" smtClean="0">
              <a:solidFill>
                <a:srgbClr val="FFFFFF"/>
              </a:solidFill>
            </a:endParaRPr>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1</a:t>
            </a:r>
            <a:endParaRPr lang="en-US" b="1" dirty="0">
              <a:solidFill>
                <a:srgbClr val="FF0000"/>
              </a:solidFill>
            </a:endParaRPr>
          </a:p>
        </p:txBody>
      </p:sp>
    </p:spTree>
    <p:extLst>
      <p:ext uri="{BB962C8B-B14F-4D97-AF65-F5344CB8AC3E}">
        <p14:creationId xmlns:p14="http://schemas.microsoft.com/office/powerpoint/2010/main" val="66183965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80</a:t>
            </a:fld>
            <a:endParaRPr lang="en-US" sz="1400" dirty="0" smtClean="0">
              <a:solidFill>
                <a:srgbClr val="000000"/>
              </a:solidFill>
            </a:endParaRPr>
          </a:p>
        </p:txBody>
      </p:sp>
      <p:sp>
        <p:nvSpPr>
          <p:cNvPr id="3" name="Rectangle 2"/>
          <p:cNvSpPr/>
          <p:nvPr/>
        </p:nvSpPr>
        <p:spPr>
          <a:xfrm>
            <a:off x="114300" y="990600"/>
            <a:ext cx="9029700" cy="4524315"/>
          </a:xfrm>
          <a:prstGeom prst="rect">
            <a:avLst/>
          </a:prstGeom>
        </p:spPr>
        <p:txBody>
          <a:bodyPr wrap="square">
            <a:spAutoFit/>
          </a:bodyPr>
          <a:lstStyle/>
          <a:p>
            <a:pPr lvl="0"/>
            <a:r>
              <a:rPr lang="en-US" b="1" dirty="0" smtClean="0"/>
              <a:t>Minimize </a:t>
            </a:r>
            <a:r>
              <a:rPr lang="en-US" b="1" u="sng" dirty="0" smtClean="0"/>
              <a:t>major issues</a:t>
            </a:r>
          </a:p>
          <a:p>
            <a:pPr marL="457200" lvl="0" indent="-457200">
              <a:buFont typeface="Wingdings" panose="05000000000000000000" pitchFamily="2" charset="2"/>
              <a:buChar char="Ø"/>
            </a:pPr>
            <a:r>
              <a:rPr lang="en-US" dirty="0" smtClean="0"/>
              <a:t>Show that you have </a:t>
            </a:r>
            <a:r>
              <a:rPr lang="en-US" b="1" dirty="0" smtClean="0"/>
              <a:t>worked with experts</a:t>
            </a:r>
            <a:r>
              <a:rPr lang="en-US" dirty="0" smtClean="0"/>
              <a:t> in order to minimize issues in important areas like:</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Data</a:t>
            </a:r>
            <a:r>
              <a:rPr lang="en-US" dirty="0" smtClean="0"/>
              <a:t> issues</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Legal</a:t>
            </a:r>
            <a:r>
              <a:rPr lang="en-US" dirty="0" smtClean="0"/>
              <a:t> issues</a:t>
            </a:r>
          </a:p>
          <a:p>
            <a:pPr marL="457200" lvl="0" indent="-457200">
              <a:buFont typeface="Wingdings" panose="05000000000000000000" pitchFamily="2" charset="2"/>
              <a:buChar char="Ø"/>
            </a:pPr>
            <a:endParaRPr lang="en-US" dirty="0"/>
          </a:p>
          <a:p>
            <a:pPr marL="457200" lvl="0" indent="-457200">
              <a:buFont typeface="Wingdings" panose="05000000000000000000" pitchFamily="2" charset="2"/>
              <a:buChar char="Ø"/>
            </a:pPr>
            <a:r>
              <a:rPr lang="en-US" b="1" dirty="0" smtClean="0"/>
              <a:t>Reporting and transparency</a:t>
            </a:r>
            <a:r>
              <a:rPr lang="en-US" dirty="0" smtClean="0"/>
              <a:t> issues</a:t>
            </a:r>
          </a:p>
        </p:txBody>
      </p:sp>
    </p:spTree>
    <p:extLst>
      <p:ext uri="{BB962C8B-B14F-4D97-AF65-F5344CB8AC3E}">
        <p14:creationId xmlns:p14="http://schemas.microsoft.com/office/powerpoint/2010/main" val="73393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81</a:t>
            </a:fld>
            <a:endParaRPr lang="en-US" sz="1400" dirty="0" smtClean="0">
              <a:solidFill>
                <a:srgbClr val="000000"/>
              </a:solidFill>
            </a:endParaRPr>
          </a:p>
        </p:txBody>
      </p:sp>
      <p:sp>
        <p:nvSpPr>
          <p:cNvPr id="3" name="Rectangle 2"/>
          <p:cNvSpPr/>
          <p:nvPr/>
        </p:nvSpPr>
        <p:spPr>
          <a:xfrm>
            <a:off x="114300" y="990600"/>
            <a:ext cx="9029700" cy="5632311"/>
          </a:xfrm>
          <a:prstGeom prst="rect">
            <a:avLst/>
          </a:prstGeom>
        </p:spPr>
        <p:txBody>
          <a:bodyPr wrap="square">
            <a:spAutoFit/>
          </a:bodyPr>
          <a:lstStyle/>
          <a:p>
            <a:pPr lvl="0">
              <a:lnSpc>
                <a:spcPts val="3600"/>
              </a:lnSpc>
            </a:pPr>
            <a:r>
              <a:rPr lang="en-US" b="1" dirty="0"/>
              <a:t>S</a:t>
            </a:r>
            <a:r>
              <a:rPr lang="en-US" b="1" dirty="0" smtClean="0"/>
              <a:t>how it is </a:t>
            </a:r>
            <a:r>
              <a:rPr lang="en-US" b="1" u="sng" dirty="0" smtClean="0"/>
              <a:t>a </a:t>
            </a:r>
            <a:r>
              <a:rPr lang="en-US" b="1" u="sng" dirty="0"/>
              <a:t>model program</a:t>
            </a:r>
            <a:r>
              <a:rPr lang="en-US" b="1" dirty="0"/>
              <a:t> that others will follow </a:t>
            </a:r>
            <a:endParaRPr lang="en-US" b="1" dirty="0" smtClean="0"/>
          </a:p>
          <a:p>
            <a:pPr marL="457200" lvl="0" indent="-457200">
              <a:lnSpc>
                <a:spcPts val="3600"/>
              </a:lnSpc>
              <a:buFont typeface="Wingdings" panose="05000000000000000000" pitchFamily="2" charset="2"/>
              <a:buChar char="Ø"/>
            </a:pPr>
            <a:r>
              <a:rPr lang="en-US" dirty="0" smtClean="0"/>
              <a:t>If </a:t>
            </a:r>
            <a:r>
              <a:rPr lang="en-US" dirty="0"/>
              <a:t>the program is extremely well designed, </a:t>
            </a:r>
            <a:r>
              <a:rPr lang="en-US" b="1" dirty="0"/>
              <a:t>it can serve as a model </a:t>
            </a:r>
            <a:r>
              <a:rPr lang="en-US" dirty="0"/>
              <a:t>for others developing new </a:t>
            </a:r>
            <a:r>
              <a:rPr lang="en-US" dirty="0" smtClean="0"/>
              <a:t>programs</a:t>
            </a:r>
          </a:p>
          <a:p>
            <a:pPr marL="457200" lvl="0" indent="-457200">
              <a:lnSpc>
                <a:spcPts val="3600"/>
              </a:lnSpc>
              <a:buFont typeface="Wingdings" panose="05000000000000000000" pitchFamily="2" charset="2"/>
              <a:buChar char="Ø"/>
            </a:pPr>
            <a:r>
              <a:rPr lang="en-US" dirty="0" smtClean="0"/>
              <a:t>You </a:t>
            </a:r>
            <a:r>
              <a:rPr lang="en-US" dirty="0"/>
              <a:t>should also show how the program is well-designed by </a:t>
            </a:r>
            <a:r>
              <a:rPr lang="en-US" b="1" dirty="0"/>
              <a:t>listing all of the key features and best practices that make it a “leading edge” </a:t>
            </a:r>
            <a:r>
              <a:rPr lang="en-US" b="1" dirty="0" smtClean="0"/>
              <a:t>program</a:t>
            </a:r>
            <a:endParaRPr lang="en-US" dirty="0" smtClean="0"/>
          </a:p>
          <a:p>
            <a:pPr marL="457200" lvl="0" indent="-457200">
              <a:lnSpc>
                <a:spcPts val="3600"/>
              </a:lnSpc>
              <a:buFont typeface="Wingdings" panose="05000000000000000000" pitchFamily="2" charset="2"/>
              <a:buChar char="Ø"/>
            </a:pPr>
            <a:r>
              <a:rPr lang="en-US" b="1" dirty="0" smtClean="0"/>
              <a:t>Utilize </a:t>
            </a:r>
            <a:r>
              <a:rPr lang="en-US" b="1" dirty="0"/>
              <a:t>phrases like</a:t>
            </a:r>
            <a:r>
              <a:rPr lang="en-US" dirty="0"/>
              <a:t> "The design and the impact of the program are so significant that it is expected to serve as a </a:t>
            </a:r>
            <a:r>
              <a:rPr lang="en-US" dirty="0" smtClean="0"/>
              <a:t>model for other new recruiting programs"</a:t>
            </a:r>
          </a:p>
        </p:txBody>
      </p:sp>
    </p:spTree>
    <p:extLst>
      <p:ext uri="{BB962C8B-B14F-4D97-AF65-F5344CB8AC3E}">
        <p14:creationId xmlns:p14="http://schemas.microsoft.com/office/powerpoint/2010/main" val="131620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82</a:t>
            </a:fld>
            <a:endParaRPr lang="en-US" sz="1400" dirty="0" smtClean="0">
              <a:solidFill>
                <a:srgbClr val="000000"/>
              </a:solidFill>
            </a:endParaRPr>
          </a:p>
        </p:txBody>
      </p:sp>
      <p:sp>
        <p:nvSpPr>
          <p:cNvPr id="3" name="Rectangle 2"/>
          <p:cNvSpPr/>
          <p:nvPr/>
        </p:nvSpPr>
        <p:spPr>
          <a:xfrm>
            <a:off x="114300" y="990600"/>
            <a:ext cx="9029700" cy="5509200"/>
          </a:xfrm>
          <a:prstGeom prst="rect">
            <a:avLst/>
          </a:prstGeom>
        </p:spPr>
        <p:txBody>
          <a:bodyPr wrap="square">
            <a:spAutoFit/>
          </a:bodyPr>
          <a:lstStyle/>
          <a:p>
            <a:pPr lvl="0"/>
            <a:r>
              <a:rPr lang="en-US" b="1" dirty="0" smtClean="0"/>
              <a:t>Show </a:t>
            </a:r>
            <a:r>
              <a:rPr lang="en-US" b="1" dirty="0"/>
              <a:t>it has an impact on </a:t>
            </a:r>
            <a:r>
              <a:rPr lang="en-US" b="1" u="sng" dirty="0"/>
              <a:t>diversity</a:t>
            </a:r>
            <a:r>
              <a:rPr lang="en-US" b="1" dirty="0"/>
              <a:t> </a:t>
            </a:r>
            <a:endParaRPr lang="en-US" dirty="0" smtClean="0"/>
          </a:p>
          <a:p>
            <a:pPr lvl="0"/>
            <a:r>
              <a:rPr lang="en-US" dirty="0" smtClean="0"/>
              <a:t>In </a:t>
            </a:r>
            <a:r>
              <a:rPr lang="en-US" dirty="0"/>
              <a:t>many organizations, there is a major focus on </a:t>
            </a:r>
            <a:r>
              <a:rPr lang="en-US" dirty="0" smtClean="0"/>
              <a:t>diversity </a:t>
            </a:r>
            <a:r>
              <a:rPr lang="en-US" b="1" dirty="0" smtClean="0"/>
              <a:t>because of its high business impact</a:t>
            </a:r>
          </a:p>
          <a:p>
            <a:pPr lvl="0"/>
            <a:endParaRPr lang="en-US" dirty="0"/>
          </a:p>
          <a:p>
            <a:pPr lvl="0"/>
            <a:r>
              <a:rPr lang="en-US" b="1" dirty="0" smtClean="0"/>
              <a:t>So </a:t>
            </a:r>
            <a:r>
              <a:rPr lang="en-US" b="1" dirty="0"/>
              <a:t>consider including phrases</a:t>
            </a:r>
            <a:r>
              <a:rPr lang="en-US" dirty="0"/>
              <a:t> like "The program has a diversity component, which is designed to overcome our identified barriers to diversity hiring, so we expect a 12% improvement in diversity hiring in targeted </a:t>
            </a:r>
            <a:r>
              <a:rPr lang="en-US" dirty="0" smtClean="0"/>
              <a:t>jobs and a 15% improvement in product design as a result of that diversity"</a:t>
            </a:r>
          </a:p>
          <a:p>
            <a:pPr lvl="0"/>
            <a:endParaRPr lang="en-US" dirty="0" smtClean="0"/>
          </a:p>
        </p:txBody>
      </p:sp>
    </p:spTree>
    <p:extLst>
      <p:ext uri="{BB962C8B-B14F-4D97-AF65-F5344CB8AC3E}">
        <p14:creationId xmlns:p14="http://schemas.microsoft.com/office/powerpoint/2010/main" val="151952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83</a:t>
            </a:fld>
            <a:endParaRPr lang="en-US" sz="1400" dirty="0" smtClean="0">
              <a:solidFill>
                <a:srgbClr val="000000"/>
              </a:solidFill>
            </a:endParaRPr>
          </a:p>
        </p:txBody>
      </p:sp>
      <p:sp>
        <p:nvSpPr>
          <p:cNvPr id="3" name="Rectangle 2"/>
          <p:cNvSpPr/>
          <p:nvPr/>
        </p:nvSpPr>
        <p:spPr>
          <a:xfrm>
            <a:off x="114300" y="990600"/>
            <a:ext cx="9029700" cy="5547673"/>
          </a:xfrm>
          <a:prstGeom prst="rect">
            <a:avLst/>
          </a:prstGeom>
        </p:spPr>
        <p:txBody>
          <a:bodyPr wrap="square">
            <a:spAutoFit/>
          </a:bodyPr>
          <a:lstStyle/>
          <a:p>
            <a:pPr lvl="0"/>
            <a:r>
              <a:rPr lang="en-US" b="1" dirty="0" smtClean="0"/>
              <a:t>Anticipate </a:t>
            </a:r>
            <a:r>
              <a:rPr lang="en-US" b="1" dirty="0"/>
              <a:t>and answer </a:t>
            </a:r>
            <a:r>
              <a:rPr lang="en-US" b="1" u="sng" dirty="0"/>
              <a:t>tough questions</a:t>
            </a:r>
            <a:r>
              <a:rPr lang="en-US" b="1" dirty="0"/>
              <a:t> </a:t>
            </a:r>
            <a:endParaRPr lang="en-US" b="1" dirty="0" smtClean="0"/>
          </a:p>
          <a:p>
            <a:pPr marL="457200" lvl="0" indent="-457200">
              <a:lnSpc>
                <a:spcPts val="4300"/>
              </a:lnSpc>
              <a:buFont typeface="Wingdings" panose="05000000000000000000" pitchFamily="2" charset="2"/>
              <a:buChar char="Ø"/>
            </a:pPr>
            <a:r>
              <a:rPr lang="en-US" dirty="0"/>
              <a:t>Y</a:t>
            </a:r>
            <a:r>
              <a:rPr lang="en-US" dirty="0" smtClean="0"/>
              <a:t>ou will be </a:t>
            </a:r>
            <a:r>
              <a:rPr lang="en-US" dirty="0"/>
              <a:t>expected to answer </a:t>
            </a:r>
            <a:r>
              <a:rPr lang="en-US" b="1" dirty="0"/>
              <a:t>tough questions during any in-person </a:t>
            </a:r>
            <a:r>
              <a:rPr lang="en-US" b="1" dirty="0" smtClean="0"/>
              <a:t>presentation</a:t>
            </a:r>
          </a:p>
          <a:p>
            <a:pPr marL="457200" lvl="0" indent="-457200">
              <a:lnSpc>
                <a:spcPts val="4300"/>
              </a:lnSpc>
              <a:buFont typeface="Wingdings" panose="05000000000000000000" pitchFamily="2" charset="2"/>
              <a:buChar char="Ø"/>
            </a:pPr>
            <a:r>
              <a:rPr lang="en-US" b="1" dirty="0" smtClean="0"/>
              <a:t>But </a:t>
            </a:r>
            <a:r>
              <a:rPr lang="en-US" b="1" dirty="0"/>
              <a:t>it's </a:t>
            </a:r>
            <a:r>
              <a:rPr lang="en-US" b="1" dirty="0" smtClean="0"/>
              <a:t>equally as important</a:t>
            </a:r>
            <a:r>
              <a:rPr lang="en-US" dirty="0" smtClean="0"/>
              <a:t>… </a:t>
            </a:r>
            <a:r>
              <a:rPr lang="en-US" dirty="0"/>
              <a:t>to anticipate </a:t>
            </a:r>
            <a:r>
              <a:rPr lang="en-US" b="1" dirty="0"/>
              <a:t>"bone-chilling questions"</a:t>
            </a:r>
            <a:r>
              <a:rPr lang="en-US" dirty="0"/>
              <a:t> that will probably </a:t>
            </a:r>
            <a:r>
              <a:rPr lang="en-US" b="1" dirty="0"/>
              <a:t>arise while executives are </a:t>
            </a:r>
            <a:r>
              <a:rPr lang="en-US" b="1" dirty="0" smtClean="0"/>
              <a:t>reading </a:t>
            </a:r>
            <a:r>
              <a:rPr lang="en-US" b="1" dirty="0"/>
              <a:t>your </a:t>
            </a:r>
            <a:r>
              <a:rPr lang="en-US" b="1" dirty="0" smtClean="0"/>
              <a:t>proposal</a:t>
            </a:r>
          </a:p>
          <a:p>
            <a:pPr marL="457200" lvl="0" indent="-457200">
              <a:lnSpc>
                <a:spcPts val="4300"/>
              </a:lnSpc>
              <a:buFont typeface="Wingdings" panose="05000000000000000000" pitchFamily="2" charset="2"/>
              <a:buChar char="Ø"/>
            </a:pPr>
            <a:r>
              <a:rPr lang="en-US" dirty="0"/>
              <a:t>I</a:t>
            </a:r>
            <a:r>
              <a:rPr lang="en-US" dirty="0" smtClean="0"/>
              <a:t>t </a:t>
            </a:r>
            <a:r>
              <a:rPr lang="en-US" dirty="0"/>
              <a:t>makes sense to </a:t>
            </a:r>
            <a:r>
              <a:rPr lang="en-US" b="1" dirty="0"/>
              <a:t>include a phrase like </a:t>
            </a:r>
            <a:r>
              <a:rPr lang="en-US" dirty="0"/>
              <a:t>"We have anticipated 25 potential questions that may occur to the readers of this proposal, and for each we have provided a one-paragraph </a:t>
            </a:r>
            <a:r>
              <a:rPr lang="en-US" dirty="0" smtClean="0"/>
              <a:t>answer" </a:t>
            </a:r>
          </a:p>
        </p:txBody>
      </p:sp>
    </p:spTree>
    <p:extLst>
      <p:ext uri="{BB962C8B-B14F-4D97-AF65-F5344CB8AC3E}">
        <p14:creationId xmlns:p14="http://schemas.microsoft.com/office/powerpoint/2010/main" val="283475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84</a:t>
            </a:fld>
            <a:endParaRPr lang="en-US" sz="1400" dirty="0" smtClean="0">
              <a:solidFill>
                <a:srgbClr val="000000"/>
              </a:solidFill>
            </a:endParaRPr>
          </a:p>
        </p:txBody>
      </p:sp>
      <p:sp>
        <p:nvSpPr>
          <p:cNvPr id="3" name="Rectangle 2"/>
          <p:cNvSpPr/>
          <p:nvPr/>
        </p:nvSpPr>
        <p:spPr>
          <a:xfrm>
            <a:off x="114300" y="990600"/>
            <a:ext cx="9029700" cy="5016758"/>
          </a:xfrm>
          <a:prstGeom prst="rect">
            <a:avLst/>
          </a:prstGeom>
        </p:spPr>
        <p:txBody>
          <a:bodyPr wrap="square">
            <a:spAutoFit/>
          </a:bodyPr>
          <a:lstStyle/>
          <a:p>
            <a:pPr lvl="0"/>
            <a:r>
              <a:rPr lang="en-US" b="1" dirty="0" smtClean="0"/>
              <a:t>Show there </a:t>
            </a:r>
            <a:r>
              <a:rPr lang="en-US" b="1" dirty="0"/>
              <a:t>is a "</a:t>
            </a:r>
            <a:r>
              <a:rPr lang="en-US" b="1" u="sng" dirty="0"/>
              <a:t>next up</a:t>
            </a:r>
            <a:r>
              <a:rPr lang="en-US" b="1" dirty="0"/>
              <a:t>" program to follow</a:t>
            </a:r>
            <a:r>
              <a:rPr lang="en-US" dirty="0"/>
              <a:t> </a:t>
            </a:r>
            <a:r>
              <a:rPr lang="en-US" dirty="0" smtClean="0"/>
              <a:t> </a:t>
            </a:r>
          </a:p>
          <a:p>
            <a:pPr marL="457200" lvl="0" indent="-457200">
              <a:buFont typeface="Wingdings" panose="05000000000000000000" pitchFamily="2" charset="2"/>
              <a:buChar char="Ø"/>
            </a:pPr>
            <a:r>
              <a:rPr lang="en-US" dirty="0" smtClean="0"/>
              <a:t>If </a:t>
            </a:r>
            <a:r>
              <a:rPr lang="en-US" dirty="0"/>
              <a:t>the evaluators really like your current proposal, they </a:t>
            </a:r>
            <a:r>
              <a:rPr lang="en-US" b="1" dirty="0"/>
              <a:t>will </a:t>
            </a:r>
            <a:r>
              <a:rPr lang="en-US" b="1" dirty="0" smtClean="0"/>
              <a:t>want </a:t>
            </a:r>
            <a:r>
              <a:rPr lang="en-US" b="1" dirty="0"/>
              <a:t>to know </a:t>
            </a:r>
            <a:r>
              <a:rPr lang="en-US" b="1" dirty="0" smtClean="0"/>
              <a:t>if you are planning a follow-up</a:t>
            </a:r>
          </a:p>
          <a:p>
            <a:pPr marL="457200" lvl="0" indent="-457200">
              <a:buFont typeface="Wingdings" panose="05000000000000000000" pitchFamily="2" charset="2"/>
              <a:buChar char="Ø"/>
            </a:pPr>
            <a:endParaRPr lang="en-US" dirty="0" smtClean="0"/>
          </a:p>
          <a:p>
            <a:pPr marL="457200" lvl="0" indent="-457200">
              <a:buFont typeface="Wingdings" panose="05000000000000000000" pitchFamily="2" charset="2"/>
              <a:buChar char="Ø"/>
            </a:pPr>
            <a:r>
              <a:rPr lang="en-US" b="1" dirty="0" smtClean="0"/>
              <a:t>If so, consider </a:t>
            </a:r>
            <a:r>
              <a:rPr lang="en-US" b="1" dirty="0"/>
              <a:t>phrases like</a:t>
            </a:r>
            <a:r>
              <a:rPr lang="en-US" dirty="0"/>
              <a:t> "After successfully implementing predictive metrics/analytics, we hope to next move on to an alert system that "nudges" managers to act on problems immediately after they are </a:t>
            </a:r>
            <a:r>
              <a:rPr lang="en-US" dirty="0" smtClean="0"/>
              <a:t>notified"</a:t>
            </a:r>
          </a:p>
        </p:txBody>
      </p:sp>
    </p:spTree>
    <p:extLst>
      <p:ext uri="{BB962C8B-B14F-4D97-AF65-F5344CB8AC3E}">
        <p14:creationId xmlns:p14="http://schemas.microsoft.com/office/powerpoint/2010/main" val="128864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a:t>Funding approval factors… with a </a:t>
            </a:r>
            <a:r>
              <a:rPr lang="en-US" u="sng" dirty="0"/>
              <a:t>medium impact</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b="1" smtClean="0">
                <a:solidFill>
                  <a:srgbClr val="FF0000"/>
                </a:solidFill>
              </a:rPr>
              <a:pPr algn="l" eaLnBrk="1" hangingPunct="1">
                <a:defRPr/>
              </a:pPr>
              <a:t>85</a:t>
            </a:fld>
            <a:endParaRPr lang="en-US" sz="1400" b="1" dirty="0" smtClean="0">
              <a:solidFill>
                <a:srgbClr val="FF0000"/>
              </a:solidFill>
            </a:endParaRPr>
          </a:p>
        </p:txBody>
      </p:sp>
      <p:sp>
        <p:nvSpPr>
          <p:cNvPr id="3" name="Rectangle 2"/>
          <p:cNvSpPr/>
          <p:nvPr/>
        </p:nvSpPr>
        <p:spPr>
          <a:xfrm>
            <a:off x="114300" y="990600"/>
            <a:ext cx="9029700" cy="5293757"/>
          </a:xfrm>
          <a:prstGeom prst="rect">
            <a:avLst/>
          </a:prstGeom>
        </p:spPr>
        <p:txBody>
          <a:bodyPr wrap="square">
            <a:spAutoFit/>
          </a:bodyPr>
          <a:lstStyle/>
          <a:p>
            <a:r>
              <a:rPr lang="en-US" b="1" u="sng" dirty="0" smtClean="0"/>
              <a:t>Provide </a:t>
            </a:r>
            <a:r>
              <a:rPr lang="en-US" b="1" u="sng" dirty="0"/>
              <a:t>a follow up</a:t>
            </a:r>
            <a:r>
              <a:rPr lang="en-US" b="1" dirty="0"/>
              <a:t> </a:t>
            </a:r>
            <a:r>
              <a:rPr lang="en-US" b="1" dirty="0" smtClean="0"/>
              <a:t>after implementation to </a:t>
            </a:r>
            <a:r>
              <a:rPr lang="en-US" b="1" dirty="0"/>
              <a:t>remind executives that value was added </a:t>
            </a:r>
            <a:endParaRPr lang="en-US" b="1" dirty="0" smtClean="0"/>
          </a:p>
          <a:p>
            <a:pPr marL="457200" indent="-457200">
              <a:buFont typeface="Wingdings" panose="05000000000000000000" pitchFamily="2" charset="2"/>
              <a:buChar char="Ø"/>
            </a:pPr>
            <a:endParaRPr lang="en-US" sz="1800" dirty="0" smtClean="0"/>
          </a:p>
          <a:p>
            <a:pPr marL="457200" indent="-457200">
              <a:buFont typeface="Wingdings" panose="05000000000000000000" pitchFamily="2" charset="2"/>
              <a:buChar char="Ø"/>
            </a:pPr>
            <a:r>
              <a:rPr lang="en-US" dirty="0" smtClean="0"/>
              <a:t>Many </a:t>
            </a:r>
            <a:r>
              <a:rPr lang="en-US" dirty="0"/>
              <a:t>assume that after you “get the money”, </a:t>
            </a:r>
            <a:r>
              <a:rPr lang="en-US" b="1" dirty="0"/>
              <a:t>that the business case is </a:t>
            </a:r>
            <a:r>
              <a:rPr lang="en-US" b="1" dirty="0" smtClean="0"/>
              <a:t>over</a:t>
            </a:r>
          </a:p>
          <a:p>
            <a:endParaRPr lang="en-US" dirty="0" smtClean="0"/>
          </a:p>
          <a:p>
            <a:pPr marL="457200" indent="-457200">
              <a:buFont typeface="Wingdings" panose="05000000000000000000" pitchFamily="2" charset="2"/>
              <a:buChar char="Ø"/>
            </a:pPr>
            <a:r>
              <a:rPr lang="en-US" dirty="0" smtClean="0"/>
              <a:t>However </a:t>
            </a:r>
            <a:r>
              <a:rPr lang="en-US" dirty="0"/>
              <a:t>that would be a big </a:t>
            </a:r>
            <a:r>
              <a:rPr lang="en-US" dirty="0" smtClean="0"/>
              <a:t>mistake, a simple </a:t>
            </a:r>
            <a:r>
              <a:rPr lang="en-US" dirty="0"/>
              <a:t>one-page </a:t>
            </a:r>
            <a:r>
              <a:rPr lang="en-US" b="1" dirty="0"/>
              <a:t>progress fact-sheet</a:t>
            </a:r>
            <a:r>
              <a:rPr lang="en-US" dirty="0"/>
              <a:t> </a:t>
            </a:r>
            <a:r>
              <a:rPr lang="en-US" b="1" dirty="0" smtClean="0"/>
              <a:t>update</a:t>
            </a:r>
            <a:r>
              <a:rPr lang="en-US" dirty="0" smtClean="0"/>
              <a:t> outlining </a:t>
            </a:r>
            <a:r>
              <a:rPr lang="en-US" b="1" dirty="0"/>
              <a:t>which goals were met and quantifying the total actual impact </a:t>
            </a:r>
            <a:r>
              <a:rPr lang="en-US" dirty="0"/>
              <a:t>on the business should be sent to executives after a few months of </a:t>
            </a:r>
            <a:r>
              <a:rPr lang="en-US" dirty="0" smtClean="0"/>
              <a:t>operation</a:t>
            </a:r>
          </a:p>
        </p:txBody>
      </p:sp>
    </p:spTree>
    <p:extLst>
      <p:ext uri="{BB962C8B-B14F-4D97-AF65-F5344CB8AC3E}">
        <p14:creationId xmlns:p14="http://schemas.microsoft.com/office/powerpoint/2010/main" val="2770599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86</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685800" y="2061508"/>
            <a:ext cx="8458200" cy="3785652"/>
          </a:xfrm>
          <a:prstGeom prst="rect">
            <a:avLst/>
          </a:prstGeom>
        </p:spPr>
        <p:txBody>
          <a:bodyPr wrap="square">
            <a:spAutoFit/>
          </a:bodyPr>
          <a:lstStyle/>
          <a:p>
            <a:pPr algn="ctr">
              <a:lnSpc>
                <a:spcPct val="150000"/>
              </a:lnSpc>
            </a:pPr>
            <a:r>
              <a:rPr lang="en-US" sz="4000" b="1" dirty="0" smtClean="0"/>
              <a:t>How to prove  </a:t>
            </a:r>
            <a:r>
              <a:rPr lang="en-US" sz="4000" b="1" u="sng" dirty="0"/>
              <a:t>to skeptical executives</a:t>
            </a:r>
            <a:r>
              <a:rPr lang="en-US" sz="4000" b="1" dirty="0"/>
              <a:t> that </a:t>
            </a:r>
            <a:r>
              <a:rPr lang="en-US" sz="4000" b="1" dirty="0" smtClean="0"/>
              <a:t>your proposed program </a:t>
            </a:r>
            <a:r>
              <a:rPr lang="en-US" sz="4000" b="1" dirty="0" smtClean="0"/>
              <a:t>“works” or will work</a:t>
            </a:r>
          </a:p>
          <a:p>
            <a:pPr algn="ctr">
              <a:lnSpc>
                <a:spcPct val="150000"/>
              </a:lnSpc>
            </a:pPr>
            <a:r>
              <a:rPr lang="en-US" sz="4000" dirty="0" smtClean="0"/>
              <a:t>(Provide </a:t>
            </a:r>
            <a:r>
              <a:rPr lang="en-US" sz="4000" dirty="0" smtClean="0"/>
              <a:t>proof of concept)</a:t>
            </a:r>
            <a:endParaRPr lang="en-US" sz="4000" dirty="0" smtClean="0">
              <a:solidFill>
                <a:srgbClr val="FFFFFF"/>
              </a:solidFill>
            </a:endParaRPr>
          </a:p>
        </p:txBody>
      </p:sp>
      <p:sp>
        <p:nvSpPr>
          <p:cNvPr id="7" name="TextBox 6"/>
          <p:cNvSpPr txBox="1"/>
          <p:nvPr/>
        </p:nvSpPr>
        <p:spPr>
          <a:xfrm>
            <a:off x="4114800" y="1143000"/>
            <a:ext cx="1266693" cy="584775"/>
          </a:xfrm>
          <a:prstGeom prst="rect">
            <a:avLst/>
          </a:prstGeom>
          <a:noFill/>
        </p:spPr>
        <p:txBody>
          <a:bodyPr wrap="none" rtlCol="0">
            <a:spAutoFit/>
          </a:bodyPr>
          <a:lstStyle/>
          <a:p>
            <a:r>
              <a:rPr lang="en-US" b="1" dirty="0" smtClean="0">
                <a:solidFill>
                  <a:srgbClr val="FF0000"/>
                </a:solidFill>
              </a:rPr>
              <a:t>Part </a:t>
            </a:r>
            <a:r>
              <a:rPr lang="en-US" b="1" dirty="0" smtClean="0">
                <a:solidFill>
                  <a:srgbClr val="FF0000"/>
                </a:solidFill>
              </a:rPr>
              <a:t>8</a:t>
            </a:r>
            <a:endParaRPr lang="en-US" b="1" dirty="0">
              <a:solidFill>
                <a:srgbClr val="FF0000"/>
              </a:solidFill>
            </a:endParaRPr>
          </a:p>
        </p:txBody>
      </p:sp>
    </p:spTree>
    <p:extLst>
      <p:ext uri="{BB962C8B-B14F-4D97-AF65-F5344CB8AC3E}">
        <p14:creationId xmlns:p14="http://schemas.microsoft.com/office/powerpoint/2010/main" val="2774805834"/>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0DBE47FF-5E3F-4B85-9F16-187C16FA1D15}" type="slidenum">
              <a:rPr lang="en-US" sz="1400" smtClean="0">
                <a:solidFill>
                  <a:srgbClr val="000000"/>
                </a:solidFill>
              </a:rPr>
              <a:pPr eaLnBrk="1" hangingPunct="1"/>
              <a:t>87</a:t>
            </a:fld>
            <a:endParaRPr lang="en-US" sz="1400" dirty="0" smtClean="0">
              <a:solidFill>
                <a:srgbClr val="000000"/>
              </a:solidFill>
            </a:endParaRPr>
          </a:p>
        </p:txBody>
      </p:sp>
      <p:sp>
        <p:nvSpPr>
          <p:cNvPr id="129027" name="Rectangle 2"/>
          <p:cNvSpPr>
            <a:spLocks noGrp="1" noChangeArrowheads="1"/>
          </p:cNvSpPr>
          <p:nvPr>
            <p:ph type="title"/>
          </p:nvPr>
        </p:nvSpPr>
        <p:spPr>
          <a:xfrm>
            <a:off x="0" y="304800"/>
            <a:ext cx="9144000" cy="533400"/>
          </a:xfrm>
        </p:spPr>
        <p:txBody>
          <a:bodyPr/>
          <a:lstStyle/>
          <a:p>
            <a:pPr marL="609600" indent="-609600" eaLnBrk="1" hangingPunct="1"/>
            <a:r>
              <a:rPr lang="en-US" dirty="0"/>
              <a:t>The </a:t>
            </a:r>
            <a:r>
              <a:rPr lang="en-US" dirty="0" smtClean="0"/>
              <a:t>11+ </a:t>
            </a:r>
            <a:r>
              <a:rPr lang="en-US" dirty="0"/>
              <a:t>ways </a:t>
            </a:r>
            <a:r>
              <a:rPr lang="en-US" u="sng" dirty="0" smtClean="0"/>
              <a:t>to prove</a:t>
            </a:r>
            <a:r>
              <a:rPr lang="en-US" dirty="0" smtClean="0"/>
              <a:t> </a:t>
            </a:r>
            <a:r>
              <a:rPr lang="en-US" dirty="0"/>
              <a:t>that </a:t>
            </a:r>
            <a:r>
              <a:rPr lang="en-US" dirty="0" smtClean="0"/>
              <a:t>TA </a:t>
            </a:r>
            <a:r>
              <a:rPr lang="en-US" dirty="0"/>
              <a:t>programs </a:t>
            </a:r>
            <a:r>
              <a:rPr lang="en-US" dirty="0" smtClean="0"/>
              <a:t>work</a:t>
            </a:r>
          </a:p>
        </p:txBody>
      </p:sp>
      <p:sp>
        <p:nvSpPr>
          <p:cNvPr id="129028" name="Rectangle 3"/>
          <p:cNvSpPr>
            <a:spLocks noGrp="1" noChangeArrowheads="1"/>
          </p:cNvSpPr>
          <p:nvPr>
            <p:ph type="body" idx="1"/>
          </p:nvPr>
        </p:nvSpPr>
        <p:spPr>
          <a:xfrm>
            <a:off x="228600" y="1066800"/>
            <a:ext cx="8686800" cy="5410200"/>
          </a:xfrm>
        </p:spPr>
        <p:txBody>
          <a:bodyPr anchor="ct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01381" name="TextBox 5"/>
          <p:cNvSpPr txBox="1">
            <a:spLocks noChangeArrowheads="1"/>
          </p:cNvSpPr>
          <p:nvPr/>
        </p:nvSpPr>
        <p:spPr bwMode="auto">
          <a:xfrm>
            <a:off x="76200" y="914400"/>
            <a:ext cx="89916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0350" indent="-260350" eaLnBrk="0" hangingPunct="0">
              <a:tabLst>
                <a:tab pos="285750" algn="l"/>
              </a:tabLst>
              <a:defRPr sz="3200">
                <a:solidFill>
                  <a:schemeClr val="tx1"/>
                </a:solidFill>
                <a:latin typeface="Times New Roman" pitchFamily="18" charset="0"/>
              </a:defRPr>
            </a:lvl1pPr>
            <a:lvl2pPr marL="742950" indent="-285750" eaLnBrk="0" hangingPunct="0">
              <a:tabLst>
                <a:tab pos="285750" algn="l"/>
              </a:tabLst>
              <a:defRPr sz="3200">
                <a:solidFill>
                  <a:schemeClr val="tx1"/>
                </a:solidFill>
                <a:latin typeface="Times New Roman" pitchFamily="18" charset="0"/>
              </a:defRPr>
            </a:lvl2pPr>
            <a:lvl3pPr marL="1143000" indent="-228600" eaLnBrk="0" hangingPunct="0">
              <a:tabLst>
                <a:tab pos="285750" algn="l"/>
              </a:tabLst>
              <a:defRPr sz="3200">
                <a:solidFill>
                  <a:schemeClr val="tx1"/>
                </a:solidFill>
                <a:latin typeface="Times New Roman" pitchFamily="18" charset="0"/>
              </a:defRPr>
            </a:lvl3pPr>
            <a:lvl4pPr marL="1600200" indent="-228600" eaLnBrk="0" hangingPunct="0">
              <a:tabLst>
                <a:tab pos="285750" algn="l"/>
              </a:tabLst>
              <a:defRPr sz="3200">
                <a:solidFill>
                  <a:schemeClr val="tx1"/>
                </a:solidFill>
                <a:latin typeface="Times New Roman" pitchFamily="18" charset="0"/>
              </a:defRPr>
            </a:lvl4pPr>
            <a:lvl5pPr marL="2057400" indent="-228600" eaLnBrk="0" hangingPunct="0">
              <a:tabLst>
                <a:tab pos="2857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sz="3200">
                <a:solidFill>
                  <a:schemeClr val="tx1"/>
                </a:solidFill>
                <a:latin typeface="Times New Roman" pitchFamily="18" charset="0"/>
              </a:defRPr>
            </a:lvl9pPr>
          </a:lstStyle>
          <a:p>
            <a:pPr marL="0" indent="0" eaLnBrk="1" hangingPunct="1">
              <a:lnSpc>
                <a:spcPts val="3700"/>
              </a:lnSpc>
              <a:defRPr/>
            </a:pPr>
            <a:r>
              <a:rPr lang="en-US" dirty="0" smtClean="0">
                <a:solidFill>
                  <a:srgbClr val="000000"/>
                </a:solidFill>
              </a:rPr>
              <a:t>The </a:t>
            </a:r>
            <a:r>
              <a:rPr lang="en-US" dirty="0">
                <a:solidFill>
                  <a:srgbClr val="000000"/>
                </a:solidFill>
              </a:rPr>
              <a:t>“Santa” approach</a:t>
            </a:r>
          </a:p>
          <a:p>
            <a:pPr marL="344488" indent="-344488" eaLnBrk="1" hangingPunct="1">
              <a:lnSpc>
                <a:spcPts val="3700"/>
              </a:lnSpc>
              <a:buFont typeface="+mj-lt"/>
              <a:buAutoNum type="arabicPeriod"/>
              <a:defRPr/>
            </a:pPr>
            <a:r>
              <a:rPr lang="en-US" dirty="0">
                <a:solidFill>
                  <a:srgbClr val="000000"/>
                </a:solidFill>
              </a:rPr>
              <a:t>Show </a:t>
            </a:r>
            <a:r>
              <a:rPr lang="en-US" b="1" dirty="0">
                <a:solidFill>
                  <a:srgbClr val="000000"/>
                </a:solidFill>
              </a:rPr>
              <a:t>user satisfaction</a:t>
            </a:r>
            <a:r>
              <a:rPr lang="en-US" dirty="0">
                <a:solidFill>
                  <a:srgbClr val="000000"/>
                </a:solidFill>
              </a:rPr>
              <a:t> (not </a:t>
            </a:r>
            <a:r>
              <a:rPr lang="en-US" dirty="0" smtClean="0">
                <a:solidFill>
                  <a:srgbClr val="000000"/>
                </a:solidFill>
              </a:rPr>
              <a:t>really </a:t>
            </a:r>
            <a:r>
              <a:rPr lang="en-US" dirty="0">
                <a:solidFill>
                  <a:srgbClr val="000000"/>
                </a:solidFill>
              </a:rPr>
              <a:t>proof)</a:t>
            </a:r>
          </a:p>
          <a:p>
            <a:pPr marL="344488" indent="-344488" eaLnBrk="1" hangingPunct="1">
              <a:lnSpc>
                <a:spcPts val="3700"/>
              </a:lnSpc>
              <a:buFont typeface="+mj-lt"/>
              <a:buAutoNum type="arabicPeriod"/>
              <a:defRPr/>
            </a:pPr>
            <a:r>
              <a:rPr lang="en-US" b="1" dirty="0" smtClean="0">
                <a:solidFill>
                  <a:srgbClr val="000000"/>
                </a:solidFill>
              </a:rPr>
              <a:t>External data </a:t>
            </a:r>
            <a:r>
              <a:rPr lang="en-US" dirty="0" smtClean="0">
                <a:solidFill>
                  <a:srgbClr val="000000"/>
                </a:solidFill>
              </a:rPr>
              <a:t>proves the program has worked</a:t>
            </a:r>
          </a:p>
          <a:p>
            <a:pPr marL="344488" indent="-344488" eaLnBrk="1" hangingPunct="1">
              <a:lnSpc>
                <a:spcPts val="3700"/>
              </a:lnSpc>
              <a:buFont typeface="+mj-lt"/>
              <a:buAutoNum type="arabicPeriod"/>
              <a:defRPr/>
            </a:pPr>
            <a:r>
              <a:rPr lang="en-US" b="1" dirty="0">
                <a:solidFill>
                  <a:srgbClr val="000000"/>
                </a:solidFill>
              </a:rPr>
              <a:t>Show not having it</a:t>
            </a:r>
            <a:r>
              <a:rPr lang="en-US" dirty="0">
                <a:solidFill>
                  <a:srgbClr val="000000"/>
                </a:solidFill>
              </a:rPr>
              <a:t> will </a:t>
            </a:r>
            <a:r>
              <a:rPr lang="en-US" dirty="0" smtClean="0">
                <a:solidFill>
                  <a:srgbClr val="000000"/>
                </a:solidFill>
              </a:rPr>
              <a:t>create “other </a:t>
            </a:r>
            <a:r>
              <a:rPr lang="en-US" dirty="0">
                <a:solidFill>
                  <a:srgbClr val="000000"/>
                </a:solidFill>
              </a:rPr>
              <a:t>pocket </a:t>
            </a:r>
            <a:r>
              <a:rPr lang="en-US" dirty="0" smtClean="0">
                <a:solidFill>
                  <a:srgbClr val="000000"/>
                </a:solidFill>
              </a:rPr>
              <a:t>costs”</a:t>
            </a:r>
          </a:p>
          <a:p>
            <a:pPr marL="344488" indent="-344488" eaLnBrk="1" hangingPunct="1">
              <a:lnSpc>
                <a:spcPts val="3700"/>
              </a:lnSpc>
              <a:buFont typeface="+mj-lt"/>
              <a:buAutoNum type="arabicPeriod"/>
              <a:defRPr/>
            </a:pPr>
            <a:r>
              <a:rPr lang="en-US" dirty="0" smtClean="0"/>
              <a:t>Show </a:t>
            </a:r>
            <a:r>
              <a:rPr lang="en-US" b="1" dirty="0" smtClean="0"/>
              <a:t>major components have worked</a:t>
            </a:r>
            <a:r>
              <a:rPr lang="en-US" dirty="0" smtClean="0"/>
              <a:t> </a:t>
            </a:r>
            <a:r>
              <a:rPr lang="en-US" dirty="0"/>
              <a:t>at our </a:t>
            </a:r>
            <a:r>
              <a:rPr lang="en-US" dirty="0" smtClean="0"/>
              <a:t>firm</a:t>
            </a:r>
          </a:p>
          <a:p>
            <a:pPr marL="344488" indent="-344488" eaLnBrk="1" hangingPunct="1">
              <a:lnSpc>
                <a:spcPts val="3700"/>
              </a:lnSpc>
              <a:buFont typeface="+mj-lt"/>
              <a:buAutoNum type="arabicPeriod"/>
              <a:defRPr/>
            </a:pPr>
            <a:r>
              <a:rPr lang="en-US" b="1" dirty="0" smtClean="0">
                <a:solidFill>
                  <a:srgbClr val="000000"/>
                </a:solidFill>
              </a:rPr>
              <a:t>Use charts</a:t>
            </a:r>
            <a:r>
              <a:rPr lang="en-US" dirty="0" smtClean="0">
                <a:solidFill>
                  <a:srgbClr val="000000"/>
                </a:solidFill>
              </a:rPr>
              <a:t> as a visual alternative to metrics</a:t>
            </a:r>
          </a:p>
          <a:p>
            <a:pPr marL="344488" indent="-344488" eaLnBrk="1" hangingPunct="1">
              <a:lnSpc>
                <a:spcPts val="3700"/>
              </a:lnSpc>
              <a:buFont typeface="Times New Roman" pitchFamily="18" charset="0"/>
              <a:buAutoNum type="arabicPeriod"/>
              <a:defRPr/>
            </a:pPr>
            <a:r>
              <a:rPr lang="en-US" dirty="0" smtClean="0">
                <a:solidFill>
                  <a:srgbClr val="000000"/>
                </a:solidFill>
              </a:rPr>
              <a:t>Show a </a:t>
            </a:r>
            <a:r>
              <a:rPr lang="en-US" dirty="0">
                <a:solidFill>
                  <a:srgbClr val="000000"/>
                </a:solidFill>
              </a:rPr>
              <a:t>statistical </a:t>
            </a:r>
            <a:r>
              <a:rPr lang="en-US" b="1" dirty="0">
                <a:solidFill>
                  <a:srgbClr val="000000"/>
                </a:solidFill>
              </a:rPr>
              <a:t>correlation</a:t>
            </a:r>
          </a:p>
          <a:p>
            <a:pPr marL="344488" indent="-344488" eaLnBrk="1" hangingPunct="1">
              <a:lnSpc>
                <a:spcPts val="3700"/>
              </a:lnSpc>
              <a:buFont typeface="Times New Roman" pitchFamily="18" charset="0"/>
              <a:buAutoNum type="arabicPeriod"/>
              <a:defRPr/>
            </a:pPr>
            <a:r>
              <a:rPr lang="en-US" b="1" dirty="0">
                <a:solidFill>
                  <a:srgbClr val="000000"/>
                </a:solidFill>
              </a:rPr>
              <a:t>Before and after</a:t>
            </a:r>
            <a:r>
              <a:rPr lang="en-US" dirty="0">
                <a:solidFill>
                  <a:srgbClr val="000000"/>
                </a:solidFill>
              </a:rPr>
              <a:t> </a:t>
            </a:r>
            <a:r>
              <a:rPr lang="en-US" dirty="0" smtClean="0">
                <a:solidFill>
                  <a:srgbClr val="000000"/>
                </a:solidFill>
              </a:rPr>
              <a:t>comparison </a:t>
            </a:r>
            <a:r>
              <a:rPr lang="en-US" sz="3000" dirty="0" smtClean="0">
                <a:solidFill>
                  <a:srgbClr val="000000"/>
                </a:solidFill>
              </a:rPr>
              <a:t>(no program to a pilot)</a:t>
            </a:r>
            <a:endParaRPr lang="en-US" sz="3000" dirty="0">
              <a:solidFill>
                <a:srgbClr val="000000"/>
              </a:solidFill>
            </a:endParaRPr>
          </a:p>
          <a:p>
            <a:pPr marL="344488" indent="-344488" eaLnBrk="1" hangingPunct="1">
              <a:lnSpc>
                <a:spcPts val="3700"/>
              </a:lnSpc>
              <a:buFont typeface="Times New Roman" pitchFamily="18" charset="0"/>
              <a:buAutoNum type="arabicPeriod"/>
              <a:defRPr/>
            </a:pPr>
            <a:r>
              <a:rPr lang="en-US" b="1" dirty="0" smtClean="0">
                <a:solidFill>
                  <a:srgbClr val="000000"/>
                </a:solidFill>
              </a:rPr>
              <a:t>Side </a:t>
            </a:r>
            <a:r>
              <a:rPr lang="en-US" b="1" dirty="0">
                <a:solidFill>
                  <a:srgbClr val="000000"/>
                </a:solidFill>
              </a:rPr>
              <a:t>by side</a:t>
            </a:r>
            <a:r>
              <a:rPr lang="en-US" dirty="0">
                <a:solidFill>
                  <a:srgbClr val="000000"/>
                </a:solidFill>
              </a:rPr>
              <a:t> </a:t>
            </a:r>
            <a:r>
              <a:rPr lang="en-US" dirty="0" smtClean="0">
                <a:solidFill>
                  <a:srgbClr val="000000"/>
                </a:solidFill>
              </a:rPr>
              <a:t>comparisons</a:t>
            </a:r>
            <a:endParaRPr lang="en-US" dirty="0">
              <a:solidFill>
                <a:srgbClr val="000000"/>
              </a:solidFill>
            </a:endParaRPr>
          </a:p>
          <a:p>
            <a:pPr marL="344488" indent="-344488" eaLnBrk="1" hangingPunct="1">
              <a:lnSpc>
                <a:spcPts val="3700"/>
              </a:lnSpc>
              <a:buFont typeface="Times New Roman" pitchFamily="18" charset="0"/>
              <a:buAutoNum type="arabicPeriod"/>
              <a:defRPr/>
            </a:pPr>
            <a:r>
              <a:rPr lang="en-US" dirty="0" smtClean="0">
                <a:solidFill>
                  <a:srgbClr val="000000"/>
                </a:solidFill>
              </a:rPr>
              <a:t>Put it in, and take it </a:t>
            </a:r>
            <a:r>
              <a:rPr lang="en-US" dirty="0">
                <a:solidFill>
                  <a:srgbClr val="000000"/>
                </a:solidFill>
              </a:rPr>
              <a:t>away comparisons</a:t>
            </a:r>
            <a:endParaRPr lang="en-US" dirty="0" smtClean="0">
              <a:solidFill>
                <a:srgbClr val="000000"/>
              </a:solidFill>
            </a:endParaRPr>
          </a:p>
          <a:p>
            <a:pPr marL="344488" indent="-344488" eaLnBrk="1" hangingPunct="1">
              <a:lnSpc>
                <a:spcPts val="3700"/>
              </a:lnSpc>
              <a:buFont typeface="Times New Roman" pitchFamily="18" charset="0"/>
              <a:buAutoNum type="arabicPeriod"/>
              <a:defRPr/>
            </a:pPr>
            <a:r>
              <a:rPr lang="en-US" b="1" dirty="0" smtClean="0">
                <a:solidFill>
                  <a:srgbClr val="000000"/>
                </a:solidFill>
              </a:rPr>
              <a:t>Split sample / Control group</a:t>
            </a:r>
          </a:p>
          <a:p>
            <a:pPr marL="344488" indent="-344488" eaLnBrk="1" hangingPunct="1">
              <a:lnSpc>
                <a:spcPts val="3700"/>
              </a:lnSpc>
              <a:buFont typeface="Times New Roman" pitchFamily="18" charset="0"/>
              <a:buAutoNum type="arabicPeriod"/>
              <a:defRPr/>
            </a:pPr>
            <a:r>
              <a:rPr lang="en-US" dirty="0" smtClean="0">
                <a:solidFill>
                  <a:srgbClr val="000000"/>
                </a:solidFill>
              </a:rPr>
              <a:t>A process to </a:t>
            </a:r>
            <a:r>
              <a:rPr lang="en-US" b="1" dirty="0" smtClean="0">
                <a:solidFill>
                  <a:srgbClr val="000000"/>
                </a:solidFill>
              </a:rPr>
              <a:t>prove it works after it starts</a:t>
            </a:r>
          </a:p>
        </p:txBody>
      </p:sp>
    </p:spTree>
    <p:extLst>
      <p:ext uri="{BB962C8B-B14F-4D97-AF65-F5344CB8AC3E}">
        <p14:creationId xmlns:p14="http://schemas.microsoft.com/office/powerpoint/2010/main" val="1637929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3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38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38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13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752600"/>
            <a:ext cx="6705600" cy="2286000"/>
          </a:xfrm>
        </p:spPr>
        <p:txBody>
          <a:bodyPr/>
          <a:lstStyle/>
          <a:p>
            <a:pPr algn="ctr"/>
            <a:r>
              <a:rPr lang="en-US" b="1" dirty="0" smtClean="0">
                <a:solidFill>
                  <a:srgbClr val="FF0000"/>
                </a:solidFill>
              </a:rPr>
              <a:t>The old way</a:t>
            </a:r>
            <a:r>
              <a:rPr lang="en-US" sz="3600" b="1" dirty="0" smtClean="0"/>
              <a:t/>
            </a:r>
            <a:br>
              <a:rPr lang="en-US" sz="3600" b="1" dirty="0" smtClean="0"/>
            </a:br>
            <a:r>
              <a:rPr lang="en-US" sz="3600" b="1" dirty="0"/>
              <a:t/>
            </a:r>
            <a:br>
              <a:rPr lang="en-US" sz="3600" b="1" dirty="0"/>
            </a:br>
            <a:r>
              <a:rPr lang="en-US" sz="3600" b="1" dirty="0" smtClean="0"/>
              <a:t>The Santa Claus approach</a:t>
            </a:r>
            <a:endParaRPr lang="en-US" sz="3200" dirty="0"/>
          </a:p>
        </p:txBody>
      </p:sp>
      <p:sp>
        <p:nvSpPr>
          <p:cNvPr id="3" name="Subtitle 2"/>
          <p:cNvSpPr>
            <a:spLocks noGrp="1"/>
          </p:cNvSpPr>
          <p:nvPr>
            <p:ph type="subTitle" idx="1"/>
          </p:nvPr>
        </p:nvSpPr>
        <p:spPr>
          <a:xfrm>
            <a:off x="2971800" y="4876800"/>
            <a:ext cx="5791200" cy="1447800"/>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442D4F7B-055C-4A34-A82C-630274B30016}" type="slidenum">
              <a:rPr lang="en-US" smtClean="0">
                <a:solidFill>
                  <a:srgbClr val="FFFFFF"/>
                </a:solidFill>
              </a:rPr>
              <a:pPr/>
              <a:t>88</a:t>
            </a:fld>
            <a:endParaRPr lang="en-US" dirty="0">
              <a:solidFill>
                <a:srgbClr val="FFFFFF"/>
              </a:solidFill>
            </a:endParaRPr>
          </a:p>
        </p:txBody>
      </p:sp>
      <p:sp>
        <p:nvSpPr>
          <p:cNvPr id="5" name="TextBox 4"/>
          <p:cNvSpPr txBox="1"/>
          <p:nvPr/>
        </p:nvSpPr>
        <p:spPr>
          <a:xfrm>
            <a:off x="1600200" y="228600"/>
            <a:ext cx="5562600" cy="584775"/>
          </a:xfrm>
          <a:prstGeom prst="rect">
            <a:avLst/>
          </a:prstGeom>
          <a:noFill/>
        </p:spPr>
        <p:txBody>
          <a:bodyPr wrap="square" rtlCol="0">
            <a:spAutoFit/>
          </a:bodyPr>
          <a:lstStyle/>
          <a:p>
            <a:pPr algn="ctr"/>
            <a:r>
              <a:rPr lang="en-US" b="1" dirty="0" smtClean="0">
                <a:solidFill>
                  <a:srgbClr val="FFFFFF"/>
                </a:solidFill>
                <a:cs typeface="Arial" pitchFamily="34" charset="0"/>
              </a:rPr>
              <a:t> </a:t>
            </a:r>
            <a:endParaRPr lang="en-US" b="1" dirty="0">
              <a:solidFill>
                <a:srgbClr val="FFFFFF"/>
              </a:solidFill>
              <a:cs typeface="Arial" pitchFamily="34" charset="0"/>
            </a:endParaRPr>
          </a:p>
        </p:txBody>
      </p:sp>
    </p:spTree>
    <p:extLst>
      <p:ext uri="{BB962C8B-B14F-4D97-AF65-F5344CB8AC3E}">
        <p14:creationId xmlns:p14="http://schemas.microsoft.com/office/powerpoint/2010/main" val="369208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idx="4294967295"/>
          </p:nvPr>
        </p:nvSpPr>
        <p:spPr>
          <a:xfrm>
            <a:off x="0" y="228600"/>
            <a:ext cx="9144000" cy="533400"/>
          </a:xfrm>
        </p:spPr>
        <p:txBody>
          <a:bodyPr/>
          <a:lstStyle/>
          <a:p>
            <a:pPr marL="609600" indent="-609600" eaLnBrk="1" hangingPunct="1"/>
            <a:r>
              <a:rPr lang="en-US" dirty="0" smtClean="0"/>
              <a:t>The #1 most common approach in HR</a:t>
            </a:r>
          </a:p>
        </p:txBody>
      </p:sp>
      <p:sp>
        <p:nvSpPr>
          <p:cNvPr id="182276" name="Rectangle 3"/>
          <p:cNvSpPr>
            <a:spLocks noGrp="1" noChangeArrowheads="1"/>
          </p:cNvSpPr>
          <p:nvPr>
            <p:ph type="body" idx="4294967295"/>
          </p:nvPr>
        </p:nvSpPr>
        <p:spPr>
          <a:xfrm>
            <a:off x="152400" y="990600"/>
            <a:ext cx="8991600" cy="5486400"/>
          </a:xfrm>
        </p:spPr>
        <p:txBody>
          <a:bodyPr/>
          <a:lstStyle/>
          <a:p>
            <a:pPr marL="0" indent="0" eaLnBrk="1" hangingPunct="1">
              <a:lnSpc>
                <a:spcPct val="110000"/>
              </a:lnSpc>
              <a:buFont typeface="Wingdings" pitchFamily="2" charset="2"/>
              <a:buNone/>
            </a:pPr>
            <a:r>
              <a:rPr lang="en-US" b="1" dirty="0" smtClean="0"/>
              <a:t>Most in HR use the “Santa” approach</a:t>
            </a:r>
          </a:p>
          <a:p>
            <a:pPr marL="0" indent="0" eaLnBrk="1" hangingPunct="1">
              <a:lnSpc>
                <a:spcPct val="110000"/>
              </a:lnSpc>
              <a:buFont typeface="Wingdings" pitchFamily="2" charset="2"/>
              <a:buNone/>
            </a:pPr>
            <a:endParaRPr lang="en-US" b="1" dirty="0" smtClean="0"/>
          </a:p>
          <a:p>
            <a:pPr marL="0" indent="0" eaLnBrk="1" hangingPunct="1">
              <a:lnSpc>
                <a:spcPct val="110000"/>
              </a:lnSpc>
              <a:buFont typeface="Wingdings" pitchFamily="2" charset="2"/>
              <a:buNone/>
            </a:pPr>
            <a:endParaRPr lang="en-US" b="1" dirty="0" smtClean="0"/>
          </a:p>
          <a:p>
            <a:pPr marL="0" indent="0" eaLnBrk="1" hangingPunct="1">
              <a:lnSpc>
                <a:spcPct val="110000"/>
              </a:lnSpc>
              <a:buFont typeface="Wingdings" pitchFamily="2" charset="2"/>
              <a:buNone/>
            </a:pPr>
            <a:r>
              <a:rPr lang="en-US" b="1" dirty="0" smtClean="0"/>
              <a:t>I believe</a:t>
            </a:r>
          </a:p>
          <a:p>
            <a:pPr marL="0" indent="0" eaLnBrk="1" hangingPunct="1">
              <a:lnSpc>
                <a:spcPct val="110000"/>
              </a:lnSpc>
              <a:buFont typeface="Wingdings" pitchFamily="2" charset="2"/>
              <a:buNone/>
            </a:pPr>
            <a:r>
              <a:rPr lang="en-US" b="1" dirty="0" smtClean="0"/>
              <a:t>I feel</a:t>
            </a:r>
          </a:p>
          <a:p>
            <a:pPr marL="0" indent="0" eaLnBrk="1" hangingPunct="1">
              <a:lnSpc>
                <a:spcPct val="110000"/>
              </a:lnSpc>
              <a:buFont typeface="Wingdings" pitchFamily="2" charset="2"/>
              <a:buNone/>
            </a:pPr>
            <a:r>
              <a:rPr lang="en-US" b="1" dirty="0" smtClean="0"/>
              <a:t>I think</a:t>
            </a:r>
          </a:p>
          <a:p>
            <a:pPr marL="0" indent="0" eaLnBrk="1" hangingPunct="1">
              <a:lnSpc>
                <a:spcPct val="110000"/>
              </a:lnSpc>
              <a:buFont typeface="Wingdings" pitchFamily="2" charset="2"/>
              <a:buNone/>
            </a:pPr>
            <a:r>
              <a:rPr lang="en-US" b="1" dirty="0" smtClean="0"/>
              <a:t>I hope</a:t>
            </a:r>
          </a:p>
          <a:p>
            <a:pPr marL="0" indent="0" eaLnBrk="1" hangingPunct="1">
              <a:lnSpc>
                <a:spcPct val="110000"/>
              </a:lnSpc>
              <a:buFont typeface="Wingdings" pitchFamily="2" charset="2"/>
              <a:buNone/>
            </a:pPr>
            <a:endParaRPr lang="en-US" b="1" dirty="0" smtClean="0"/>
          </a:p>
          <a:p>
            <a:pPr marL="0" indent="0" algn="ctr" eaLnBrk="1" hangingPunct="1">
              <a:lnSpc>
                <a:spcPct val="110000"/>
              </a:lnSpc>
              <a:buFont typeface="Wingdings" pitchFamily="2" charset="2"/>
              <a:buNone/>
            </a:pPr>
            <a:r>
              <a:rPr lang="en-US" b="1" dirty="0" smtClean="0"/>
              <a:t>But fortunately there are 8 better approaches  </a:t>
            </a:r>
            <a:r>
              <a:rPr lang="en-US" dirty="0" smtClean="0"/>
              <a:t>&gt;</a:t>
            </a:r>
          </a:p>
        </p:txBody>
      </p:sp>
      <p:pic>
        <p:nvPicPr>
          <p:cNvPr id="182278" name="Picture 6" descr="http://www.celticattic.com/treasures/christmas/6019.jpg"/>
          <p:cNvPicPr>
            <a:picLocks noChangeAspect="1" noChangeArrowheads="1"/>
          </p:cNvPicPr>
          <p:nvPr/>
        </p:nvPicPr>
        <p:blipFill>
          <a:blip r:embed="rId2">
            <a:extLst>
              <a:ext uri="{28A0092B-C50C-407E-A947-70E740481C1C}">
                <a14:useLocalDpi xmlns:a14="http://schemas.microsoft.com/office/drawing/2010/main" val="0"/>
              </a:ext>
            </a:extLst>
          </a:blip>
          <a:srcRect b="10744"/>
          <a:stretch>
            <a:fillRect/>
          </a:stretch>
        </p:blipFill>
        <p:spPr bwMode="auto">
          <a:xfrm>
            <a:off x="3581400" y="2514600"/>
            <a:ext cx="327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3E9474DB-4770-4976-B084-11E95DA675EE}" type="slidenum">
              <a:rPr lang="en-US" sz="1400" smtClean="0">
                <a:solidFill>
                  <a:srgbClr val="000000"/>
                </a:solidFill>
              </a:rPr>
              <a:pPr eaLnBrk="1" hangingPunct="1"/>
              <a:t>89</a:t>
            </a:fld>
            <a:endParaRPr lang="en-US" sz="1400" dirty="0" smtClean="0">
              <a:solidFill>
                <a:srgbClr val="000000"/>
              </a:solidFill>
            </a:endParaRPr>
          </a:p>
        </p:txBody>
      </p:sp>
    </p:spTree>
    <p:extLst>
      <p:ext uri="{BB962C8B-B14F-4D97-AF65-F5344CB8AC3E}">
        <p14:creationId xmlns:p14="http://schemas.microsoft.com/office/powerpoint/2010/main" val="4221939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7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27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27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27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227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2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xfrm>
            <a:off x="8763000" y="6477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60D27869-ED7A-40DF-B1FB-590970DF310E}" type="slidenum">
              <a:rPr lang="en-US" sz="1400" smtClean="0">
                <a:solidFill>
                  <a:srgbClr val="000000"/>
                </a:solidFill>
              </a:rPr>
              <a:pPr eaLnBrk="1" hangingPunct="1"/>
              <a:t>9</a:t>
            </a:fld>
            <a:endParaRPr lang="en-US" sz="1400" dirty="0" smtClean="0">
              <a:solidFill>
                <a:srgbClr val="000000"/>
              </a:solidFill>
            </a:endParaRPr>
          </a:p>
        </p:txBody>
      </p:sp>
      <p:sp>
        <p:nvSpPr>
          <p:cNvPr id="61443" name="Rectangle 2"/>
          <p:cNvSpPr>
            <a:spLocks noGrp="1" noChangeArrowheads="1"/>
          </p:cNvSpPr>
          <p:nvPr>
            <p:ph type="title"/>
          </p:nvPr>
        </p:nvSpPr>
        <p:spPr>
          <a:xfrm>
            <a:off x="76200" y="304800"/>
            <a:ext cx="9144000" cy="400050"/>
          </a:xfrm>
        </p:spPr>
        <p:txBody>
          <a:bodyPr/>
          <a:lstStyle/>
          <a:p>
            <a:pPr>
              <a:lnSpc>
                <a:spcPts val="3200"/>
              </a:lnSpc>
            </a:pPr>
            <a:r>
              <a:rPr lang="en-US" dirty="0" smtClean="0">
                <a:solidFill>
                  <a:srgbClr val="FFFF00"/>
                </a:solidFill>
              </a:rPr>
              <a:t>The </a:t>
            </a:r>
            <a:r>
              <a:rPr lang="en-US" dirty="0" smtClean="0">
                <a:solidFill>
                  <a:srgbClr val="FFFF00"/>
                </a:solidFill>
              </a:rPr>
              <a:t>5 </a:t>
            </a:r>
            <a:r>
              <a:rPr lang="en-US" dirty="0" smtClean="0">
                <a:solidFill>
                  <a:srgbClr val="FFFF00"/>
                </a:solidFill>
              </a:rPr>
              <a:t>keys to business case success</a:t>
            </a:r>
            <a:endParaRPr lang="en-US" u="sng" dirty="0">
              <a:solidFill>
                <a:srgbClr val="FFFF00"/>
              </a:solidFill>
            </a:endParaRPr>
          </a:p>
        </p:txBody>
      </p:sp>
      <p:sp>
        <p:nvSpPr>
          <p:cNvPr id="868355" name="Rectangle 3"/>
          <p:cNvSpPr>
            <a:spLocks noGrp="1" noChangeArrowheads="1"/>
          </p:cNvSpPr>
          <p:nvPr>
            <p:ph type="body" idx="1"/>
          </p:nvPr>
        </p:nvSpPr>
        <p:spPr>
          <a:xfrm>
            <a:off x="124838" y="1130280"/>
            <a:ext cx="8991600" cy="5029200"/>
          </a:xfrm>
        </p:spPr>
        <p:txBody>
          <a:bodyPr/>
          <a:lstStyle/>
          <a:p>
            <a:pPr marL="0" indent="0">
              <a:lnSpc>
                <a:spcPts val="3300"/>
              </a:lnSpc>
              <a:buNone/>
            </a:pPr>
            <a:r>
              <a:rPr lang="en-US" b="1" dirty="0" smtClean="0"/>
              <a:t> </a:t>
            </a:r>
          </a:p>
        </p:txBody>
      </p:sp>
      <p:sp>
        <p:nvSpPr>
          <p:cNvPr id="13" name="TextBox 12"/>
          <p:cNvSpPr txBox="1"/>
          <p:nvPr/>
        </p:nvSpPr>
        <p:spPr>
          <a:xfrm>
            <a:off x="4800600" y="5583059"/>
            <a:ext cx="184731" cy="369332"/>
          </a:xfrm>
          <a:prstGeom prst="rect">
            <a:avLst/>
          </a:prstGeom>
          <a:noFill/>
        </p:spPr>
        <p:txBody>
          <a:bodyPr wrap="none" rtlCol="0">
            <a:spAutoFit/>
          </a:bodyPr>
          <a:lstStyle/>
          <a:p>
            <a:endParaRPr lang="en-US" sz="1800" dirty="0">
              <a:solidFill>
                <a:srgbClr val="000000"/>
              </a:solidFill>
              <a:cs typeface="Arial" pitchFamily="34" charset="0"/>
            </a:endParaRPr>
          </a:p>
        </p:txBody>
      </p:sp>
      <p:sp>
        <p:nvSpPr>
          <p:cNvPr id="4" name="TextBox 3"/>
          <p:cNvSpPr txBox="1"/>
          <p:nvPr/>
        </p:nvSpPr>
        <p:spPr>
          <a:xfrm>
            <a:off x="5257800" y="1828800"/>
            <a:ext cx="1108368" cy="584775"/>
          </a:xfrm>
          <a:prstGeom prst="rect">
            <a:avLst/>
          </a:prstGeom>
          <a:noFill/>
        </p:spPr>
        <p:txBody>
          <a:bodyPr wrap="square" rtlCol="0">
            <a:spAutoFit/>
          </a:bodyPr>
          <a:lstStyle/>
          <a:p>
            <a:endParaRPr lang="en-US" b="1" dirty="0" smtClean="0">
              <a:solidFill>
                <a:srgbClr val="000000"/>
              </a:solidFill>
              <a:cs typeface="Arial" pitchFamily="34" charset="0"/>
            </a:endParaRPr>
          </a:p>
        </p:txBody>
      </p:sp>
      <p:sp>
        <p:nvSpPr>
          <p:cNvPr id="8" name="TextBox 7"/>
          <p:cNvSpPr txBox="1"/>
          <p:nvPr/>
        </p:nvSpPr>
        <p:spPr>
          <a:xfrm>
            <a:off x="156369" y="969761"/>
            <a:ext cx="8991600" cy="5632311"/>
          </a:xfrm>
          <a:prstGeom prst="rect">
            <a:avLst/>
          </a:prstGeom>
          <a:noFill/>
        </p:spPr>
        <p:txBody>
          <a:bodyPr wrap="square" rtlCol="0">
            <a:spAutoFit/>
          </a:bodyPr>
          <a:lstStyle/>
          <a:p>
            <a:pPr marL="400050" indent="-400050">
              <a:lnSpc>
                <a:spcPts val="3600"/>
              </a:lnSpc>
              <a:buFont typeface="+mj-lt"/>
              <a:buAutoNum type="arabicPeriod"/>
            </a:pPr>
            <a:r>
              <a:rPr lang="en-US" b="1" dirty="0" smtClean="0">
                <a:solidFill>
                  <a:srgbClr val="000000"/>
                </a:solidFill>
                <a:cs typeface="Arial" pitchFamily="34" charset="0"/>
              </a:rPr>
              <a:t>Everything matters</a:t>
            </a:r>
            <a:r>
              <a:rPr lang="en-US" dirty="0" smtClean="0">
                <a:solidFill>
                  <a:srgbClr val="000000"/>
                </a:solidFill>
                <a:cs typeface="Arial" pitchFamily="34" charset="0"/>
              </a:rPr>
              <a:t> and especially omissions</a:t>
            </a:r>
          </a:p>
          <a:p>
            <a:pPr marL="400050" indent="-400050">
              <a:lnSpc>
                <a:spcPts val="3600"/>
              </a:lnSpc>
              <a:buFont typeface="+mj-lt"/>
              <a:buAutoNum type="arabicPeriod"/>
            </a:pPr>
            <a:endParaRPr lang="en-US" dirty="0" smtClean="0">
              <a:solidFill>
                <a:srgbClr val="000000"/>
              </a:solidFill>
              <a:cs typeface="Arial" pitchFamily="34" charset="0"/>
            </a:endParaRPr>
          </a:p>
          <a:p>
            <a:pPr marL="400050" indent="-400050">
              <a:lnSpc>
                <a:spcPts val="3600"/>
              </a:lnSpc>
              <a:buFont typeface="+mj-lt"/>
              <a:buAutoNum type="arabicPeriod"/>
            </a:pPr>
            <a:r>
              <a:rPr lang="en-US" dirty="0" smtClean="0">
                <a:solidFill>
                  <a:srgbClr val="000000"/>
                </a:solidFill>
                <a:cs typeface="Arial" pitchFamily="34" charset="0"/>
              </a:rPr>
              <a:t>Identify and meet all of the decision maker’s </a:t>
            </a:r>
            <a:r>
              <a:rPr lang="en-US" b="1" dirty="0" smtClean="0">
                <a:solidFill>
                  <a:srgbClr val="000000"/>
                </a:solidFill>
                <a:cs typeface="Arial" pitchFamily="34" charset="0"/>
              </a:rPr>
              <a:t>funding approval factors</a:t>
            </a:r>
          </a:p>
          <a:p>
            <a:pPr marL="400050" indent="-400050">
              <a:lnSpc>
                <a:spcPts val="3600"/>
              </a:lnSpc>
              <a:buFont typeface="+mj-lt"/>
              <a:buAutoNum type="arabicPeriod"/>
            </a:pPr>
            <a:endParaRPr lang="en-US" b="1" dirty="0" smtClean="0">
              <a:solidFill>
                <a:srgbClr val="000000"/>
              </a:solidFill>
              <a:cs typeface="Arial" pitchFamily="34" charset="0"/>
            </a:endParaRPr>
          </a:p>
          <a:p>
            <a:pPr marL="400050" indent="-400050">
              <a:lnSpc>
                <a:spcPts val="3600"/>
              </a:lnSpc>
              <a:buFont typeface="+mj-lt"/>
              <a:buAutoNum type="arabicPeriod"/>
            </a:pPr>
            <a:r>
              <a:rPr lang="en-US" dirty="0" smtClean="0">
                <a:solidFill>
                  <a:srgbClr val="000000"/>
                </a:solidFill>
                <a:cs typeface="Arial" pitchFamily="34" charset="0"/>
              </a:rPr>
              <a:t>Do not violate any of the </a:t>
            </a:r>
            <a:r>
              <a:rPr lang="en-US" dirty="0">
                <a:solidFill>
                  <a:srgbClr val="000000"/>
                </a:solidFill>
                <a:cs typeface="Arial" pitchFamily="34" charset="0"/>
              </a:rPr>
              <a:t>of the decision maker’s</a:t>
            </a:r>
            <a:r>
              <a:rPr lang="en-US" dirty="0" smtClean="0">
                <a:solidFill>
                  <a:srgbClr val="000000"/>
                </a:solidFill>
                <a:cs typeface="Arial" pitchFamily="34" charset="0"/>
              </a:rPr>
              <a:t> </a:t>
            </a:r>
            <a:r>
              <a:rPr lang="en-US" b="1" dirty="0" smtClean="0">
                <a:solidFill>
                  <a:srgbClr val="000000"/>
                </a:solidFill>
                <a:cs typeface="Arial" pitchFamily="34" charset="0"/>
              </a:rPr>
              <a:t>knockout factors</a:t>
            </a:r>
          </a:p>
          <a:p>
            <a:pPr marL="400050" indent="-400050">
              <a:lnSpc>
                <a:spcPts val="3600"/>
              </a:lnSpc>
              <a:buFont typeface="+mj-lt"/>
              <a:buAutoNum type="arabicPeriod"/>
            </a:pPr>
            <a:endParaRPr lang="en-US" b="1" dirty="0">
              <a:solidFill>
                <a:srgbClr val="000000"/>
              </a:solidFill>
              <a:cs typeface="Arial" pitchFamily="34" charset="0"/>
            </a:endParaRPr>
          </a:p>
          <a:p>
            <a:pPr marL="400050" indent="-400050">
              <a:lnSpc>
                <a:spcPts val="3600"/>
              </a:lnSpc>
              <a:buFont typeface="+mj-lt"/>
              <a:buAutoNum type="arabicPeriod"/>
            </a:pPr>
            <a:r>
              <a:rPr lang="en-US" dirty="0" smtClean="0">
                <a:solidFill>
                  <a:srgbClr val="000000"/>
                </a:solidFill>
                <a:cs typeface="Arial" pitchFamily="34" charset="0"/>
              </a:rPr>
              <a:t>Be able to anticipate and quickly answer with data  all of</a:t>
            </a:r>
            <a:r>
              <a:rPr lang="en-US" b="1" dirty="0" smtClean="0">
                <a:solidFill>
                  <a:srgbClr val="000000"/>
                </a:solidFill>
                <a:cs typeface="Arial" pitchFamily="34" charset="0"/>
              </a:rPr>
              <a:t> their bone-chilling questions</a:t>
            </a:r>
          </a:p>
          <a:p>
            <a:pPr marL="400050" indent="-400050">
              <a:lnSpc>
                <a:spcPts val="3600"/>
              </a:lnSpc>
              <a:buFont typeface="+mj-lt"/>
              <a:buAutoNum type="arabicPeriod"/>
            </a:pPr>
            <a:endParaRPr lang="en-US" b="1" dirty="0">
              <a:solidFill>
                <a:srgbClr val="000000"/>
              </a:solidFill>
              <a:cs typeface="Arial" pitchFamily="34" charset="0"/>
            </a:endParaRPr>
          </a:p>
          <a:p>
            <a:pPr marL="400050" indent="-400050">
              <a:lnSpc>
                <a:spcPts val="3600"/>
              </a:lnSpc>
              <a:buFont typeface="+mj-lt"/>
              <a:buAutoNum type="arabicPeriod"/>
            </a:pPr>
            <a:r>
              <a:rPr lang="en-US" b="1" dirty="0" smtClean="0">
                <a:solidFill>
                  <a:srgbClr val="000000"/>
                </a:solidFill>
                <a:cs typeface="Arial" pitchFamily="34" charset="0"/>
              </a:rPr>
              <a:t>Pre-test everything </a:t>
            </a:r>
            <a:r>
              <a:rPr lang="en-US" dirty="0" smtClean="0">
                <a:solidFill>
                  <a:srgbClr val="000000"/>
                </a:solidFill>
                <a:cs typeface="Arial" pitchFamily="34" charset="0"/>
              </a:rPr>
              <a:t>until you get it  perfect</a:t>
            </a:r>
            <a:endParaRPr lang="en-US" dirty="0">
              <a:solidFill>
                <a:srgbClr val="000000"/>
              </a:solidFill>
              <a:cs typeface="Arial" pitchFamily="34" charset="0"/>
            </a:endParaRPr>
          </a:p>
        </p:txBody>
      </p:sp>
    </p:spTree>
    <p:extLst>
      <p:ext uri="{BB962C8B-B14F-4D97-AF65-F5344CB8AC3E}">
        <p14:creationId xmlns:p14="http://schemas.microsoft.com/office/powerpoint/2010/main" val="1210470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90</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62000" y="990600"/>
            <a:ext cx="8458200" cy="2721258"/>
          </a:xfrm>
          <a:prstGeom prst="rect">
            <a:avLst/>
          </a:prstGeom>
        </p:spPr>
        <p:txBody>
          <a:bodyPr wrap="square">
            <a:spAutoFit/>
          </a:bodyPr>
          <a:lstStyle/>
          <a:p>
            <a:pPr algn="ctr">
              <a:lnSpc>
                <a:spcPts val="4100"/>
              </a:lnSpc>
              <a:defRPr/>
            </a:pPr>
            <a:r>
              <a:rPr lang="en-US" sz="4000" b="1" dirty="0">
                <a:solidFill>
                  <a:srgbClr val="FF0000"/>
                </a:solidFill>
              </a:rPr>
              <a:t>Business case method # 1</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Show </a:t>
            </a:r>
            <a:r>
              <a:rPr lang="en-US" sz="4000" b="1" dirty="0"/>
              <a:t>that users are </a:t>
            </a:r>
            <a:r>
              <a:rPr lang="en-US" sz="4000" b="1" u="sng" dirty="0"/>
              <a:t>satisfied</a:t>
            </a:r>
            <a:br>
              <a:rPr lang="en-US" sz="4000" b="1" u="sng" dirty="0"/>
            </a:br>
            <a:r>
              <a:rPr lang="en-US" sz="4000" dirty="0"/>
              <a:t>(Not really proof)</a:t>
            </a:r>
            <a:endParaRPr lang="en-US" sz="4000" b="1" dirty="0">
              <a:solidFill>
                <a:srgbClr val="FFFFFF"/>
              </a:solidFill>
            </a:endParaRPr>
          </a:p>
        </p:txBody>
      </p:sp>
    </p:spTree>
    <p:extLst>
      <p:ext uri="{BB962C8B-B14F-4D97-AF65-F5344CB8AC3E}">
        <p14:creationId xmlns:p14="http://schemas.microsoft.com/office/powerpoint/2010/main" val="6946000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Satisfaction surveys may indicate results</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91</a:t>
            </a:fld>
            <a:endParaRPr lang="en-US" sz="1400" dirty="0" smtClean="0">
              <a:solidFill>
                <a:srgbClr val="000000"/>
              </a:solidFill>
            </a:endParaRPr>
          </a:p>
        </p:txBody>
      </p:sp>
      <p:sp>
        <p:nvSpPr>
          <p:cNvPr id="3" name="Rectangle 2"/>
          <p:cNvSpPr/>
          <p:nvPr/>
        </p:nvSpPr>
        <p:spPr>
          <a:xfrm>
            <a:off x="114300" y="990600"/>
            <a:ext cx="8915400" cy="5201424"/>
          </a:xfrm>
          <a:prstGeom prst="rect">
            <a:avLst/>
          </a:prstGeom>
        </p:spPr>
        <p:txBody>
          <a:bodyPr wrap="square">
            <a:spAutoFit/>
          </a:bodyPr>
          <a:lstStyle/>
          <a:p>
            <a:r>
              <a:rPr lang="en-US" b="1" dirty="0" smtClean="0">
                <a:solidFill>
                  <a:srgbClr val="000000"/>
                </a:solidFill>
                <a:cs typeface="Arial" pitchFamily="34" charset="0"/>
              </a:rPr>
              <a:t>Having </a:t>
            </a:r>
            <a:r>
              <a:rPr lang="en-US" b="1" u="sng" dirty="0" smtClean="0">
                <a:solidFill>
                  <a:srgbClr val="000000"/>
                </a:solidFill>
                <a:cs typeface="Arial" pitchFamily="34" charset="0"/>
              </a:rPr>
              <a:t>satisfied users</a:t>
            </a:r>
            <a:r>
              <a:rPr lang="en-US" b="1" dirty="0" smtClean="0">
                <a:solidFill>
                  <a:srgbClr val="000000"/>
                </a:solidFill>
                <a:cs typeface="Arial" pitchFamily="34" charset="0"/>
              </a:rPr>
              <a:t> may be enough</a:t>
            </a:r>
          </a:p>
          <a:p>
            <a:pPr marL="341313" indent="-341313">
              <a:lnSpc>
                <a:spcPts val="4500"/>
              </a:lnSpc>
              <a:buFont typeface="+mj-lt"/>
              <a:buAutoNum type="arabicPeriod"/>
            </a:pPr>
            <a:r>
              <a:rPr lang="en-US" dirty="0" smtClean="0">
                <a:solidFill>
                  <a:srgbClr val="000000"/>
                </a:solidFill>
              </a:rPr>
              <a:t>If the </a:t>
            </a:r>
            <a:r>
              <a:rPr lang="en-US" b="1" dirty="0" smtClean="0">
                <a:solidFill>
                  <a:srgbClr val="000000"/>
                </a:solidFill>
              </a:rPr>
              <a:t>users of the program or process are highly satisfied</a:t>
            </a:r>
            <a:r>
              <a:rPr lang="en-US" dirty="0" smtClean="0">
                <a:solidFill>
                  <a:srgbClr val="000000"/>
                </a:solidFill>
              </a:rPr>
              <a:t>, executives may accept that as proof that the program is producing results</a:t>
            </a:r>
          </a:p>
          <a:p>
            <a:pPr marL="341313" indent="-341313">
              <a:lnSpc>
                <a:spcPts val="4500"/>
              </a:lnSpc>
              <a:buFont typeface="+mj-lt"/>
              <a:buAutoNum type="arabicPeriod"/>
            </a:pPr>
            <a:r>
              <a:rPr lang="en-US" b="1" dirty="0" smtClean="0">
                <a:solidFill>
                  <a:srgbClr val="000000"/>
                </a:solidFill>
              </a:rPr>
              <a:t>Unfortunately low expectations</a:t>
            </a:r>
            <a:r>
              <a:rPr lang="en-US" dirty="0" smtClean="0">
                <a:solidFill>
                  <a:srgbClr val="000000"/>
                </a:solidFill>
              </a:rPr>
              <a:t> by users (because they’ve never seen higher-quality work) may result in reasonable satisfaction scores</a:t>
            </a:r>
          </a:p>
          <a:p>
            <a:pPr marL="341313" indent="-341313">
              <a:lnSpc>
                <a:spcPts val="4500"/>
              </a:lnSpc>
              <a:buFont typeface="+mj-lt"/>
              <a:buAutoNum type="arabicPeriod"/>
            </a:pPr>
            <a:r>
              <a:rPr lang="en-US" dirty="0" smtClean="0">
                <a:solidFill>
                  <a:srgbClr val="000000"/>
                </a:solidFill>
              </a:rPr>
              <a:t>Ranking programs </a:t>
            </a:r>
            <a:r>
              <a:rPr lang="en-US" b="1" dirty="0" smtClean="0">
                <a:solidFill>
                  <a:srgbClr val="000000"/>
                </a:solidFill>
              </a:rPr>
              <a:t>based on their impact on the manager’s results</a:t>
            </a:r>
            <a:r>
              <a:rPr lang="en-US" dirty="0" smtClean="0">
                <a:solidFill>
                  <a:srgbClr val="000000"/>
                </a:solidFill>
              </a:rPr>
              <a:t> may be a superior approach</a:t>
            </a:r>
            <a:endParaRPr lang="en-US" dirty="0" smtClean="0">
              <a:solidFill>
                <a:srgbClr val="000000"/>
              </a:solidFill>
              <a:cs typeface="Arial" pitchFamily="34" charset="0"/>
            </a:endParaRPr>
          </a:p>
        </p:txBody>
      </p:sp>
    </p:spTree>
    <p:extLst>
      <p:ext uri="{BB962C8B-B14F-4D97-AF65-F5344CB8AC3E}">
        <p14:creationId xmlns:p14="http://schemas.microsoft.com/office/powerpoint/2010/main" val="351666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92</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62000" y="990600"/>
            <a:ext cx="8458200" cy="3247043"/>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2</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Use </a:t>
            </a:r>
            <a:r>
              <a:rPr lang="en-US" sz="4000" b="1" u="sng" dirty="0"/>
              <a:t>external data</a:t>
            </a:r>
            <a:r>
              <a:rPr lang="en-US" sz="4000" b="1" dirty="0"/>
              <a:t> to prove that </a:t>
            </a:r>
            <a:br>
              <a:rPr lang="en-US" sz="4000" b="1" dirty="0"/>
            </a:br>
            <a:r>
              <a:rPr lang="en-US" sz="4000" b="1" dirty="0"/>
              <a:t/>
            </a:r>
            <a:br>
              <a:rPr lang="en-US" sz="4000" b="1" dirty="0"/>
            </a:br>
            <a:r>
              <a:rPr lang="en-US" sz="4000" b="1" dirty="0"/>
              <a:t>the program has worked</a:t>
            </a:r>
            <a:endParaRPr lang="en-US" sz="4000" b="1" dirty="0">
              <a:solidFill>
                <a:srgbClr val="FFFFFF"/>
              </a:solidFill>
            </a:endParaRPr>
          </a:p>
        </p:txBody>
      </p:sp>
    </p:spTree>
    <p:extLst>
      <p:ext uri="{BB962C8B-B14F-4D97-AF65-F5344CB8AC3E}">
        <p14:creationId xmlns:p14="http://schemas.microsoft.com/office/powerpoint/2010/main" val="980606739"/>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362200"/>
            <a:ext cx="5867400" cy="2286000"/>
          </a:xfrm>
        </p:spPr>
        <p:txBody>
          <a:bodyPr/>
          <a:lstStyle/>
          <a:p>
            <a:pPr algn="ct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442D4F7B-055C-4A34-A82C-630274B30016}" type="slidenum">
              <a:rPr lang="en-US" smtClean="0">
                <a:solidFill>
                  <a:srgbClr val="FFFFFF"/>
                </a:solidFill>
              </a:rPr>
              <a:pPr/>
              <a:t>93</a:t>
            </a:fld>
            <a:endParaRPr lang="en-US" dirty="0">
              <a:solidFill>
                <a:srgbClr val="FFFFFF"/>
              </a:solidFill>
            </a:endParaRPr>
          </a:p>
        </p:txBody>
      </p:sp>
      <p:sp>
        <p:nvSpPr>
          <p:cNvPr id="5" name="TextBox 4"/>
          <p:cNvSpPr txBox="1"/>
          <p:nvPr/>
        </p:nvSpPr>
        <p:spPr>
          <a:xfrm>
            <a:off x="2760562" y="1447800"/>
            <a:ext cx="6172200" cy="3618939"/>
          </a:xfrm>
          <a:prstGeom prst="rect">
            <a:avLst/>
          </a:prstGeom>
          <a:noFill/>
        </p:spPr>
        <p:txBody>
          <a:bodyPr wrap="square" rtlCol="0">
            <a:spAutoFit/>
          </a:bodyPr>
          <a:lstStyle/>
          <a:p>
            <a:pPr>
              <a:lnSpc>
                <a:spcPts val="5500"/>
              </a:lnSpc>
            </a:pPr>
            <a:r>
              <a:rPr lang="en-US" b="1" dirty="0" smtClean="0">
                <a:solidFill>
                  <a:srgbClr val="FFFFFF"/>
                </a:solidFill>
                <a:cs typeface="Arial" pitchFamily="34" charset="0"/>
              </a:rPr>
              <a:t>If you didn’t already know… </a:t>
            </a:r>
          </a:p>
          <a:p>
            <a:pPr>
              <a:lnSpc>
                <a:spcPts val="5500"/>
              </a:lnSpc>
            </a:pPr>
            <a:r>
              <a:rPr lang="en-US" b="1" dirty="0" smtClean="0">
                <a:solidFill>
                  <a:srgbClr val="FFFFFF"/>
                </a:solidFill>
                <a:cs typeface="Arial" pitchFamily="34" charset="0"/>
              </a:rPr>
              <a:t>there is plenty of </a:t>
            </a:r>
            <a:r>
              <a:rPr lang="en-US" b="1" u="sng" dirty="0" smtClean="0">
                <a:solidFill>
                  <a:srgbClr val="FFFFFF"/>
                </a:solidFill>
                <a:cs typeface="Arial" pitchFamily="34" charset="0"/>
              </a:rPr>
              <a:t>statistical evidence</a:t>
            </a:r>
            <a:r>
              <a:rPr lang="en-US" b="1" dirty="0" smtClean="0">
                <a:solidFill>
                  <a:srgbClr val="FFFFFF"/>
                </a:solidFill>
                <a:cs typeface="Arial" pitchFamily="34" charset="0"/>
              </a:rPr>
              <a:t> that human capital is a major moneymaker </a:t>
            </a:r>
          </a:p>
          <a:p>
            <a:pPr>
              <a:lnSpc>
                <a:spcPts val="5500"/>
              </a:lnSpc>
            </a:pPr>
            <a:r>
              <a:rPr lang="en-US" sz="2400" dirty="0" smtClean="0">
                <a:solidFill>
                  <a:srgbClr val="FFFFFF"/>
                </a:solidFill>
                <a:cs typeface="Arial" pitchFamily="34" charset="0"/>
              </a:rPr>
              <a:t>(revenue, profits and stock value)</a:t>
            </a:r>
            <a:endParaRPr lang="en-US" dirty="0">
              <a:solidFill>
                <a:srgbClr val="FFFFFF"/>
              </a:solidFill>
              <a:cs typeface="Arial" pitchFamily="34" charset="0"/>
            </a:endParaRPr>
          </a:p>
        </p:txBody>
      </p:sp>
      <p:sp>
        <p:nvSpPr>
          <p:cNvPr id="6" name="TextBox 5"/>
          <p:cNvSpPr txBox="1"/>
          <p:nvPr/>
        </p:nvSpPr>
        <p:spPr>
          <a:xfrm>
            <a:off x="2514600" y="241012"/>
            <a:ext cx="4603120" cy="584775"/>
          </a:xfrm>
          <a:prstGeom prst="rect">
            <a:avLst/>
          </a:prstGeom>
          <a:noFill/>
        </p:spPr>
        <p:txBody>
          <a:bodyPr wrap="none" rtlCol="0">
            <a:spAutoFit/>
          </a:bodyPr>
          <a:lstStyle/>
          <a:p>
            <a:r>
              <a:rPr lang="en-US" b="1" dirty="0" smtClean="0">
                <a:solidFill>
                  <a:srgbClr val="FFFFFF"/>
                </a:solidFill>
              </a:rPr>
              <a:t>The </a:t>
            </a:r>
            <a:r>
              <a:rPr lang="en-US" b="1" u="sng" dirty="0" smtClean="0">
                <a:solidFill>
                  <a:srgbClr val="FFFFFF"/>
                </a:solidFill>
              </a:rPr>
              <a:t>business case</a:t>
            </a:r>
            <a:r>
              <a:rPr lang="en-US" b="1" dirty="0" smtClean="0">
                <a:solidFill>
                  <a:srgbClr val="FFFFFF"/>
                </a:solidFill>
              </a:rPr>
              <a:t> for HR</a:t>
            </a:r>
            <a:endParaRPr lang="en-US" b="1" dirty="0">
              <a:solidFill>
                <a:srgbClr val="FFFFFF"/>
              </a:solidFill>
            </a:endParaRPr>
          </a:p>
        </p:txBody>
      </p:sp>
    </p:spTree>
    <p:extLst>
      <p:ext uri="{BB962C8B-B14F-4D97-AF65-F5344CB8AC3E}">
        <p14:creationId xmlns:p14="http://schemas.microsoft.com/office/powerpoint/2010/main" val="9703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381000"/>
          </a:xfrm>
        </p:spPr>
        <p:txBody>
          <a:bodyPr/>
          <a:lstStyle/>
          <a:p>
            <a:pPr>
              <a:lnSpc>
                <a:spcPts val="3200"/>
              </a:lnSpc>
            </a:pPr>
            <a:r>
              <a:rPr lang="en-US" sz="3100" dirty="0" smtClean="0"/>
              <a:t>A compelling business case requires that you focus your resources </a:t>
            </a:r>
            <a:r>
              <a:rPr lang="en-US" sz="3100" u="sng" dirty="0" smtClean="0"/>
              <a:t>on activities that increase profit</a:t>
            </a:r>
            <a:r>
              <a:rPr lang="en-US" sz="3100" dirty="0" smtClean="0"/>
              <a:t> </a:t>
            </a:r>
            <a:r>
              <a:rPr lang="en-US" sz="2000" dirty="0" smtClean="0"/>
              <a:t>(</a:t>
            </a:r>
            <a:r>
              <a:rPr lang="en-US" sz="2000" dirty="0"/>
              <a:t>BCG</a:t>
            </a:r>
            <a:r>
              <a:rPr lang="en-US" sz="2000" dirty="0" smtClean="0"/>
              <a:t>)</a:t>
            </a:r>
            <a:endParaRPr lang="en-US" u="sng" dirty="0" smtClean="0"/>
          </a:p>
        </p:txBody>
      </p:sp>
      <p:sp>
        <p:nvSpPr>
          <p:cNvPr id="4" name="Slide Number Placeholder 3"/>
          <p:cNvSpPr>
            <a:spLocks noGrp="1"/>
          </p:cNvSpPr>
          <p:nvPr>
            <p:ph type="sldNum" sz="quarter" idx="10"/>
          </p:nvPr>
        </p:nvSpPr>
        <p:spPr>
          <a:xfrm>
            <a:off x="8763000" y="6553199"/>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94</a:t>
            </a:fld>
            <a:endParaRPr lang="en-US" sz="1400" dirty="0" smtClean="0">
              <a:solidFill>
                <a:srgbClr val="000000"/>
              </a:solidFill>
            </a:endParaRPr>
          </a:p>
        </p:txBody>
      </p:sp>
      <p:sp>
        <p:nvSpPr>
          <p:cNvPr id="2" name="Rectangle 1"/>
          <p:cNvSpPr/>
          <p:nvPr/>
        </p:nvSpPr>
        <p:spPr>
          <a:xfrm>
            <a:off x="1371600" y="6502442"/>
            <a:ext cx="6629400" cy="307777"/>
          </a:xfrm>
          <a:prstGeom prst="rect">
            <a:avLst/>
          </a:prstGeom>
        </p:spPr>
        <p:txBody>
          <a:bodyPr wrap="square">
            <a:spAutoFit/>
          </a:bodyPr>
          <a:lstStyle/>
          <a:p>
            <a:r>
              <a:rPr lang="en-US" sz="1050" dirty="0">
                <a:solidFill>
                  <a:srgbClr val="000000"/>
                </a:solidFill>
                <a:cs typeface="Arial" pitchFamily="34" charset="0"/>
              </a:rPr>
              <a:t>Source: </a:t>
            </a:r>
            <a:r>
              <a:rPr lang="en-US" sz="1400" b="1" dirty="0">
                <a:solidFill>
                  <a:srgbClr val="000000"/>
                </a:solidFill>
                <a:cs typeface="Arial" pitchFamily="34" charset="0"/>
              </a:rPr>
              <a:t>BCG</a:t>
            </a:r>
            <a:r>
              <a:rPr lang="en-US" sz="1050" b="1" dirty="0">
                <a:solidFill>
                  <a:srgbClr val="000000"/>
                </a:solidFill>
                <a:cs typeface="Arial" pitchFamily="34" charset="0"/>
              </a:rPr>
              <a:t>/WFPMA -</a:t>
            </a:r>
            <a:r>
              <a:rPr lang="en-US" sz="1000" b="1" dirty="0">
                <a:solidFill>
                  <a:srgbClr val="000000"/>
                </a:solidFill>
                <a:cs typeface="Arial" pitchFamily="34" charset="0"/>
              </a:rPr>
              <a:t> </a:t>
            </a:r>
            <a:r>
              <a:rPr lang="en-US" sz="1000" dirty="0">
                <a:solidFill>
                  <a:srgbClr val="000000"/>
                </a:solidFill>
                <a:cs typeface="Arial" pitchFamily="34" charset="0"/>
              </a:rPr>
              <a:t>From Capability to Profitability: Realizing the Value of People Management, 2012</a:t>
            </a:r>
            <a:endParaRPr lang="en-US" sz="1200" dirty="0">
              <a:solidFill>
                <a:srgbClr val="000000"/>
              </a:solidFill>
              <a:cs typeface="Arial" pitchFamily="34" charset="0"/>
            </a:endParaRPr>
          </a:p>
        </p:txBody>
      </p:sp>
      <p:sp>
        <p:nvSpPr>
          <p:cNvPr id="5" name="TextBox 4"/>
          <p:cNvSpPr txBox="1"/>
          <p:nvPr/>
        </p:nvSpPr>
        <p:spPr>
          <a:xfrm>
            <a:off x="1" y="1015424"/>
            <a:ext cx="9320757" cy="584775"/>
          </a:xfrm>
          <a:prstGeom prst="rect">
            <a:avLst/>
          </a:prstGeom>
          <a:noFill/>
        </p:spPr>
        <p:txBody>
          <a:bodyPr wrap="none" rtlCol="0">
            <a:spAutoFit/>
          </a:bodyPr>
          <a:lstStyle/>
          <a:p>
            <a:r>
              <a:rPr lang="en-US" dirty="0" smtClean="0">
                <a:solidFill>
                  <a:srgbClr val="000000"/>
                </a:solidFill>
              </a:rPr>
              <a:t>Which TM </a:t>
            </a:r>
            <a:r>
              <a:rPr lang="en-US" b="1" dirty="0" smtClean="0">
                <a:solidFill>
                  <a:srgbClr val="000000"/>
                </a:solidFill>
              </a:rPr>
              <a:t>functions</a:t>
            </a:r>
            <a:r>
              <a:rPr lang="en-US" dirty="0" smtClean="0">
                <a:solidFill>
                  <a:srgbClr val="000000"/>
                </a:solidFill>
              </a:rPr>
              <a:t> have the highest impact on profit?</a:t>
            </a:r>
            <a:endParaRPr lang="en-US" dirty="0">
              <a:solidFill>
                <a:srgbClr val="000000"/>
              </a:solidFill>
            </a:endParaRPr>
          </a:p>
        </p:txBody>
      </p:sp>
      <p:pic>
        <p:nvPicPr>
          <p:cNvPr id="9" name="Picture 8"/>
          <p:cNvPicPr/>
          <p:nvPr/>
        </p:nvPicPr>
        <p:blipFill rotWithShape="1">
          <a:blip r:embed="rId2"/>
          <a:srcRect l="4952" t="15759" r="3128" b="22766"/>
          <a:stretch/>
        </p:blipFill>
        <p:spPr bwMode="auto">
          <a:xfrm>
            <a:off x="25401" y="1600199"/>
            <a:ext cx="9118599" cy="5056131"/>
          </a:xfrm>
          <a:prstGeom prst="rect">
            <a:avLst/>
          </a:prstGeom>
          <a:ln>
            <a:noFill/>
          </a:ln>
          <a:extLst>
            <a:ext uri="{53640926-AAD7-44D8-BBD7-CCE9431645EC}">
              <a14:shadowObscured xmlns:a14="http://schemas.microsoft.com/office/drawing/2010/main"/>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828800" y="2435553"/>
            <a:ext cx="5238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86200" y="2888673"/>
            <a:ext cx="5238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51320"/>
            <a:ext cx="5238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75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r>
              <a:rPr lang="en-US" dirty="0" smtClean="0"/>
              <a:t>Most CFO’s won’t buy external data</a:t>
            </a:r>
            <a:endParaRPr lang="en-US" u="sng" dirty="0" smtClean="0"/>
          </a:p>
        </p:txBody>
      </p:sp>
      <p:sp>
        <p:nvSpPr>
          <p:cNvPr id="4" name="Slide Number Placeholder 3"/>
          <p:cNvSpPr>
            <a:spLocks noGrp="1"/>
          </p:cNvSpPr>
          <p:nvPr>
            <p:ph type="sldNum" sz="quarter" idx="10"/>
          </p:nvPr>
        </p:nvSpPr>
        <p:spPr>
          <a:xfrm>
            <a:off x="8686800" y="64008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eaLnBrk="1" hangingPunct="1">
              <a:defRPr/>
            </a:pPr>
            <a:fld id="{306DB9F9-35EE-489B-A716-A3C0A1172DCB}" type="slidenum">
              <a:rPr lang="en-US" sz="1400" smtClean="0">
                <a:solidFill>
                  <a:srgbClr val="000000"/>
                </a:solidFill>
              </a:rPr>
              <a:pPr algn="l" eaLnBrk="1" hangingPunct="1">
                <a:defRPr/>
              </a:pPr>
              <a:t>95</a:t>
            </a:fld>
            <a:endParaRPr lang="en-US" sz="1400" dirty="0" smtClean="0">
              <a:solidFill>
                <a:srgbClr val="000000"/>
              </a:solidFill>
            </a:endParaRPr>
          </a:p>
        </p:txBody>
      </p:sp>
      <p:sp>
        <p:nvSpPr>
          <p:cNvPr id="3" name="Rectangle 2"/>
          <p:cNvSpPr/>
          <p:nvPr/>
        </p:nvSpPr>
        <p:spPr>
          <a:xfrm>
            <a:off x="152400" y="1143000"/>
            <a:ext cx="8915400" cy="5755422"/>
          </a:xfrm>
          <a:prstGeom prst="rect">
            <a:avLst/>
          </a:prstGeom>
        </p:spPr>
        <p:txBody>
          <a:bodyPr wrap="square">
            <a:spAutoFit/>
          </a:bodyPr>
          <a:lstStyle/>
          <a:p>
            <a:r>
              <a:rPr lang="en-US" b="1" dirty="0" smtClean="0">
                <a:solidFill>
                  <a:srgbClr val="000000"/>
                </a:solidFill>
                <a:cs typeface="Arial" pitchFamily="34" charset="0"/>
              </a:rPr>
              <a:t>Why doesn’t external data convince?</a:t>
            </a:r>
          </a:p>
          <a:p>
            <a:pPr marL="396875" indent="-396875">
              <a:lnSpc>
                <a:spcPct val="150000"/>
              </a:lnSpc>
              <a:buFont typeface="+mj-lt"/>
              <a:buAutoNum type="arabicPeriod"/>
            </a:pPr>
            <a:r>
              <a:rPr lang="en-US" dirty="0" smtClean="0">
                <a:solidFill>
                  <a:srgbClr val="000000"/>
                </a:solidFill>
                <a:cs typeface="Arial" pitchFamily="34" charset="0"/>
              </a:rPr>
              <a:t>“</a:t>
            </a:r>
            <a:r>
              <a:rPr lang="en-US" b="1" dirty="0" smtClean="0">
                <a:solidFill>
                  <a:srgbClr val="000000"/>
                </a:solidFill>
                <a:cs typeface="Arial" pitchFamily="34" charset="0"/>
              </a:rPr>
              <a:t>We are different</a:t>
            </a:r>
            <a:r>
              <a:rPr lang="en-US" dirty="0" smtClean="0">
                <a:solidFill>
                  <a:srgbClr val="000000"/>
                </a:solidFill>
                <a:cs typeface="Arial" pitchFamily="34" charset="0"/>
              </a:rPr>
              <a:t>” </a:t>
            </a:r>
            <a:r>
              <a:rPr lang="en-US" sz="2800" dirty="0" smtClean="0">
                <a:solidFill>
                  <a:srgbClr val="000000"/>
                </a:solidFill>
                <a:cs typeface="Arial" pitchFamily="34" charset="0"/>
              </a:rPr>
              <a:t>(in our culture and our industry)</a:t>
            </a:r>
            <a:endParaRPr lang="en-US" dirty="0" smtClean="0">
              <a:solidFill>
                <a:srgbClr val="000000"/>
              </a:solidFill>
              <a:cs typeface="Arial" pitchFamily="34" charset="0"/>
            </a:endParaRPr>
          </a:p>
          <a:p>
            <a:pPr marL="396875" indent="-396875">
              <a:lnSpc>
                <a:spcPct val="150000"/>
              </a:lnSpc>
              <a:buFont typeface="+mj-lt"/>
              <a:buAutoNum type="arabicPeriod"/>
            </a:pPr>
            <a:r>
              <a:rPr lang="en-US" dirty="0" smtClean="0">
                <a:solidFill>
                  <a:srgbClr val="000000"/>
                </a:solidFill>
                <a:cs typeface="Arial" pitchFamily="34" charset="0"/>
              </a:rPr>
              <a:t>The </a:t>
            </a:r>
            <a:r>
              <a:rPr lang="en-US" b="1" dirty="0" smtClean="0">
                <a:solidFill>
                  <a:srgbClr val="000000"/>
                </a:solidFill>
                <a:cs typeface="Arial" pitchFamily="34" charset="0"/>
              </a:rPr>
              <a:t>data</a:t>
            </a:r>
            <a:r>
              <a:rPr lang="en-US" dirty="0" smtClean="0">
                <a:solidFill>
                  <a:srgbClr val="000000"/>
                </a:solidFill>
                <a:cs typeface="Arial" pitchFamily="34" charset="0"/>
              </a:rPr>
              <a:t> may be skewed </a:t>
            </a:r>
            <a:r>
              <a:rPr lang="en-US" sz="2800" dirty="0" smtClean="0">
                <a:solidFill>
                  <a:srgbClr val="000000"/>
                </a:solidFill>
                <a:cs typeface="Arial" pitchFamily="34" charset="0"/>
              </a:rPr>
              <a:t>(or statements and not data)</a:t>
            </a:r>
            <a:endParaRPr lang="en-US" dirty="0" smtClean="0">
              <a:solidFill>
                <a:srgbClr val="000000"/>
              </a:solidFill>
              <a:cs typeface="Arial" pitchFamily="34" charset="0"/>
            </a:endParaRPr>
          </a:p>
          <a:p>
            <a:pPr marL="396875" indent="-396875">
              <a:lnSpc>
                <a:spcPct val="150000"/>
              </a:lnSpc>
              <a:buFont typeface="+mj-lt"/>
              <a:buAutoNum type="arabicPeriod"/>
            </a:pPr>
            <a:r>
              <a:rPr lang="en-US" dirty="0" smtClean="0">
                <a:solidFill>
                  <a:srgbClr val="000000"/>
                </a:solidFill>
                <a:cs typeface="Arial" pitchFamily="34" charset="0"/>
              </a:rPr>
              <a:t>It may have been </a:t>
            </a:r>
            <a:r>
              <a:rPr lang="en-US" b="1" dirty="0" smtClean="0">
                <a:solidFill>
                  <a:srgbClr val="000000"/>
                </a:solidFill>
                <a:cs typeface="Arial" pitchFamily="34" charset="0"/>
              </a:rPr>
              <a:t>years ago</a:t>
            </a:r>
          </a:p>
          <a:p>
            <a:pPr marL="396875" indent="-396875">
              <a:lnSpc>
                <a:spcPct val="150000"/>
              </a:lnSpc>
              <a:buFont typeface="+mj-lt"/>
              <a:buAutoNum type="arabicPeriod"/>
            </a:pPr>
            <a:r>
              <a:rPr lang="en-US" dirty="0" smtClean="0">
                <a:solidFill>
                  <a:srgbClr val="000000"/>
                </a:solidFill>
                <a:cs typeface="Arial" pitchFamily="34" charset="0"/>
              </a:rPr>
              <a:t>Most people boast and </a:t>
            </a:r>
            <a:r>
              <a:rPr lang="en-US" b="1" dirty="0" smtClean="0">
                <a:solidFill>
                  <a:srgbClr val="000000"/>
                </a:solidFill>
                <a:cs typeface="Arial" pitchFamily="34" charset="0"/>
              </a:rPr>
              <a:t>hide their failures</a:t>
            </a:r>
          </a:p>
          <a:p>
            <a:pPr marL="396875" indent="-396875">
              <a:lnSpc>
                <a:spcPct val="150000"/>
              </a:lnSpc>
              <a:buFont typeface="+mj-lt"/>
              <a:buAutoNum type="arabicPeriod"/>
            </a:pPr>
            <a:r>
              <a:rPr lang="en-US" b="1" dirty="0" smtClean="0">
                <a:solidFill>
                  <a:srgbClr val="000000"/>
                </a:solidFill>
                <a:cs typeface="Arial" pitchFamily="34" charset="0"/>
              </a:rPr>
              <a:t>NIH</a:t>
            </a:r>
            <a:r>
              <a:rPr lang="en-US" dirty="0" smtClean="0">
                <a:solidFill>
                  <a:srgbClr val="000000"/>
                </a:solidFill>
                <a:cs typeface="Arial" pitchFamily="34" charset="0"/>
              </a:rPr>
              <a:t> (not invented here)</a:t>
            </a:r>
          </a:p>
          <a:p>
            <a:pPr marL="396875" indent="-396875">
              <a:buFont typeface="+mj-lt"/>
              <a:buAutoNum type="arabicPeriod"/>
            </a:pPr>
            <a:r>
              <a:rPr lang="en-US" b="1" dirty="0" smtClean="0">
                <a:solidFill>
                  <a:srgbClr val="000000"/>
                </a:solidFill>
                <a:cs typeface="Arial" pitchFamily="34" charset="0"/>
              </a:rPr>
              <a:t>First ask your executives</a:t>
            </a:r>
            <a:r>
              <a:rPr lang="en-US" dirty="0" smtClean="0">
                <a:solidFill>
                  <a:srgbClr val="000000"/>
                </a:solidFill>
                <a:cs typeface="Arial" pitchFamily="34" charset="0"/>
              </a:rPr>
              <a:t> what external data they will accept</a:t>
            </a:r>
          </a:p>
          <a:p>
            <a:pPr marL="461963" indent="-461963">
              <a:buFont typeface="+mj-lt"/>
              <a:buAutoNum type="arabicPeriod"/>
            </a:pPr>
            <a:endParaRPr lang="en-US" dirty="0" smtClean="0">
              <a:solidFill>
                <a:srgbClr val="000000"/>
              </a:solidFill>
              <a:cs typeface="Arial" pitchFamily="34" charset="0"/>
            </a:endParaRPr>
          </a:p>
        </p:txBody>
      </p:sp>
    </p:spTree>
    <p:extLst>
      <p:ext uri="{BB962C8B-B14F-4D97-AF65-F5344CB8AC3E}">
        <p14:creationId xmlns:p14="http://schemas.microsoft.com/office/powerpoint/2010/main" val="55475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96</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762000" y="990600"/>
            <a:ext cx="8458200" cy="3772828"/>
          </a:xfrm>
          <a:prstGeom prst="rect">
            <a:avLst/>
          </a:prstGeom>
        </p:spPr>
        <p:txBody>
          <a:bodyPr wrap="square">
            <a:spAutoFit/>
          </a:bodyPr>
          <a:lstStyle/>
          <a:p>
            <a:pPr algn="ctr">
              <a:lnSpc>
                <a:spcPts val="4100"/>
              </a:lnSpc>
              <a:defRPr/>
            </a:pPr>
            <a:r>
              <a:rPr lang="en-US" sz="4000" b="1" dirty="0">
                <a:solidFill>
                  <a:srgbClr val="FF0000"/>
                </a:solidFill>
              </a:rPr>
              <a:t>Business case method # </a:t>
            </a:r>
            <a:r>
              <a:rPr lang="en-US" sz="4000" b="1" dirty="0" smtClean="0">
                <a:solidFill>
                  <a:srgbClr val="FF0000"/>
                </a:solidFill>
              </a:rPr>
              <a:t>3</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Show </a:t>
            </a:r>
            <a:r>
              <a:rPr lang="en-US" sz="4000" b="1" dirty="0"/>
              <a:t>that </a:t>
            </a:r>
            <a:r>
              <a:rPr lang="en-US" sz="4000" b="1" u="sng" dirty="0"/>
              <a:t>not</a:t>
            </a:r>
            <a:r>
              <a:rPr lang="en-US" sz="4000" b="1" dirty="0"/>
              <a:t> having the program </a:t>
            </a:r>
            <a:endParaRPr lang="en-US" sz="4000" b="1" dirty="0" smtClean="0"/>
          </a:p>
          <a:p>
            <a:pPr algn="ctr">
              <a:lnSpc>
                <a:spcPts val="4100"/>
              </a:lnSpc>
              <a:defRPr/>
            </a:pPr>
            <a:endParaRPr lang="en-US" sz="4000" b="1" dirty="0"/>
          </a:p>
          <a:p>
            <a:pPr algn="ctr">
              <a:lnSpc>
                <a:spcPts val="4100"/>
              </a:lnSpc>
              <a:defRPr/>
            </a:pPr>
            <a:r>
              <a:rPr lang="en-US" sz="4000" b="1" dirty="0" smtClean="0"/>
              <a:t>will </a:t>
            </a:r>
            <a:r>
              <a:rPr lang="en-US" sz="4000" b="1" dirty="0"/>
              <a:t>increase </a:t>
            </a:r>
            <a:r>
              <a:rPr lang="en-US" sz="4000" b="1" dirty="0" smtClean="0"/>
              <a:t>“</a:t>
            </a:r>
            <a:r>
              <a:rPr lang="en-US" sz="4000" b="1" u="sng" dirty="0"/>
              <a:t>other pocket costs</a:t>
            </a:r>
            <a:r>
              <a:rPr lang="en-US" sz="4000" b="1" dirty="0"/>
              <a:t>” </a:t>
            </a:r>
            <a:br>
              <a:rPr lang="en-US" sz="4000" b="1" dirty="0"/>
            </a:br>
            <a:endParaRPr lang="en-US" sz="4000" b="1" dirty="0">
              <a:solidFill>
                <a:srgbClr val="FFFFFF"/>
              </a:solidFill>
            </a:endParaRPr>
          </a:p>
        </p:txBody>
      </p:sp>
    </p:spTree>
    <p:extLst>
      <p:ext uri="{BB962C8B-B14F-4D97-AF65-F5344CB8AC3E}">
        <p14:creationId xmlns:p14="http://schemas.microsoft.com/office/powerpoint/2010/main" val="921744377"/>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6F666557-20D5-4A48-BB78-026CF3C85728}" type="slidenum">
              <a:rPr lang="en-US" sz="1400" smtClean="0">
                <a:solidFill>
                  <a:srgbClr val="000000"/>
                </a:solidFill>
              </a:rPr>
              <a:pPr eaLnBrk="1" hangingPunct="1"/>
              <a:t>97</a:t>
            </a:fld>
            <a:endParaRPr lang="en-US" sz="1400" dirty="0" smtClean="0">
              <a:solidFill>
                <a:srgbClr val="000000"/>
              </a:solidFill>
            </a:endParaRPr>
          </a:p>
        </p:txBody>
      </p:sp>
      <p:sp>
        <p:nvSpPr>
          <p:cNvPr id="70659" name="Rectangle 2"/>
          <p:cNvSpPr>
            <a:spLocks noGrp="1" noChangeArrowheads="1"/>
          </p:cNvSpPr>
          <p:nvPr>
            <p:ph type="title"/>
          </p:nvPr>
        </p:nvSpPr>
        <p:spPr>
          <a:xfrm>
            <a:off x="0" y="304800"/>
            <a:ext cx="9144000" cy="533400"/>
          </a:xfrm>
        </p:spPr>
        <p:txBody>
          <a:bodyPr/>
          <a:lstStyle/>
          <a:p>
            <a:pPr eaLnBrk="1" hangingPunct="1"/>
            <a:r>
              <a:rPr lang="en-US" dirty="0" smtClean="0"/>
              <a:t>Demonstrate the damage that cost-cutting can do</a:t>
            </a:r>
          </a:p>
        </p:txBody>
      </p:sp>
      <p:sp>
        <p:nvSpPr>
          <p:cNvPr id="2718723" name="Rectangle 3"/>
          <p:cNvSpPr>
            <a:spLocks noGrp="1" noChangeArrowheads="1"/>
          </p:cNvSpPr>
          <p:nvPr>
            <p:ph type="body" idx="1"/>
          </p:nvPr>
        </p:nvSpPr>
        <p:spPr>
          <a:xfrm>
            <a:off x="152400" y="1066800"/>
            <a:ext cx="8839200" cy="5562600"/>
          </a:xfrm>
        </p:spPr>
        <p:txBody>
          <a:bodyPr/>
          <a:lstStyle/>
          <a:p>
            <a:pPr marL="0" indent="0" eaLnBrk="1" hangingPunct="1">
              <a:buFont typeface="Wingdings" pitchFamily="2" charset="2"/>
              <a:buNone/>
              <a:tabLst>
                <a:tab pos="5197475" algn="l"/>
              </a:tabLst>
            </a:pPr>
            <a:r>
              <a:rPr lang="en-US" b="1" dirty="0" smtClean="0"/>
              <a:t>Demonstrate “other pocket” losses</a:t>
            </a:r>
          </a:p>
          <a:p>
            <a:pPr eaLnBrk="1" hangingPunct="1">
              <a:tabLst>
                <a:tab pos="5197475" algn="l"/>
              </a:tabLst>
            </a:pPr>
            <a:r>
              <a:rPr lang="en-US" dirty="0" smtClean="0"/>
              <a:t>This method may not get to extra funds </a:t>
            </a:r>
            <a:r>
              <a:rPr lang="en-US" b="1" dirty="0" smtClean="0"/>
              <a:t>but it may keep your budget from being cut</a:t>
            </a:r>
          </a:p>
          <a:p>
            <a:pPr eaLnBrk="1" hangingPunct="1">
              <a:tabLst>
                <a:tab pos="5197475" algn="l"/>
              </a:tabLst>
            </a:pPr>
            <a:endParaRPr lang="en-US" sz="2000" b="1" dirty="0" smtClean="0"/>
          </a:p>
          <a:p>
            <a:pPr eaLnBrk="1" hangingPunct="1">
              <a:tabLst>
                <a:tab pos="5197475" algn="l"/>
              </a:tabLst>
            </a:pPr>
            <a:r>
              <a:rPr lang="en-US" b="1" dirty="0" smtClean="0"/>
              <a:t>After budget cuts, look for any “unintended consequences” </a:t>
            </a:r>
            <a:r>
              <a:rPr lang="en-US" dirty="0" smtClean="0"/>
              <a:t>that result… and calculate the costs</a:t>
            </a:r>
          </a:p>
          <a:p>
            <a:pPr eaLnBrk="1" hangingPunct="1">
              <a:tabLst>
                <a:tab pos="5197475" algn="l"/>
              </a:tabLst>
            </a:pPr>
            <a:endParaRPr lang="en-US" sz="2000" dirty="0" smtClean="0"/>
          </a:p>
          <a:p>
            <a:pPr eaLnBrk="1" hangingPunct="1">
              <a:tabLst>
                <a:tab pos="5197475" algn="l"/>
              </a:tabLst>
            </a:pPr>
            <a:r>
              <a:rPr lang="en-US" dirty="0" smtClean="0"/>
              <a:t>Demonstrate that “out-of-pocket losses” </a:t>
            </a:r>
            <a:r>
              <a:rPr lang="en-US" b="1" dirty="0" smtClean="0"/>
              <a:t>may overcome any savings in reduced TM spending</a:t>
            </a:r>
          </a:p>
          <a:p>
            <a:pPr marL="0" indent="0" eaLnBrk="1" hangingPunct="1">
              <a:buNone/>
              <a:tabLst>
                <a:tab pos="5197475" algn="l"/>
              </a:tabLst>
            </a:pPr>
            <a:endParaRPr lang="en-US" sz="2000" b="1" dirty="0"/>
          </a:p>
          <a:p>
            <a:pPr marL="0" indent="0" eaLnBrk="1" hangingPunct="1">
              <a:buNone/>
              <a:tabLst>
                <a:tab pos="5197475" algn="l"/>
              </a:tabLst>
            </a:pPr>
            <a:r>
              <a:rPr lang="en-US" sz="2000" b="1" dirty="0" smtClean="0">
                <a:solidFill>
                  <a:srgbClr val="C00000"/>
                </a:solidFill>
              </a:rPr>
              <a:t>Example  &gt;</a:t>
            </a:r>
            <a:endParaRPr lang="en-US" sz="2000" dirty="0" smtClean="0">
              <a:solidFill>
                <a:srgbClr val="C00000"/>
              </a:solidFill>
            </a:endParaRPr>
          </a:p>
        </p:txBody>
      </p:sp>
    </p:spTree>
    <p:extLst>
      <p:ext uri="{BB962C8B-B14F-4D97-AF65-F5344CB8AC3E}">
        <p14:creationId xmlns:p14="http://schemas.microsoft.com/office/powerpoint/2010/main" val="223442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87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872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6F666557-20D5-4A48-BB78-026CF3C85728}" type="slidenum">
              <a:rPr lang="en-US" sz="1400" smtClean="0">
                <a:solidFill>
                  <a:srgbClr val="000000"/>
                </a:solidFill>
              </a:rPr>
              <a:pPr eaLnBrk="1" hangingPunct="1"/>
              <a:t>98</a:t>
            </a:fld>
            <a:endParaRPr lang="en-US" sz="1400" dirty="0" smtClean="0">
              <a:solidFill>
                <a:srgbClr val="000000"/>
              </a:solidFill>
            </a:endParaRPr>
          </a:p>
        </p:txBody>
      </p:sp>
      <p:sp>
        <p:nvSpPr>
          <p:cNvPr id="70659" name="Rectangle 2"/>
          <p:cNvSpPr>
            <a:spLocks noGrp="1" noChangeArrowheads="1"/>
          </p:cNvSpPr>
          <p:nvPr>
            <p:ph type="title"/>
          </p:nvPr>
        </p:nvSpPr>
        <p:spPr>
          <a:xfrm>
            <a:off x="152400" y="304800"/>
            <a:ext cx="8534400" cy="533400"/>
          </a:xfrm>
        </p:spPr>
        <p:txBody>
          <a:bodyPr/>
          <a:lstStyle/>
          <a:p>
            <a:pPr eaLnBrk="1" hangingPunct="1"/>
            <a:r>
              <a:rPr lang="en-US" dirty="0" smtClean="0"/>
              <a:t>A  “other pocket” losses / costs example</a:t>
            </a:r>
          </a:p>
        </p:txBody>
      </p:sp>
      <p:sp>
        <p:nvSpPr>
          <p:cNvPr id="2718723" name="Rectangle 3"/>
          <p:cNvSpPr>
            <a:spLocks noGrp="1" noChangeArrowheads="1"/>
          </p:cNvSpPr>
          <p:nvPr>
            <p:ph type="body" idx="1"/>
          </p:nvPr>
        </p:nvSpPr>
        <p:spPr>
          <a:xfrm>
            <a:off x="152400" y="1066800"/>
            <a:ext cx="8839200" cy="5562600"/>
          </a:xfrm>
        </p:spPr>
        <p:txBody>
          <a:bodyPr/>
          <a:lstStyle/>
          <a:p>
            <a:pPr marL="0" indent="0" eaLnBrk="1" hangingPunct="1">
              <a:buFont typeface="Wingdings" pitchFamily="2" charset="2"/>
              <a:buNone/>
              <a:tabLst>
                <a:tab pos="5197475" algn="l"/>
              </a:tabLst>
            </a:pPr>
            <a:r>
              <a:rPr lang="en-US" b="1" dirty="0" smtClean="0"/>
              <a:t>Remind CFO’s of  “other pocket” costs</a:t>
            </a:r>
          </a:p>
          <a:p>
            <a:pPr marL="0" indent="0" eaLnBrk="1" hangingPunct="1">
              <a:lnSpc>
                <a:spcPct val="40000"/>
              </a:lnSpc>
              <a:buFont typeface="Wingdings" pitchFamily="2" charset="2"/>
              <a:buNone/>
              <a:tabLst>
                <a:tab pos="5197475" algn="l"/>
              </a:tabLst>
            </a:pPr>
            <a:endParaRPr lang="en-US" b="1" dirty="0" smtClean="0"/>
          </a:p>
          <a:p>
            <a:pPr marL="0" indent="0" eaLnBrk="1" hangingPunct="1">
              <a:buFont typeface="Wingdings" pitchFamily="2" charset="2"/>
              <a:buNone/>
              <a:tabLst>
                <a:tab pos="5197475" algn="l"/>
              </a:tabLst>
            </a:pPr>
            <a:r>
              <a:rPr lang="en-US" b="1" dirty="0" smtClean="0"/>
              <a:t>Pocket #1 – Froze safety hiring </a:t>
            </a:r>
            <a:r>
              <a:rPr lang="en-US" dirty="0" smtClean="0"/>
              <a:t>(Saved</a:t>
            </a:r>
            <a:r>
              <a:rPr lang="en-US" dirty="0" smtClean="0">
                <a:solidFill>
                  <a:srgbClr val="008000"/>
                </a:solidFill>
              </a:rPr>
              <a:t> </a:t>
            </a:r>
            <a:r>
              <a:rPr lang="en-US" b="1" dirty="0" smtClean="0">
                <a:solidFill>
                  <a:srgbClr val="008000"/>
                </a:solidFill>
              </a:rPr>
              <a:t>$10,000</a:t>
            </a:r>
            <a:r>
              <a:rPr lang="en-US" dirty="0" smtClean="0"/>
              <a:t>)</a:t>
            </a:r>
          </a:p>
          <a:p>
            <a:pPr marL="0" indent="0" eaLnBrk="1" hangingPunct="1">
              <a:lnSpc>
                <a:spcPct val="10000"/>
              </a:lnSpc>
              <a:buFont typeface="Wingdings" pitchFamily="2" charset="2"/>
              <a:buNone/>
              <a:tabLst>
                <a:tab pos="5197475" algn="l"/>
              </a:tabLst>
            </a:pPr>
            <a:endParaRPr lang="en-US" dirty="0" smtClean="0"/>
          </a:p>
          <a:p>
            <a:pPr marL="0" indent="0" eaLnBrk="1" hangingPunct="1">
              <a:buFont typeface="Wingdings" pitchFamily="2" charset="2"/>
              <a:buNone/>
              <a:tabLst>
                <a:tab pos="5197475" algn="l"/>
              </a:tabLst>
            </a:pPr>
            <a:r>
              <a:rPr lang="en-US" dirty="0" smtClean="0"/>
              <a:t>But look at </a:t>
            </a:r>
            <a:r>
              <a:rPr lang="en-US" b="1" dirty="0" smtClean="0"/>
              <a:t>“other pocket”</a:t>
            </a:r>
            <a:r>
              <a:rPr lang="en-US" dirty="0" smtClean="0"/>
              <a:t> costs…</a:t>
            </a:r>
          </a:p>
          <a:p>
            <a:pPr marL="0" indent="0" eaLnBrk="1" hangingPunct="1">
              <a:lnSpc>
                <a:spcPct val="50000"/>
              </a:lnSpc>
              <a:buFont typeface="Wingdings" pitchFamily="2" charset="2"/>
              <a:buNone/>
              <a:tabLst>
                <a:tab pos="5197475" algn="l"/>
              </a:tabLst>
            </a:pPr>
            <a:endParaRPr lang="en-US" dirty="0" smtClean="0"/>
          </a:p>
          <a:p>
            <a:pPr marL="0" indent="0" eaLnBrk="1" hangingPunct="1">
              <a:lnSpc>
                <a:spcPct val="120000"/>
              </a:lnSpc>
              <a:buFont typeface="Wingdings" pitchFamily="2" charset="2"/>
              <a:buNone/>
              <a:tabLst>
                <a:tab pos="5197475" algn="l"/>
              </a:tabLst>
            </a:pPr>
            <a:r>
              <a:rPr lang="en-US" b="1" dirty="0" smtClean="0"/>
              <a:t>Pocket #2 – Accident rates doubled   </a:t>
            </a:r>
            <a:r>
              <a:rPr lang="en-US" dirty="0" smtClean="0"/>
              <a:t>(+$400,000)</a:t>
            </a:r>
          </a:p>
          <a:p>
            <a:pPr marL="0" indent="0" eaLnBrk="1" hangingPunct="1">
              <a:lnSpc>
                <a:spcPct val="120000"/>
              </a:lnSpc>
              <a:buFont typeface="Wingdings" pitchFamily="2" charset="2"/>
              <a:buNone/>
              <a:tabLst>
                <a:tab pos="5197475" algn="l"/>
              </a:tabLst>
            </a:pPr>
            <a:r>
              <a:rPr lang="en-US" b="1" dirty="0" smtClean="0"/>
              <a:t>Pocket #3 – Insurance rates up 23% </a:t>
            </a:r>
            <a:r>
              <a:rPr lang="en-US" dirty="0" smtClean="0"/>
              <a:t>(+$187,000)</a:t>
            </a:r>
          </a:p>
          <a:p>
            <a:pPr marL="0" indent="0" eaLnBrk="1" hangingPunct="1">
              <a:lnSpc>
                <a:spcPct val="120000"/>
              </a:lnSpc>
              <a:buFont typeface="Wingdings" pitchFamily="2" charset="2"/>
              <a:buNone/>
              <a:tabLst>
                <a:tab pos="5197475" algn="l"/>
              </a:tabLst>
            </a:pPr>
            <a:r>
              <a:rPr lang="en-US" b="1" dirty="0" smtClean="0"/>
              <a:t>P. #4 – Turnover of safety ee’s +15%  </a:t>
            </a:r>
            <a:r>
              <a:rPr lang="en-US" dirty="0" smtClean="0"/>
              <a:t>(+$89,000)</a:t>
            </a:r>
            <a:r>
              <a:rPr lang="en-US" sz="2000" dirty="0" smtClean="0"/>
              <a:t> </a:t>
            </a:r>
          </a:p>
          <a:p>
            <a:pPr marL="0" indent="0" eaLnBrk="1" hangingPunct="1">
              <a:lnSpc>
                <a:spcPct val="50000"/>
              </a:lnSpc>
              <a:buFont typeface="Wingdings" pitchFamily="2" charset="2"/>
              <a:buNone/>
              <a:tabLst>
                <a:tab pos="5197475" algn="l"/>
              </a:tabLst>
            </a:pPr>
            <a:endParaRPr lang="en-US" b="1" dirty="0" smtClean="0">
              <a:solidFill>
                <a:srgbClr val="CC0000"/>
              </a:solidFill>
            </a:endParaRPr>
          </a:p>
          <a:p>
            <a:pPr marL="0" indent="0" eaLnBrk="1" hangingPunct="1">
              <a:buFont typeface="Wingdings" pitchFamily="2" charset="2"/>
              <a:buNone/>
              <a:tabLst>
                <a:tab pos="5197475" algn="l"/>
              </a:tabLst>
            </a:pPr>
            <a:r>
              <a:rPr lang="en-US" b="1" dirty="0" smtClean="0">
                <a:solidFill>
                  <a:srgbClr val="C00000"/>
                </a:solidFill>
              </a:rPr>
              <a:t>Other pocket costs =			  - $676,000</a:t>
            </a:r>
            <a:r>
              <a:rPr lang="en-US" b="1" dirty="0" smtClean="0">
                <a:solidFill>
                  <a:srgbClr val="CC0000"/>
                </a:solidFill>
              </a:rPr>
              <a:t> </a:t>
            </a:r>
            <a:r>
              <a:rPr lang="en-US" sz="2000" dirty="0" smtClean="0"/>
              <a:t>&gt;  </a:t>
            </a:r>
          </a:p>
        </p:txBody>
      </p:sp>
    </p:spTree>
    <p:extLst>
      <p:ext uri="{BB962C8B-B14F-4D97-AF65-F5344CB8AC3E}">
        <p14:creationId xmlns:p14="http://schemas.microsoft.com/office/powerpoint/2010/main" val="573194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87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187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872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1872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1872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18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73914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3EDFA2B-08E5-4E45-BFA1-8701E49F3E7B}" type="slidenum">
              <a:rPr lang="en-US" sz="1400" b="1" smtClean="0">
                <a:solidFill>
                  <a:srgbClr val="FFFFFF"/>
                </a:solidFill>
              </a:rPr>
              <a:pPr eaLnBrk="1" hangingPunct="1"/>
              <a:t>99</a:t>
            </a:fld>
            <a:endParaRPr lang="en-US" sz="1400" b="1" dirty="0" smtClean="0">
              <a:solidFill>
                <a:srgbClr val="FFFFFF"/>
              </a:solidFill>
            </a:endParaRPr>
          </a:p>
        </p:txBody>
      </p:sp>
      <p:sp>
        <p:nvSpPr>
          <p:cNvPr id="9219"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922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4" name="Rectangle 3"/>
          <p:cNvSpPr/>
          <p:nvPr/>
        </p:nvSpPr>
        <p:spPr>
          <a:xfrm>
            <a:off x="152400" y="1295400"/>
            <a:ext cx="9012621" cy="4298613"/>
          </a:xfrm>
          <a:prstGeom prst="rect">
            <a:avLst/>
          </a:prstGeom>
        </p:spPr>
        <p:txBody>
          <a:bodyPr wrap="square">
            <a:spAutoFit/>
          </a:bodyPr>
          <a:lstStyle/>
          <a:p>
            <a:pPr algn="ctr">
              <a:lnSpc>
                <a:spcPts val="4100"/>
              </a:lnSpc>
              <a:defRPr/>
            </a:pPr>
            <a:r>
              <a:rPr lang="en-US" sz="4000" b="1" dirty="0">
                <a:solidFill>
                  <a:srgbClr val="FF0000"/>
                </a:solidFill>
              </a:rPr>
              <a:t>Business case method # 4</a:t>
            </a:r>
            <a:r>
              <a:rPr lang="en-US" sz="4000" b="1" dirty="0"/>
              <a:t/>
            </a:r>
            <a:br>
              <a:rPr lang="en-US" sz="4000" b="1" dirty="0"/>
            </a:br>
            <a:r>
              <a:rPr lang="en-US" sz="4000" b="1" dirty="0"/>
              <a:t/>
            </a:r>
            <a:br>
              <a:rPr lang="en-US" sz="4000" b="1" dirty="0"/>
            </a:br>
            <a:endParaRPr lang="en-US" sz="4000" b="1" dirty="0" smtClean="0"/>
          </a:p>
          <a:p>
            <a:pPr algn="ctr">
              <a:lnSpc>
                <a:spcPts val="4100"/>
              </a:lnSpc>
              <a:defRPr/>
            </a:pPr>
            <a:r>
              <a:rPr lang="en-US" sz="4000" b="1" dirty="0" smtClean="0"/>
              <a:t>Show that </a:t>
            </a:r>
            <a:r>
              <a:rPr lang="en-US" sz="4000" b="1" u="sng" dirty="0" smtClean="0"/>
              <a:t>major components of the </a:t>
            </a:r>
          </a:p>
          <a:p>
            <a:pPr algn="ctr">
              <a:lnSpc>
                <a:spcPts val="4100"/>
              </a:lnSpc>
              <a:defRPr/>
            </a:pPr>
            <a:endParaRPr lang="en-US" sz="4000" b="1" u="sng" dirty="0" smtClean="0"/>
          </a:p>
          <a:p>
            <a:pPr algn="ctr">
              <a:lnSpc>
                <a:spcPts val="4100"/>
              </a:lnSpc>
              <a:defRPr/>
            </a:pPr>
            <a:r>
              <a:rPr lang="en-US" sz="4000" b="1" u="sng" dirty="0" smtClean="0"/>
              <a:t>program</a:t>
            </a:r>
            <a:r>
              <a:rPr lang="en-US" sz="4000" b="1" dirty="0" smtClean="0"/>
              <a:t> have worked before </a:t>
            </a:r>
          </a:p>
          <a:p>
            <a:pPr algn="ctr">
              <a:lnSpc>
                <a:spcPts val="4100"/>
              </a:lnSpc>
              <a:defRPr/>
            </a:pPr>
            <a:endParaRPr lang="en-US" sz="4000" b="1" dirty="0"/>
          </a:p>
          <a:p>
            <a:pPr algn="ctr">
              <a:lnSpc>
                <a:spcPts val="4100"/>
              </a:lnSpc>
              <a:defRPr/>
            </a:pPr>
            <a:r>
              <a:rPr lang="en-US" sz="4000" b="1" dirty="0" smtClean="0"/>
              <a:t>at our firm </a:t>
            </a:r>
            <a:endParaRPr lang="en-US" sz="4000" b="1" dirty="0">
              <a:solidFill>
                <a:srgbClr val="FFFFFF"/>
              </a:solidFill>
            </a:endParaRPr>
          </a:p>
        </p:txBody>
      </p:sp>
    </p:spTree>
    <p:extLst>
      <p:ext uri="{BB962C8B-B14F-4D97-AF65-F5344CB8AC3E}">
        <p14:creationId xmlns:p14="http://schemas.microsoft.com/office/powerpoint/2010/main" val="19835578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ascade design template">
  <a:themeElements>
    <a:clrScheme name="Office Them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Office Them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Office Them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Office Them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scade design template">
  <a:themeElements>
    <a:clrScheme name="Office Them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Office Them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Office Them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Office Them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2222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19035</TotalTime>
  <Words>7238</Words>
  <Application>Microsoft Office PowerPoint</Application>
  <PresentationFormat>On-screen Show (4:3)</PresentationFormat>
  <Paragraphs>995</Paragraphs>
  <Slides>122</Slides>
  <Notes>17</Notes>
  <HiddenSlides>1</HiddenSlides>
  <MMClips>0</MMClips>
  <ScaleCrop>false</ScaleCrop>
  <HeadingPairs>
    <vt:vector size="8" baseType="variant">
      <vt:variant>
        <vt:lpstr>Fonts Used</vt:lpstr>
      </vt:variant>
      <vt:variant>
        <vt:i4>4</vt:i4>
      </vt:variant>
      <vt:variant>
        <vt:lpstr>Theme</vt:lpstr>
      </vt:variant>
      <vt:variant>
        <vt:i4>30</vt:i4>
      </vt:variant>
      <vt:variant>
        <vt:lpstr>Embedded OLE Servers</vt:lpstr>
      </vt:variant>
      <vt:variant>
        <vt:i4>1</vt:i4>
      </vt:variant>
      <vt:variant>
        <vt:lpstr>Slide Titles</vt:lpstr>
      </vt:variant>
      <vt:variant>
        <vt:i4>122</vt:i4>
      </vt:variant>
    </vt:vector>
  </HeadingPairs>
  <TitlesOfParts>
    <vt:vector size="157" baseType="lpstr">
      <vt:lpstr>MS PGothic</vt:lpstr>
      <vt:lpstr>Arial</vt:lpstr>
      <vt:lpstr>Times New Roman</vt:lpstr>
      <vt:lpstr>Wingdings</vt:lpstr>
      <vt:lpstr>Default Design</vt:lpstr>
      <vt:lpstr>Cascade design template</vt:lpstr>
      <vt:lpstr>2_Default Design</vt:lpstr>
      <vt:lpstr>6_Default Design</vt:lpstr>
      <vt:lpstr>1_Default Design</vt:lpstr>
      <vt:lpstr>4_Default Design</vt:lpstr>
      <vt:lpstr>16_Default Design</vt:lpstr>
      <vt:lpstr>5_Default Design</vt:lpstr>
      <vt:lpstr>3_Default Design</vt:lpstr>
      <vt:lpstr>1_Cascade design template</vt:lpstr>
      <vt:lpstr>22_Default Design</vt:lpstr>
      <vt:lpstr>7_Default Design</vt:lpstr>
      <vt:lpstr>13_Default Design</vt:lpstr>
      <vt:lpstr>50_Default Design</vt:lpstr>
      <vt:lpstr>80_Default Design</vt:lpstr>
      <vt:lpstr>81_Default Design</vt:lpstr>
      <vt:lpstr>82_Default Design</vt:lpstr>
      <vt:lpstr>83_Default Design</vt:lpstr>
      <vt:lpstr>84_Default Design</vt:lpstr>
      <vt:lpstr>10_Default Design</vt:lpstr>
      <vt:lpstr>85_Default Design</vt:lpstr>
      <vt:lpstr>86_Default Design</vt:lpstr>
      <vt:lpstr>57_Default Design</vt:lpstr>
      <vt:lpstr>14_Default Design</vt:lpstr>
      <vt:lpstr>12_Default Design</vt:lpstr>
      <vt:lpstr>31_Default Design</vt:lpstr>
      <vt:lpstr>172_Default Design</vt:lpstr>
      <vt:lpstr>79_Default Design</vt:lpstr>
      <vt:lpstr>15_Default Design</vt:lpstr>
      <vt:lpstr>143_Default Design</vt:lpstr>
      <vt:lpstr>Chart</vt:lpstr>
      <vt:lpstr> Building A “Can’t Miss” Business Case To Fund New Recruiting Programs   ERE.net  workshop on 4/8/16</vt:lpstr>
      <vt:lpstr>PowerPoint Presentation</vt:lpstr>
      <vt:lpstr> </vt:lpstr>
      <vt:lpstr> </vt:lpstr>
      <vt:lpstr>PowerPoint Presentation</vt:lpstr>
      <vt:lpstr>Topics for today</vt:lpstr>
      <vt:lpstr>PowerPoint Presentation</vt:lpstr>
      <vt:lpstr>PowerPoint Presentation</vt:lpstr>
      <vt:lpstr>The 5 keys to business case success</vt:lpstr>
      <vt:lpstr>PowerPoint Presentation</vt:lpstr>
      <vt:lpstr>The benefits of building a business case</vt:lpstr>
      <vt:lpstr>The benefits of building a business case</vt:lpstr>
      <vt:lpstr>PowerPoint Presentation</vt:lpstr>
      <vt:lpstr>PowerPoint Presentation</vt:lpstr>
      <vt:lpstr>Table of Contents for the business case decision support document</vt:lpstr>
      <vt:lpstr>Table of Contents</vt:lpstr>
      <vt:lpstr>PowerPoint Presentation</vt:lpstr>
      <vt:lpstr>The required steps for building a business case</vt:lpstr>
      <vt:lpstr>The required steps for building a business case</vt:lpstr>
      <vt:lpstr>PowerPoint Presentation</vt:lpstr>
      <vt:lpstr>Why do business cases fail?</vt:lpstr>
      <vt:lpstr>Why do business cases fail?</vt:lpstr>
      <vt:lpstr>PowerPoint Presentation</vt:lpstr>
      <vt:lpstr> </vt:lpstr>
      <vt:lpstr>Administrative  actions</vt:lpstr>
      <vt:lpstr>Administrative  actions</vt:lpstr>
      <vt:lpstr>Administrative  actions</vt:lpstr>
      <vt:lpstr>Administrative  actions</vt:lpstr>
      <vt:lpstr>Administrative  actions</vt:lpstr>
      <vt:lpstr>Administrative  actions</vt:lpstr>
      <vt:lpstr>Administrative  actions</vt:lpstr>
      <vt:lpstr>Administrative  actions</vt:lpstr>
      <vt:lpstr>Administrative  actions</vt:lpstr>
      <vt:lpstr> </vt:lpstr>
      <vt:lpstr>Funding approval factors at your firm</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Funding approval factors… with highest impact</vt:lpstr>
      <vt:lpstr> </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Funding approval factors… with a medium impact</vt:lpstr>
      <vt:lpstr>PowerPoint Presentation</vt:lpstr>
      <vt:lpstr>The 11+ ways to prove that TA programs work</vt:lpstr>
      <vt:lpstr>The old way  The Santa Claus approach</vt:lpstr>
      <vt:lpstr>The #1 most common approach in HR</vt:lpstr>
      <vt:lpstr>PowerPoint Presentation</vt:lpstr>
      <vt:lpstr>Satisfaction surveys may indicate results</vt:lpstr>
      <vt:lpstr>PowerPoint Presentation</vt:lpstr>
      <vt:lpstr>      </vt:lpstr>
      <vt:lpstr>A compelling business case requires that you focus your resources on activities that increase profit (BCG)</vt:lpstr>
      <vt:lpstr>Most CFO’s won’t buy external data</vt:lpstr>
      <vt:lpstr>PowerPoint Presentation</vt:lpstr>
      <vt:lpstr>Demonstrate the damage that cost-cutting can do</vt:lpstr>
      <vt:lpstr>A  “other pocket” losses / costs example</vt:lpstr>
      <vt:lpstr>PowerPoint Presentation</vt:lpstr>
      <vt:lpstr>Major program components have worked before</vt:lpstr>
      <vt:lpstr>PowerPoint Presentation</vt:lpstr>
      <vt:lpstr>Big deal – Little deal chart</vt:lpstr>
      <vt:lpstr>Charts alone can sometimes drive action</vt:lpstr>
      <vt:lpstr>PowerPoint Presentation</vt:lpstr>
      <vt:lpstr>Most CFO’s won’t buy correlations</vt:lpstr>
      <vt:lpstr> Correlation - hiring speed and business results</vt:lpstr>
      <vt:lpstr>PowerPoint Presentation</vt:lpstr>
      <vt:lpstr> Before and after impacts… recruiter training</vt:lpstr>
      <vt:lpstr>PowerPoint Presentation</vt:lpstr>
      <vt:lpstr>Using a side by side example –  comparing Job boards and employee referrals</vt:lpstr>
      <vt:lpstr>PowerPoint Presentation</vt:lpstr>
      <vt:lpstr>Put it in and take it out comparison</vt:lpstr>
      <vt:lpstr>Moving french fry chefs…</vt:lpstr>
      <vt:lpstr>Moving great store managers… to weak stores</vt:lpstr>
      <vt:lpstr>Moving top counter help… to weak stores</vt:lpstr>
      <vt:lpstr>PowerPoint Presentation</vt:lpstr>
      <vt:lpstr>Split sample –  Illustrating diversity business impacts</vt:lpstr>
      <vt:lpstr>Illustrating diversity business impacts</vt:lpstr>
      <vt:lpstr>Graph depiction - how a split sample can prove that best practice sharing increases sales </vt:lpstr>
      <vt:lpstr>PowerPoint Presentation</vt:lpstr>
      <vt:lpstr>After implementation proof</vt:lpstr>
      <vt:lpstr>     Did I make you think?   How about some more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John Sullivan</dc:creator>
  <cp:lastModifiedBy>Dr John Sullivan</cp:lastModifiedBy>
  <cp:revision>826</cp:revision>
  <dcterms:created xsi:type="dcterms:W3CDTF">2002-10-24T18:36:14Z</dcterms:created>
  <dcterms:modified xsi:type="dcterms:W3CDTF">2016-04-08T18:58:29Z</dcterms:modified>
</cp:coreProperties>
</file>