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7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9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10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11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12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13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14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15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16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17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18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19.xml" ContentType="application/vnd.openxmlformats-officedocument.theme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20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21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22.xml" ContentType="application/vnd.openxmlformats-officedocument.theme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23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theme/theme24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theme/theme25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theme/theme26.xml" ContentType="application/vnd.openxmlformats-officedocument.theme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theme/theme27.xml" ContentType="application/vnd.openxmlformats-officedocument.theme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2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theme/theme29.xml" ContentType="application/vnd.openxmlformats-officedocument.theme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theme/theme30.xml" ContentType="application/vnd.openxmlformats-officedocument.theme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theme/theme31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theme/theme32.xml" ContentType="application/vnd.openxmlformats-officedocument.theme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theme/theme33.xml" ContentType="application/vnd.openxmlformats-officedocument.theme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theme/theme34.xml" ContentType="application/vnd.openxmlformats-officedocument.theme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35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94" r:id="rId2"/>
    <p:sldMasterId id="2147484054" r:id="rId3"/>
    <p:sldMasterId id="2147484101" r:id="rId4"/>
    <p:sldMasterId id="2147484113" r:id="rId5"/>
    <p:sldMasterId id="2147484136" r:id="rId6"/>
    <p:sldMasterId id="2147484155" r:id="rId7"/>
    <p:sldMasterId id="2147484238" r:id="rId8"/>
    <p:sldMasterId id="2147484285" r:id="rId9"/>
    <p:sldMasterId id="2147484332" r:id="rId10"/>
    <p:sldMasterId id="2147484379" r:id="rId11"/>
    <p:sldMasterId id="2147484402" r:id="rId12"/>
    <p:sldMasterId id="2147484449" r:id="rId13"/>
    <p:sldMasterId id="2147484496" r:id="rId14"/>
    <p:sldMasterId id="2147484543" r:id="rId15"/>
    <p:sldMasterId id="2147484562" r:id="rId16"/>
    <p:sldMasterId id="2147484587" r:id="rId17"/>
    <p:sldMasterId id="2147484608" r:id="rId18"/>
    <p:sldMasterId id="2147484630" r:id="rId19"/>
    <p:sldMasterId id="2147484651" r:id="rId20"/>
    <p:sldMasterId id="2147484676" r:id="rId21"/>
    <p:sldMasterId id="2147484690" r:id="rId22"/>
    <p:sldMasterId id="2147484715" r:id="rId23"/>
    <p:sldMasterId id="2147484752" r:id="rId24"/>
    <p:sldMasterId id="2147484777" r:id="rId25"/>
    <p:sldMasterId id="2147484844" r:id="rId26"/>
    <p:sldMasterId id="2147484860" r:id="rId27"/>
    <p:sldMasterId id="2147484875" r:id="rId28"/>
    <p:sldMasterId id="2147484882" r:id="rId29"/>
    <p:sldMasterId id="2147484900" r:id="rId30"/>
    <p:sldMasterId id="2147484933" r:id="rId31"/>
    <p:sldMasterId id="2147484947" r:id="rId32"/>
    <p:sldMasterId id="2147484959" r:id="rId33"/>
    <p:sldMasterId id="2147484978" r:id="rId34"/>
    <p:sldMasterId id="2147484990" r:id="rId35"/>
    <p:sldMasterId id="2147485009" r:id="rId36"/>
  </p:sldMasterIdLst>
  <p:notesMasterIdLst>
    <p:notesMasterId r:id="rId96"/>
  </p:notesMasterIdLst>
  <p:handoutMasterIdLst>
    <p:handoutMasterId r:id="rId97"/>
  </p:handoutMasterIdLst>
  <p:sldIdLst>
    <p:sldId id="2401" r:id="rId37"/>
    <p:sldId id="2646" r:id="rId38"/>
    <p:sldId id="2790" r:id="rId39"/>
    <p:sldId id="2504" r:id="rId40"/>
    <p:sldId id="2648" r:id="rId41"/>
    <p:sldId id="2605" r:id="rId42"/>
    <p:sldId id="2743" r:id="rId43"/>
    <p:sldId id="2644" r:id="rId44"/>
    <p:sldId id="2603" r:id="rId45"/>
    <p:sldId id="2765" r:id="rId46"/>
    <p:sldId id="2791" r:id="rId47"/>
    <p:sldId id="2454" r:id="rId48"/>
    <p:sldId id="2640" r:id="rId49"/>
    <p:sldId id="2639" r:id="rId50"/>
    <p:sldId id="2798" r:id="rId51"/>
    <p:sldId id="2516" r:id="rId52"/>
    <p:sldId id="2763" r:id="rId53"/>
    <p:sldId id="2794" r:id="rId54"/>
    <p:sldId id="2793" r:id="rId55"/>
    <p:sldId id="2792" r:id="rId56"/>
    <p:sldId id="2426" r:id="rId57"/>
    <p:sldId id="2797" r:id="rId58"/>
    <p:sldId id="2638" r:id="rId59"/>
    <p:sldId id="2453" r:id="rId60"/>
    <p:sldId id="2460" r:id="rId61"/>
    <p:sldId id="2772" r:id="rId62"/>
    <p:sldId id="2773" r:id="rId63"/>
    <p:sldId id="2771" r:id="rId64"/>
    <p:sldId id="2769" r:id="rId65"/>
    <p:sldId id="2770" r:id="rId66"/>
    <p:sldId id="2525" r:id="rId67"/>
    <p:sldId id="2526" r:id="rId68"/>
    <p:sldId id="2612" r:id="rId69"/>
    <p:sldId id="2760" r:id="rId70"/>
    <p:sldId id="2768" r:id="rId71"/>
    <p:sldId id="2740" r:id="rId72"/>
    <p:sldId id="2461" r:id="rId73"/>
    <p:sldId id="2786" r:id="rId74"/>
    <p:sldId id="2783" r:id="rId75"/>
    <p:sldId id="2788" r:id="rId76"/>
    <p:sldId id="2625" r:id="rId77"/>
    <p:sldId id="2745" r:id="rId78"/>
    <p:sldId id="2613" r:id="rId79"/>
    <p:sldId id="2774" r:id="rId80"/>
    <p:sldId id="2775" r:id="rId81"/>
    <p:sldId id="2789" r:id="rId82"/>
    <p:sldId id="2495" r:id="rId83"/>
    <p:sldId id="2499" r:id="rId84"/>
    <p:sldId id="2785" r:id="rId85"/>
    <p:sldId id="2780" r:id="rId86"/>
    <p:sldId id="2500" r:id="rId87"/>
    <p:sldId id="2511" r:id="rId88"/>
    <p:sldId id="2496" r:id="rId89"/>
    <p:sldId id="2623" r:id="rId90"/>
    <p:sldId id="2628" r:id="rId91"/>
    <p:sldId id="2497" r:id="rId92"/>
    <p:sldId id="2498" r:id="rId93"/>
    <p:sldId id="2787" r:id="rId94"/>
    <p:sldId id="2533" r:id="rId95"/>
  </p:sldIdLst>
  <p:sldSz cx="9144000" cy="6858000" type="screen4x3"/>
  <p:notesSz cx="936942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33CC"/>
    <a:srgbClr val="FF4747"/>
    <a:srgbClr val="FF00FF"/>
    <a:srgbClr val="CC0000"/>
    <a:srgbClr val="000099"/>
    <a:srgbClr val="B2B2B2"/>
    <a:srgbClr val="FF9900"/>
    <a:srgbClr val="990099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34580" autoAdjust="0"/>
    <p:restoredTop sz="86410" autoAdjust="0"/>
  </p:normalViewPr>
  <p:slideViewPr>
    <p:cSldViewPr>
      <p:cViewPr>
        <p:scale>
          <a:sx n="60" d="100"/>
          <a:sy n="60" d="100"/>
        </p:scale>
        <p:origin x="-150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76" Type="http://schemas.openxmlformats.org/officeDocument/2006/relationships/slide" Target="slides/slide40.xml"/><Relationship Id="rId84" Type="http://schemas.openxmlformats.org/officeDocument/2006/relationships/slide" Target="slides/slide48.xml"/><Relationship Id="rId89" Type="http://schemas.openxmlformats.org/officeDocument/2006/relationships/slide" Target="slides/slide53.xml"/><Relationship Id="rId97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92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slide" Target="slides/slide30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87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5.xml"/><Relationship Id="rId82" Type="http://schemas.openxmlformats.org/officeDocument/2006/relationships/slide" Target="slides/slide46.xml"/><Relationship Id="rId90" Type="http://schemas.openxmlformats.org/officeDocument/2006/relationships/slide" Target="slides/slide54.xml"/><Relationship Id="rId95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77" Type="http://schemas.openxmlformats.org/officeDocument/2006/relationships/slide" Target="slides/slide41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80" Type="http://schemas.openxmlformats.org/officeDocument/2006/relationships/slide" Target="slides/slide44.xml"/><Relationship Id="rId85" Type="http://schemas.openxmlformats.org/officeDocument/2006/relationships/slide" Target="slides/slide49.xml"/><Relationship Id="rId93" Type="http://schemas.openxmlformats.org/officeDocument/2006/relationships/slide" Target="slides/slide57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83" Type="http://schemas.openxmlformats.org/officeDocument/2006/relationships/slide" Target="slides/slide47.xml"/><Relationship Id="rId88" Type="http://schemas.openxmlformats.org/officeDocument/2006/relationships/slide" Target="slides/slide52.xml"/><Relationship Id="rId91" Type="http://schemas.openxmlformats.org/officeDocument/2006/relationships/slide" Target="slides/slide55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slide" Target="slides/slide45.xml"/><Relationship Id="rId86" Type="http://schemas.openxmlformats.org/officeDocument/2006/relationships/slide" Target="slides/slide50.xml"/><Relationship Id="rId94" Type="http://schemas.openxmlformats.org/officeDocument/2006/relationships/slide" Target="slides/slide58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0084" cy="3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9341" y="0"/>
            <a:ext cx="4060084" cy="3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7893"/>
            <a:ext cx="4060084" cy="3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9341" y="6707893"/>
            <a:ext cx="4060084" cy="3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496470-6CBB-4918-977F-F3B5F3ADB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1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0084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7715" y="0"/>
            <a:ext cx="4060084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98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943" y="3373676"/>
            <a:ext cx="7495540" cy="319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708"/>
            <a:ext cx="4060084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7715" y="6745708"/>
            <a:ext cx="4060084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06" tIns="47053" rIns="94106" bIns="470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416958-1503-4C3A-B630-D5CEC9797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62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97BDCE-165C-4D69-AA39-8C0510E5D23E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63" indent="-169863" eaLnBrk="1" hangingPunct="1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29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29AB81-15B5-4477-BA0E-B3632D29F972}" type="slidenum">
              <a:rPr lang="en-US" sz="1200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15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1pPr>
            <a:lvl2pPr marL="764612" indent="-294081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2pPr>
            <a:lvl3pPr marL="1176327" indent="-235265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3pPr>
            <a:lvl4pPr marL="1646858" indent="-235265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4pPr>
            <a:lvl5pPr marL="2117389" indent="-235265" eaLnBrk="0" hangingPunct="0">
              <a:defRPr sz="3300">
                <a:solidFill>
                  <a:schemeClr val="tx1"/>
                </a:solidFill>
                <a:latin typeface="Times New Roman" pitchFamily="18" charset="0"/>
              </a:defRPr>
            </a:lvl5pPr>
            <a:lvl6pPr marL="2587921" indent="-23526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</a:defRPr>
            </a:lvl6pPr>
            <a:lvl7pPr marL="3058452" indent="-23526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</a:defRPr>
            </a:lvl7pPr>
            <a:lvl8pPr marL="3528983" indent="-23526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</a:defRPr>
            </a:lvl8pPr>
            <a:lvl9pPr marL="3999514" indent="-23526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F53AA3-62B6-4D5C-AF62-818242B52362}" type="slidenum">
              <a:rPr lang="en-US" sz="1200">
                <a:solidFill>
                  <a:prstClr val="black"/>
                </a:solidFill>
              </a:rPr>
              <a:pPr eaLnBrk="1" hangingPunct="1"/>
              <a:t>43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257" y="3373676"/>
            <a:ext cx="6870912" cy="3196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21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29EC-27ED-4257-BB71-54B989876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8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BA53-D970-42B2-AC0E-83252CF0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29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654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160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982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18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555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47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556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484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154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94D6-A2F1-4CDA-9E03-A530A5B02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845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85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15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461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777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E322-0696-4C9C-8964-AEAA0B17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681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207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89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044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031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6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28FC-195B-4FE0-BE31-43D9026E5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842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973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404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1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61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522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288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694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221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414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8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EFBD-F76F-445F-9B94-91D39B7F7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705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754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431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701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8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905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95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85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92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83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45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06CBC1-3A2F-416C-B511-9CAA19EF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344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926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417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120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23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490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489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97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45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906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3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FB6A95-A2A0-4E4F-A4E6-5215A0412F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280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085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917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523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721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705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734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29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814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76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6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5B01D8-A529-42FE-B68D-EED6679EA8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281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82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936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206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230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647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857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79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101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0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B56B88-44BA-42AE-99C0-C7DF87B393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072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207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701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739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160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314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383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127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889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695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0E59C0-BEB9-4EE7-A5F4-11778F1E5A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569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235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943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13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397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221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874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635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557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7889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0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918B8F-806A-4AE8-A171-08B00632B6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760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303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024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226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282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407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228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252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665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668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6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D694-CC5E-47B1-92FA-83534BFC0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3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5F71CD-22FB-4BF7-9D6C-49EBB1A799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0331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632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11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286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576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9572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766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5689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019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2588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34A78D-7AF7-4B69-A877-918ABF18DC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0129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5177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2574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164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8532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9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845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2071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36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6850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8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ABCDAA-08E7-4C07-B25F-22BA26C643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904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19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655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604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7888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248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084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0309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41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3950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28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B85932-65DF-4896-96AB-7153CAA0C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7951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3606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634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0887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0412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29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3906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90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64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527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14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B8FB53-3FB1-4979-87E5-74DD48849B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1319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9245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473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627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327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6642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1883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430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37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21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10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4808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445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677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366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5969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204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8855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1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281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65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8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4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2244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46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0475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18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3854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4225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665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840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77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5757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937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3518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8099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6656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0861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7900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8182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178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6681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3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2071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0129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4221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1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9963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0700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834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5272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5787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487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74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1160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1844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7354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565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102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945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7977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018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280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3840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0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3DE-F7F6-4A11-A108-51FC4DBB6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3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5132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134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0318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9083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7492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4196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9002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1022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440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3608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6972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888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7115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848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4218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0447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3270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8681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8926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803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85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4750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759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2861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0067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6BF001D-CE95-415B-BB58-C51897DBB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5364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71A2-F4F3-4F20-8646-614F7FA956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47800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EF0-519E-44B4-ADA6-3ACFDEA77E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4467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282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2378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1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2909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5895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7734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7913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943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1248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0380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002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8878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2363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64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159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2543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9366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315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3246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4089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336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9421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5139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7098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4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1088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595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741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0883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623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279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8175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7148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6894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178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57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4396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7204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6705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4059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8167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0545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0032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9008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379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7611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68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281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631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7367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0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9196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512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334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8550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820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2165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46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3297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7718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7999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0664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6418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5060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8967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0722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9531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3525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93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9641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1928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9639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807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3118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2942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3690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5780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3723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450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7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C0BD-8CBF-4896-9ECE-9B58637B1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75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6686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4621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1783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930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165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199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1232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137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8601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7892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26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7344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2010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827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7129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4181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1477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4091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2320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241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29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499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375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1786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0458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0245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8138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421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539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0354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25870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76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3899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7184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1573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8401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3809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14414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9005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7957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566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9974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06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7028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456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7491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9922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2969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06859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09582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19585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2604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9095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67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72469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2467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5060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76328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2186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704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573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14405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8935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282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2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3449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0359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7963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088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2477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3241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2182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2543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69152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2172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04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7225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9241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6838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8683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7177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E322-0696-4C9C-8964-AEAA0B17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9052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4641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5724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6184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178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24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5462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8788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972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0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683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1718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105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4078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66541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7056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9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2033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322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7552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7031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3516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6802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9396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3433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0222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1039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6DBE-F30D-4638-8ECD-37A431F5B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88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136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93648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17903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636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9474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29EC-27ED-4257-BB71-54B989876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7841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D694-CC5E-47B1-92FA-83534BFC0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879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3DE-F7F6-4A11-A108-51FC4DBB6E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2147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C0BD-8CBF-4896-9ECE-9B58637B1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5965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6DBE-F30D-4638-8ECD-37A431F5B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628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3943350" y="3136900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116C-58C3-441B-94B7-B135A75DF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8093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BD83C-2FBF-4C18-86F1-6715A1D6B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6091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4985-2EC4-4F89-B07E-32ED1E608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61305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798B-A1A2-4F2E-8511-A70802D8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43589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BA53-D970-42B2-AC0E-83252CF07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8230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94D6-A2F1-4CDA-9E03-A530A5B02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3182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28FC-195B-4FE0-BE31-43D9026E5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6714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EFBD-F76F-445F-9B94-91D39B7F79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23083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CD54-E568-422B-AB22-BCC6AB7EB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62237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E3DA-4D40-4B61-BCE8-FA8E3D60D2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4377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E94-E8BB-4C36-9EEB-D9BD9C334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18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4367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5FB13BC-EA41-4F42-95B3-0EC021EE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1722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C46E4239-D329-44E2-936A-4BFB2617B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94318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F2D70225-976C-47DA-A5CD-F9562AD80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0515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6DFE-EA29-41F2-8208-919B6E5F2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23935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C9C5-047D-4DFA-94D4-22CC5E7F7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261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9D781-0975-47CB-96DA-07352CFF2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244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2BD66-CEC9-4B46-B081-5860B2F8B6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4088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51CAC-4276-4F63-83C5-9621E98FA9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2208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E4E1-091C-4CDD-9A94-5D440C5E66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9847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B7B07-4924-4B46-9376-B386CCF711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92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336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9709-21DA-4C7A-B458-8CD747782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8227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51A0-B0A9-4383-AAFD-1AAFE4EC3A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806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32E6E-C2AB-431D-8D25-0452E63B4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9084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3604-F0FB-49A9-9EFB-D5A015ECF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7299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664D2-55C2-4C17-AC3C-F0914A445C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4204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F31C-783A-479A-86B7-5CC25B1AE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32572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5BEC-A304-4775-8C93-80351C43FB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651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E9EC-B7E6-4635-B408-C2CFD1B8A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3837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E32C-E937-41E1-8C7F-81089D10A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4040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9A313-6E02-4CF3-A7C3-1A047EB45A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63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501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DA78B87A-162B-49B6-BB59-7390BAD60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53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ABEF-9DC7-4007-A092-46DA947179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17431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04B83C4-E7E0-473C-9B24-5B36A2D0B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03247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13B3-A539-4F2B-9821-1321007E3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2105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29EC-27ED-4257-BB71-54B989876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616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D694-CC5E-47B1-92FA-83534BFC0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36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3DE-F7F6-4A11-A108-51FC4DBB6E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1179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C0BD-8CBF-4896-9ECE-9B58637B1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4501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6DBE-F30D-4638-8ECD-37A431F5B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3656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3943350" y="3136900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116C-58C3-441B-94B7-B135A75DF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721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BD83C-2FBF-4C18-86F1-6715A1D6B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64629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4985-2EC4-4F89-B07E-32ED1E608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22663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798B-A1A2-4F2E-8511-A70802D8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71622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BA53-D970-42B2-AC0E-83252CF07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692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94D6-A2F1-4CDA-9E03-A530A5B02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8727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28FC-195B-4FE0-BE31-43D9026E5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8295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EFBD-F76F-445F-9B94-91D39B7F79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87043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CD54-E568-422B-AB22-BCC6AB7EB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3365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E3DA-4D40-4B61-BCE8-FA8E3D60D2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6298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7E94-E8BB-4C36-9EEB-D9BD9C334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2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0854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5FB13BC-EA41-4F42-95B3-0EC021EE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2890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C46E4239-D329-44E2-936A-4BFB2617B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841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F2D70225-976C-47DA-A5CD-F9562AD809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85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3572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2920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4896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5612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98081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26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5414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11050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6816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1759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58469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04434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2210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186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4973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2514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60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78271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07186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8429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86602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91681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03985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3669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29EC-27ED-4257-BB71-54B989876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45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1D694-CC5E-47B1-92FA-83534BFC0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1242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AD3DE-F7F6-4A11-A108-51FC4DBB6E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48596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C0BD-8CBF-4896-9ECE-9B58637B1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7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04771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3200">
                <a:latin typeface="+mn-lt"/>
              </a:defRPr>
            </a:lvl4pPr>
            <a:lvl5pPr>
              <a:defRPr sz="32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6DBE-F30D-4638-8ECD-37A431F5B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7995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3943350" y="3136900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116C-58C3-441B-94B7-B135A75DF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6713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BD83C-2FBF-4C18-86F1-6715A1D6B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30345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4985-2EC4-4F89-B07E-32ED1E608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2122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798B-A1A2-4F2E-8511-A70802D8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5199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BA53-D970-42B2-AC0E-83252CF07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20441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94D6-A2F1-4CDA-9E03-A530A5B02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882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28FC-195B-4FE0-BE31-43D9026E5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41148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EFBD-F76F-445F-9B94-91D39B7F79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8041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3943350" y="3136900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116C-58C3-441B-94B7-B135A75DF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00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45395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06179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3317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24813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55724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64931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13269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6543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93988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51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1356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6220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91096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3442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6050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39608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84611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97145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57630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94541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98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4586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46889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3685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180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2691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9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20982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08052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14809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02431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17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30044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57088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5250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53088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34786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3183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23418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56154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9346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077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94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98271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76467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15446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15926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82387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6352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32065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03329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00997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34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25475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04038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54025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36204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844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36271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86024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1713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76313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3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343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88288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5051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EE74-98D8-4C33-A336-2533709A3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73550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87750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72657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82208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6CEE-B8BC-4591-8DE3-AF7244439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7617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46349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35074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28990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14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10291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6982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2073E-9C6C-49E3-BF8A-F4D6F3E1B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17372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533B5-B5FD-4305-936C-4825832362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783-FB58-493D-BCA9-6F1171446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41140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83FD-6C8D-44F8-B28D-B9B353840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84898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7093-E449-4CEC-B9D3-892136771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7444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3A29-E248-4A00-9796-5150FE7D2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89790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E8E0-7691-40E5-B7CC-AD65B3D97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0562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678A-853B-4C4A-AE41-9E0264361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9723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8D1B-4FA0-4FF7-81C8-D80494C27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8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59839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A4030-A487-46A3-B00A-A24D4214D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78909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B542-E6C0-42C7-9736-403F7465C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71515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44B3-CA5A-4BFB-9459-3D69CF160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73252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D321-0922-4F04-AB14-5E398C79C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1821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FFA4FE3-3BF3-4DC4-ACFA-3085B3AC0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64793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2479F5C4-A72E-4192-BFEF-A8BCAC597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62581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B3EE7ACE-98D5-44AB-A5E5-88FD04558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09023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A722B27-7819-4318-AEE5-821C6656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54642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E8502EF9-714E-49E7-80CD-F1CE67728D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86041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BBBD742-3EEB-4ECD-BBF4-86244FD2AA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088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4098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9826BED-6DCB-4B91-BB17-B3D3796C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1648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9E26ED3-F31A-4D3E-B29D-34584BECD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33040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F8465B0D-CBBD-4606-8A8F-38B10C2D1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79304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ADD62DD-0D7A-4D21-9C29-821B5B220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5708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652EE16D-9FE1-41FF-B530-7BBEBC49F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1647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293B29B-96AD-495D-A9D8-6D615E1F0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49088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DD243B22-9986-4F3B-9114-D7C5FD9CB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16256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71C6EE73-BE17-4957-A670-0A33D12A6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45402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903C-51B8-4757-956D-2AB2E9FCF4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9317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04F3DB-B20A-4080-88B8-B5FF22307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2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4BD83C-2FBF-4C18-86F1-6715A1D6B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7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87746" y="6413157"/>
            <a:ext cx="2133600" cy="457200"/>
          </a:xfrm>
        </p:spPr>
        <p:txBody>
          <a:bodyPr/>
          <a:lstStyle>
            <a:lvl1pPr>
              <a:defRPr sz="1000"/>
            </a:lvl1pPr>
          </a:lstStyle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14472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7FD9CD3-F010-4306-9A00-610C4D882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25551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A6CD4DA-C581-4C81-A518-36910100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12112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0918FF0D-EB7D-43A1-A43C-5C7A187B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69110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39E9213B-F68E-492C-8A1B-DBF9195FE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71365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C45FAC4-3729-4618-89E0-AF759B333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77539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86C3972D-BCD4-4530-B691-DE8DEE59B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77107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17F294E1-D7AC-447D-ADC9-31C823081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0804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ADF5DCF8-00F5-40FC-A270-6BA9160C5C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1538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99983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86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3CB2C-C7F7-4D99-86A6-87888A4999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81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9C727-FDC5-481F-AFE1-8943B96469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18086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28B2-1614-4DE0-981C-9AB6F605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13884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425-F52E-410F-9D0C-717CF8448B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4277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E337-4136-49D1-8A0B-BD9F37D22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1729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FFB1-E5D1-495C-AE37-187A7D50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2661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A0D3132-DDAA-4E09-9FA5-8C074D3CB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01390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A41BF-D6BF-4BEA-A402-A56BCC967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4497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1C92-0289-4145-B81D-7CAB174ACF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934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A12F3-DC1D-4E3E-B0AB-470F2D7E9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13180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613D-BCE7-4D04-A554-E326D10B6E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76815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82C7-8D80-4310-81B7-78C3EA4BC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97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2137D-DC38-4410-BC7E-E741088784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48335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51E6-570E-4630-B362-0D488131C3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83777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DA735-1E59-4C12-969B-7B07DDD8A2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5423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EC848-D6D3-47BC-90FF-81D094F403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64631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4A47-043A-4A0F-B1C2-4F4D33884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40919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9C4D-C379-4D21-95FF-1F17F6F50F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55386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3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DE9A-2DB0-42C4-809D-C72E176814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04438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F09F7-B47B-4832-A926-E205D0AC67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95941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5EB9-ADFB-4B78-B865-BD75CC9D9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59040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9909-E00D-4E51-BE22-36DBBEBE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8750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A9C0-5DF7-4B8B-B217-C36F4254B5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018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8FA69-BE77-47C1-B179-3A23CF1150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64712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56504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1929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0947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13427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06271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1709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36401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364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0399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619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A9E2A-D6DD-4C1B-8CE9-F760C900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64079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17307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BCEB-190D-4783-BBC4-EBCDABD7C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37745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F71F-AFD5-47B5-B4C2-C62D78777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97348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62830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A3B6-7651-43BF-9D7F-8977B8DE57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EE538-E4BC-4318-AAA6-F0D9985FD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3200"/>
            </a:lvl1pPr>
            <a:lvl2pPr>
              <a:defRPr sz="3200"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957F-5B69-466E-98D4-6F6C4C659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EAEFC-A3DA-4256-9F61-8910627C3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4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F961D-9DA1-4F3E-813E-9FB2C37B3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9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904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5E3A2-8B6E-4905-A3BB-A913B44FEA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31980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779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68506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05912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84583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8386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13845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4797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67499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82417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501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6851B-3E8E-48D7-BA9B-4BE66F940E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39539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4400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89264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10761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07157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34697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40585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04050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33519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46838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42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078E3-CAB0-447C-85C6-14B5571D5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0635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14523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61781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06273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1808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3121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23232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90204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87477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19180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73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F545C-216A-40C1-8DB9-372E9D617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75056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06337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0262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98927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80842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92713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14315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08717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7787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F71F-AFD5-47B5-B4C2-C62D78777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7597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143000"/>
            <a:ext cx="8610600" cy="54864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FE9-C102-443B-B970-B9F8EBBB8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87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F8C4A-7E9B-4376-91E0-119B09E21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81018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00"/>
            </a:lvl1pPr>
          </a:lstStyle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4042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lnSpc>
                <a:spcPts val="38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F9C727-FDC5-481F-AFE1-8943B96469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88632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A2137D-DC38-4410-BC7E-E741088784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0712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8FA69-BE77-47C1-B179-3A23CF1150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7021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DA9E2A-D6DD-4C1B-8CE9-F760C900E32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4871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5E3A2-8B6E-4905-A3BB-A913B44FEA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16663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6851B-3E8E-48D7-BA9B-4BE66F940E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97362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1078E3-CAB0-447C-85C6-14B5571D5D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46138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F545C-216A-40C1-8DB9-372E9D617A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94985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F8C4A-7E9B-4376-91E0-119B09E214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4985-2EC4-4F89-B07E-32ED1E608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20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A28E0-F6D8-4A5F-BB39-22A825E1E6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13719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A28E0-F6D8-4A5F-BB39-22A825E1E6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17881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15803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44781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25198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18625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8211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3832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40403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95913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44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1AA9-C8F2-4727-8DD8-234A76F4E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16507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40153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75008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E322-0696-4C9C-8964-AEAA0B17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29637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15047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3693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49804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71843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4731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89368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754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B88C-1524-44F5-8D99-4622D85A47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51341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20181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31318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07257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0573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8070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16178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36311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949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12191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20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9327-E833-4A6E-BEC5-3A97F7AEBE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06051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A438-5566-4252-BA38-F3D669E718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39862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2196-4BFE-4E10-93EA-F4F54A30E0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44162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1BF-59D9-4133-A945-6A06E4184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13630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2990-8A35-4CA5-A48F-846577837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71738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B0A-01C9-44D6-BEB1-7078B0421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34299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50E25-DD7B-45B9-8B87-CE608640FD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49468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BCF3-23B2-4AD6-8927-DCE2B6AC3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05329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D50F-8858-4494-AB68-2FB400E7E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5051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8EE0-C98E-4CE0-872E-7BCA07553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32437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773-24AB-4EAE-A49F-A71F0F531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24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A176-A28A-416E-A0A1-339264307F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70188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15AD-4976-43B1-97F1-83A9A5038F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08622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E322-0696-4C9C-8964-AEAA0B17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43064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6976-30CA-4AB0-9A6F-FB236986C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04769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8238-8E92-4053-AABE-6AC2EB5095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59020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459A5856-7F3B-409D-8BB4-47C168275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8503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51EDF92B-F554-4CA9-BB00-7D9BA4532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59442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E321-7F2B-4FDA-9013-562945CEE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96919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48838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4558-BF5A-43E0-A9FC-AEBD170E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8682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9370-8F78-4506-A6C8-0F462D41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243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BD35-552B-434C-8D69-2EB546F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46126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B3BC-4D4F-457A-A3A3-07BF6C3C9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89930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23DB-08E9-4B26-B24A-511AA02C69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85726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BCA6-9422-4236-9682-74776BC4B3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26497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D1CD-38C7-4C73-A5EF-8831FBE0B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98178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D46-C71F-4E32-B631-5FDE5654F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35128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D11A-D2BB-47BE-816F-E1E45836C8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93737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1D32-FD8E-4C61-B448-954EB8B90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174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33F4-1EB5-4983-BA2D-B83F8F57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875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340-E742-4185-8BF8-3980FDDEE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700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48E9-8503-4E2E-9595-E1469974E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34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91CD-85D3-46FA-99CA-644BAE666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78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230C-14DE-463E-8AA7-0F2F01966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16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CFD0-C3D2-44A4-9427-86FA15A1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798B-A1A2-4F2E-8511-A70802D8F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077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65D4-6888-404A-B31F-C0231F058C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408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42A7-363E-4DFC-969A-09D0BA49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575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33FB5-E906-4C07-BB60-E61198D72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74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6416-EFD2-494E-9F69-13C89A477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19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F31F-92CE-4DFD-9513-11357CEE5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165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2291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491-8DE9-4D30-9A06-CCD5DD645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98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26C51594-312D-4FEB-8CBF-C0612E318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277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3200" b="0">
                <a:latin typeface="+mn-lt"/>
              </a:defRPr>
            </a:lvl1pPr>
          </a:lstStyle>
          <a:p>
            <a:pPr>
              <a:defRPr/>
            </a:pPr>
            <a:fld id="{A0760DB3-0F96-4D6F-AC94-1BD0AFA97B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480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8686800" cy="54864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2E2-9749-4EAF-9BCF-4AF72FA89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794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20100" y="6324600"/>
            <a:ext cx="1447800" cy="533400"/>
          </a:xfrm>
        </p:spPr>
        <p:txBody>
          <a:bodyPr/>
          <a:lstStyle>
            <a:lvl1pPr>
              <a:buFont typeface="Arial" pitchFamily="34" charset="0"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07138EA-DC4C-4BE2-A2F7-84E41921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3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6.xml"/><Relationship Id="rId26" Type="http://schemas.openxmlformats.org/officeDocument/2006/relationships/slideLayout" Target="../slideLayouts/slideLayout284.xml"/><Relationship Id="rId39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61.xml"/><Relationship Id="rId21" Type="http://schemas.openxmlformats.org/officeDocument/2006/relationships/slideLayout" Target="../slideLayouts/slideLayout279.xml"/><Relationship Id="rId34" Type="http://schemas.openxmlformats.org/officeDocument/2006/relationships/slideLayout" Target="../slideLayouts/slideLayout292.xml"/><Relationship Id="rId42" Type="http://schemas.openxmlformats.org/officeDocument/2006/relationships/slideLayout" Target="../slideLayouts/slideLayout300.xml"/><Relationship Id="rId47" Type="http://schemas.openxmlformats.org/officeDocument/2006/relationships/theme" Target="../theme/theme10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75.xml"/><Relationship Id="rId25" Type="http://schemas.openxmlformats.org/officeDocument/2006/relationships/slideLayout" Target="../slideLayouts/slideLayout283.xml"/><Relationship Id="rId33" Type="http://schemas.openxmlformats.org/officeDocument/2006/relationships/slideLayout" Target="../slideLayouts/slideLayout291.xml"/><Relationship Id="rId38" Type="http://schemas.openxmlformats.org/officeDocument/2006/relationships/slideLayout" Target="../slideLayouts/slideLayout296.xml"/><Relationship Id="rId46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0" Type="http://schemas.openxmlformats.org/officeDocument/2006/relationships/slideLayout" Target="../slideLayouts/slideLayout278.xml"/><Relationship Id="rId29" Type="http://schemas.openxmlformats.org/officeDocument/2006/relationships/slideLayout" Target="../slideLayouts/slideLayout287.xml"/><Relationship Id="rId41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24" Type="http://schemas.openxmlformats.org/officeDocument/2006/relationships/slideLayout" Target="../slideLayouts/slideLayout282.xml"/><Relationship Id="rId32" Type="http://schemas.openxmlformats.org/officeDocument/2006/relationships/slideLayout" Target="../slideLayouts/slideLayout290.xml"/><Relationship Id="rId37" Type="http://schemas.openxmlformats.org/officeDocument/2006/relationships/slideLayout" Target="../slideLayouts/slideLayout295.xml"/><Relationship Id="rId40" Type="http://schemas.openxmlformats.org/officeDocument/2006/relationships/slideLayout" Target="../slideLayouts/slideLayout298.xml"/><Relationship Id="rId45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281.xml"/><Relationship Id="rId28" Type="http://schemas.openxmlformats.org/officeDocument/2006/relationships/slideLayout" Target="../slideLayouts/slideLayout286.xml"/><Relationship Id="rId36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68.xml"/><Relationship Id="rId19" Type="http://schemas.openxmlformats.org/officeDocument/2006/relationships/slideLayout" Target="../slideLayouts/slideLayout277.xml"/><Relationship Id="rId31" Type="http://schemas.openxmlformats.org/officeDocument/2006/relationships/slideLayout" Target="../slideLayouts/slideLayout289.xml"/><Relationship Id="rId44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Relationship Id="rId22" Type="http://schemas.openxmlformats.org/officeDocument/2006/relationships/slideLayout" Target="../slideLayouts/slideLayout280.xml"/><Relationship Id="rId27" Type="http://schemas.openxmlformats.org/officeDocument/2006/relationships/slideLayout" Target="../slideLayouts/slideLayout285.xml"/><Relationship Id="rId30" Type="http://schemas.openxmlformats.org/officeDocument/2006/relationships/slideLayout" Target="../slideLayouts/slideLayout288.xml"/><Relationship Id="rId35" Type="http://schemas.openxmlformats.org/officeDocument/2006/relationships/slideLayout" Target="../slideLayouts/slideLayout293.xml"/><Relationship Id="rId43" Type="http://schemas.openxmlformats.org/officeDocument/2006/relationships/slideLayout" Target="../slideLayouts/slideLayout3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1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07.xml"/><Relationship Id="rId21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17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320.xml"/><Relationship Id="rId20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4.xml"/><Relationship Id="rId19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Relationship Id="rId2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18" Type="http://schemas.openxmlformats.org/officeDocument/2006/relationships/slideLayout" Target="../slideLayouts/slideLayout343.xml"/><Relationship Id="rId26" Type="http://schemas.openxmlformats.org/officeDocument/2006/relationships/slideLayout" Target="../slideLayouts/slideLayout351.xml"/><Relationship Id="rId39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46.xml"/><Relationship Id="rId34" Type="http://schemas.openxmlformats.org/officeDocument/2006/relationships/slideLayout" Target="../slideLayouts/slideLayout359.xml"/><Relationship Id="rId42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17" Type="http://schemas.openxmlformats.org/officeDocument/2006/relationships/slideLayout" Target="../slideLayouts/slideLayout342.xml"/><Relationship Id="rId25" Type="http://schemas.openxmlformats.org/officeDocument/2006/relationships/slideLayout" Target="../slideLayouts/slideLayout350.xml"/><Relationship Id="rId33" Type="http://schemas.openxmlformats.org/officeDocument/2006/relationships/slideLayout" Target="../slideLayouts/slideLayout358.xml"/><Relationship Id="rId38" Type="http://schemas.openxmlformats.org/officeDocument/2006/relationships/slideLayout" Target="../slideLayouts/slideLayout363.xml"/><Relationship Id="rId46" Type="http://schemas.openxmlformats.org/officeDocument/2006/relationships/theme" Target="../theme/theme12.xml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20" Type="http://schemas.openxmlformats.org/officeDocument/2006/relationships/slideLayout" Target="../slideLayouts/slideLayout345.xml"/><Relationship Id="rId29" Type="http://schemas.openxmlformats.org/officeDocument/2006/relationships/slideLayout" Target="../slideLayouts/slideLayout354.xml"/><Relationship Id="rId41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24" Type="http://schemas.openxmlformats.org/officeDocument/2006/relationships/slideLayout" Target="../slideLayouts/slideLayout349.xml"/><Relationship Id="rId32" Type="http://schemas.openxmlformats.org/officeDocument/2006/relationships/slideLayout" Target="../slideLayouts/slideLayout357.xml"/><Relationship Id="rId37" Type="http://schemas.openxmlformats.org/officeDocument/2006/relationships/slideLayout" Target="../slideLayouts/slideLayout362.xml"/><Relationship Id="rId40" Type="http://schemas.openxmlformats.org/officeDocument/2006/relationships/slideLayout" Target="../slideLayouts/slideLayout365.xml"/><Relationship Id="rId45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23" Type="http://schemas.openxmlformats.org/officeDocument/2006/relationships/slideLayout" Target="../slideLayouts/slideLayout348.xml"/><Relationship Id="rId28" Type="http://schemas.openxmlformats.org/officeDocument/2006/relationships/slideLayout" Target="../slideLayouts/slideLayout353.xml"/><Relationship Id="rId36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344.xml"/><Relationship Id="rId31" Type="http://schemas.openxmlformats.org/officeDocument/2006/relationships/slideLayout" Target="../slideLayouts/slideLayout356.xml"/><Relationship Id="rId44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Relationship Id="rId22" Type="http://schemas.openxmlformats.org/officeDocument/2006/relationships/slideLayout" Target="../slideLayouts/slideLayout347.xml"/><Relationship Id="rId27" Type="http://schemas.openxmlformats.org/officeDocument/2006/relationships/slideLayout" Target="../slideLayouts/slideLayout352.xml"/><Relationship Id="rId30" Type="http://schemas.openxmlformats.org/officeDocument/2006/relationships/slideLayout" Target="../slideLayouts/slideLayout355.xml"/><Relationship Id="rId35" Type="http://schemas.openxmlformats.org/officeDocument/2006/relationships/slideLayout" Target="../slideLayouts/slideLayout360.xml"/><Relationship Id="rId43" Type="http://schemas.openxmlformats.org/officeDocument/2006/relationships/slideLayout" Target="../slideLayouts/slideLayout3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slideLayout" Target="../slideLayouts/slideLayout383.xml"/><Relationship Id="rId18" Type="http://schemas.openxmlformats.org/officeDocument/2006/relationships/slideLayout" Target="../slideLayouts/slideLayout388.xml"/><Relationship Id="rId26" Type="http://schemas.openxmlformats.org/officeDocument/2006/relationships/slideLayout" Target="../slideLayouts/slideLayout396.xml"/><Relationship Id="rId39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73.xml"/><Relationship Id="rId21" Type="http://schemas.openxmlformats.org/officeDocument/2006/relationships/slideLayout" Target="../slideLayouts/slideLayout391.xml"/><Relationship Id="rId34" Type="http://schemas.openxmlformats.org/officeDocument/2006/relationships/slideLayout" Target="../slideLayouts/slideLayout404.xml"/><Relationship Id="rId42" Type="http://schemas.openxmlformats.org/officeDocument/2006/relationships/slideLayout" Target="../slideLayouts/slideLayout412.xml"/><Relationship Id="rId47" Type="http://schemas.openxmlformats.org/officeDocument/2006/relationships/theme" Target="../theme/theme13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17" Type="http://schemas.openxmlformats.org/officeDocument/2006/relationships/slideLayout" Target="../slideLayouts/slideLayout387.xml"/><Relationship Id="rId25" Type="http://schemas.openxmlformats.org/officeDocument/2006/relationships/slideLayout" Target="../slideLayouts/slideLayout395.xml"/><Relationship Id="rId33" Type="http://schemas.openxmlformats.org/officeDocument/2006/relationships/slideLayout" Target="../slideLayouts/slideLayout403.xml"/><Relationship Id="rId38" Type="http://schemas.openxmlformats.org/officeDocument/2006/relationships/slideLayout" Target="../slideLayouts/slideLayout408.xml"/><Relationship Id="rId46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372.xml"/><Relationship Id="rId16" Type="http://schemas.openxmlformats.org/officeDocument/2006/relationships/slideLayout" Target="../slideLayouts/slideLayout386.xml"/><Relationship Id="rId20" Type="http://schemas.openxmlformats.org/officeDocument/2006/relationships/slideLayout" Target="../slideLayouts/slideLayout390.xml"/><Relationship Id="rId29" Type="http://schemas.openxmlformats.org/officeDocument/2006/relationships/slideLayout" Target="../slideLayouts/slideLayout399.xml"/><Relationship Id="rId41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24" Type="http://schemas.openxmlformats.org/officeDocument/2006/relationships/slideLayout" Target="../slideLayouts/slideLayout394.xml"/><Relationship Id="rId32" Type="http://schemas.openxmlformats.org/officeDocument/2006/relationships/slideLayout" Target="../slideLayouts/slideLayout402.xml"/><Relationship Id="rId37" Type="http://schemas.openxmlformats.org/officeDocument/2006/relationships/slideLayout" Target="../slideLayouts/slideLayout407.xml"/><Relationship Id="rId40" Type="http://schemas.openxmlformats.org/officeDocument/2006/relationships/slideLayout" Target="../slideLayouts/slideLayout410.xml"/><Relationship Id="rId45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75.xml"/><Relationship Id="rId15" Type="http://schemas.openxmlformats.org/officeDocument/2006/relationships/slideLayout" Target="../slideLayouts/slideLayout385.xml"/><Relationship Id="rId23" Type="http://schemas.openxmlformats.org/officeDocument/2006/relationships/slideLayout" Target="../slideLayouts/slideLayout393.xml"/><Relationship Id="rId28" Type="http://schemas.openxmlformats.org/officeDocument/2006/relationships/slideLayout" Target="../slideLayouts/slideLayout398.xml"/><Relationship Id="rId36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380.xml"/><Relationship Id="rId19" Type="http://schemas.openxmlformats.org/officeDocument/2006/relationships/slideLayout" Target="../slideLayouts/slideLayout389.xml"/><Relationship Id="rId31" Type="http://schemas.openxmlformats.org/officeDocument/2006/relationships/slideLayout" Target="../slideLayouts/slideLayout401.xml"/><Relationship Id="rId44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slideLayout" Target="../slideLayouts/slideLayout384.xml"/><Relationship Id="rId22" Type="http://schemas.openxmlformats.org/officeDocument/2006/relationships/slideLayout" Target="../slideLayouts/slideLayout392.xml"/><Relationship Id="rId27" Type="http://schemas.openxmlformats.org/officeDocument/2006/relationships/slideLayout" Target="../slideLayouts/slideLayout397.xml"/><Relationship Id="rId30" Type="http://schemas.openxmlformats.org/officeDocument/2006/relationships/slideLayout" Target="../slideLayouts/slideLayout400.xml"/><Relationship Id="rId35" Type="http://schemas.openxmlformats.org/officeDocument/2006/relationships/slideLayout" Target="../slideLayouts/slideLayout405.xml"/><Relationship Id="rId43" Type="http://schemas.openxmlformats.org/officeDocument/2006/relationships/slideLayout" Target="../slideLayouts/slideLayout4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slideLayout" Target="../slideLayouts/slideLayout429.xml"/><Relationship Id="rId18" Type="http://schemas.openxmlformats.org/officeDocument/2006/relationships/slideLayout" Target="../slideLayouts/slideLayout434.xml"/><Relationship Id="rId26" Type="http://schemas.openxmlformats.org/officeDocument/2006/relationships/slideLayout" Target="../slideLayouts/slideLayout442.xml"/><Relationship Id="rId39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19.xml"/><Relationship Id="rId21" Type="http://schemas.openxmlformats.org/officeDocument/2006/relationships/slideLayout" Target="../slideLayouts/slideLayout437.xml"/><Relationship Id="rId34" Type="http://schemas.openxmlformats.org/officeDocument/2006/relationships/slideLayout" Target="../slideLayouts/slideLayout450.xml"/><Relationship Id="rId42" Type="http://schemas.openxmlformats.org/officeDocument/2006/relationships/slideLayout" Target="../slideLayouts/slideLayout458.xml"/><Relationship Id="rId47" Type="http://schemas.openxmlformats.org/officeDocument/2006/relationships/theme" Target="../theme/theme14.xml"/><Relationship Id="rId7" Type="http://schemas.openxmlformats.org/officeDocument/2006/relationships/slideLayout" Target="../slideLayouts/slideLayout423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5" Type="http://schemas.openxmlformats.org/officeDocument/2006/relationships/slideLayout" Target="../slideLayouts/slideLayout441.xml"/><Relationship Id="rId33" Type="http://schemas.openxmlformats.org/officeDocument/2006/relationships/slideLayout" Target="../slideLayouts/slideLayout449.xml"/><Relationship Id="rId38" Type="http://schemas.openxmlformats.org/officeDocument/2006/relationships/slideLayout" Target="../slideLayouts/slideLayout454.xml"/><Relationship Id="rId46" Type="http://schemas.openxmlformats.org/officeDocument/2006/relationships/slideLayout" Target="../slideLayouts/slideLayout462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20" Type="http://schemas.openxmlformats.org/officeDocument/2006/relationships/slideLayout" Target="../slideLayouts/slideLayout436.xml"/><Relationship Id="rId29" Type="http://schemas.openxmlformats.org/officeDocument/2006/relationships/slideLayout" Target="../slideLayouts/slideLayout445.xml"/><Relationship Id="rId41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24" Type="http://schemas.openxmlformats.org/officeDocument/2006/relationships/slideLayout" Target="../slideLayouts/slideLayout440.xml"/><Relationship Id="rId32" Type="http://schemas.openxmlformats.org/officeDocument/2006/relationships/slideLayout" Target="../slideLayouts/slideLayout448.xml"/><Relationship Id="rId37" Type="http://schemas.openxmlformats.org/officeDocument/2006/relationships/slideLayout" Target="../slideLayouts/slideLayout453.xml"/><Relationship Id="rId40" Type="http://schemas.openxmlformats.org/officeDocument/2006/relationships/slideLayout" Target="../slideLayouts/slideLayout456.xml"/><Relationship Id="rId45" Type="http://schemas.openxmlformats.org/officeDocument/2006/relationships/slideLayout" Target="../slideLayouts/slideLayout461.xml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9.xml"/><Relationship Id="rId28" Type="http://schemas.openxmlformats.org/officeDocument/2006/relationships/slideLayout" Target="../slideLayouts/slideLayout444.xml"/><Relationship Id="rId36" Type="http://schemas.openxmlformats.org/officeDocument/2006/relationships/slideLayout" Target="../slideLayouts/slideLayout452.xml"/><Relationship Id="rId10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435.xml"/><Relationship Id="rId31" Type="http://schemas.openxmlformats.org/officeDocument/2006/relationships/slideLayout" Target="../slideLayouts/slideLayout447.xml"/><Relationship Id="rId44" Type="http://schemas.openxmlformats.org/officeDocument/2006/relationships/slideLayout" Target="../slideLayouts/slideLayout460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Relationship Id="rId22" Type="http://schemas.openxmlformats.org/officeDocument/2006/relationships/slideLayout" Target="../slideLayouts/slideLayout438.xml"/><Relationship Id="rId27" Type="http://schemas.openxmlformats.org/officeDocument/2006/relationships/slideLayout" Target="../slideLayouts/slideLayout443.xml"/><Relationship Id="rId30" Type="http://schemas.openxmlformats.org/officeDocument/2006/relationships/slideLayout" Target="../slideLayouts/slideLayout446.xml"/><Relationship Id="rId35" Type="http://schemas.openxmlformats.org/officeDocument/2006/relationships/slideLayout" Target="../slideLayouts/slideLayout451.xml"/><Relationship Id="rId43" Type="http://schemas.openxmlformats.org/officeDocument/2006/relationships/slideLayout" Target="../slideLayouts/slideLayout4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slideLayout" Target="../slideLayouts/slideLayout475.xml"/><Relationship Id="rId18" Type="http://schemas.openxmlformats.org/officeDocument/2006/relationships/slideLayout" Target="../slideLayouts/slideLayout48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4.xml"/><Relationship Id="rId1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64.xml"/><Relationship Id="rId16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5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72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slideLayout" Target="../slideLayouts/slideLayout4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slideLayout" Target="../slideLayouts/slideLayout493.xml"/><Relationship Id="rId18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83.xml"/><Relationship Id="rId21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17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2.xml"/><Relationship Id="rId16" Type="http://schemas.openxmlformats.org/officeDocument/2006/relationships/slideLayout" Target="../slideLayouts/slideLayout496.xml"/><Relationship Id="rId20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24" Type="http://schemas.openxmlformats.org/officeDocument/2006/relationships/theme" Target="../theme/theme16.xml"/><Relationship Id="rId5" Type="http://schemas.openxmlformats.org/officeDocument/2006/relationships/slideLayout" Target="../slideLayouts/slideLayout485.xml"/><Relationship Id="rId15" Type="http://schemas.openxmlformats.org/officeDocument/2006/relationships/slideLayout" Target="../slideLayouts/slideLayout495.xml"/><Relationship Id="rId23" Type="http://schemas.openxmlformats.org/officeDocument/2006/relationships/slideLayout" Target="../slideLayouts/slideLayout503.xml"/><Relationship Id="rId10" Type="http://schemas.openxmlformats.org/officeDocument/2006/relationships/slideLayout" Target="../slideLayouts/slideLayout490.xml"/><Relationship Id="rId19" Type="http://schemas.openxmlformats.org/officeDocument/2006/relationships/slideLayout" Target="../slideLayouts/slideLayout499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Relationship Id="rId14" Type="http://schemas.openxmlformats.org/officeDocument/2006/relationships/slideLayout" Target="../slideLayouts/slideLayout494.xml"/><Relationship Id="rId22" Type="http://schemas.openxmlformats.org/officeDocument/2006/relationships/slideLayout" Target="../slideLayouts/slideLayout50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slideLayout" Target="../slideLayouts/slideLayout516.xml"/><Relationship Id="rId18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slideLayout" Target="../slideLayouts/slideLayout515.xml"/><Relationship Id="rId17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05.xml"/><Relationship Id="rId16" Type="http://schemas.openxmlformats.org/officeDocument/2006/relationships/slideLayout" Target="../slideLayouts/slideLayout519.xml"/><Relationship Id="rId20" Type="http://schemas.openxmlformats.org/officeDocument/2006/relationships/theme" Target="../theme/theme17.xml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5" Type="http://schemas.openxmlformats.org/officeDocument/2006/relationships/slideLayout" Target="../slideLayouts/slideLayout518.xml"/><Relationship Id="rId10" Type="http://schemas.openxmlformats.org/officeDocument/2006/relationships/slideLayout" Target="../slideLayouts/slideLayout513.xml"/><Relationship Id="rId19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Relationship Id="rId14" Type="http://schemas.openxmlformats.org/officeDocument/2006/relationships/slideLayout" Target="../slideLayouts/slideLayout5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0.xml"/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3" Type="http://schemas.openxmlformats.org/officeDocument/2006/relationships/slideLayout" Target="../slideLayouts/slideLayout525.xml"/><Relationship Id="rId21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29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slideLayout" Target="../slideLayouts/slideLayout556.xml"/><Relationship Id="rId18" Type="http://schemas.openxmlformats.org/officeDocument/2006/relationships/slideLayout" Target="../slideLayouts/slideLayout561.xml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slideLayout" Target="../slideLayouts/slideLayout555.xml"/><Relationship Id="rId17" Type="http://schemas.openxmlformats.org/officeDocument/2006/relationships/slideLayout" Target="../slideLayouts/slideLayout560.xml"/><Relationship Id="rId2" Type="http://schemas.openxmlformats.org/officeDocument/2006/relationships/slideLayout" Target="../slideLayouts/slideLayout545.xml"/><Relationship Id="rId16" Type="http://schemas.openxmlformats.org/officeDocument/2006/relationships/slideLayout" Target="../slideLayouts/slideLayout559.xml"/><Relationship Id="rId20" Type="http://schemas.openxmlformats.org/officeDocument/2006/relationships/theme" Target="../theme/theme19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5" Type="http://schemas.openxmlformats.org/officeDocument/2006/relationships/slideLayout" Target="../slideLayouts/slideLayout558.xml"/><Relationship Id="rId10" Type="http://schemas.openxmlformats.org/officeDocument/2006/relationships/slideLayout" Target="../slideLayouts/slideLayout553.xml"/><Relationship Id="rId19" Type="http://schemas.openxmlformats.org/officeDocument/2006/relationships/slideLayout" Target="../slideLayouts/slideLayout562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4" Type="http://schemas.openxmlformats.org/officeDocument/2006/relationships/slideLayout" Target="../slideLayouts/slideLayout5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0.xml"/><Relationship Id="rId13" Type="http://schemas.openxmlformats.org/officeDocument/2006/relationships/slideLayout" Target="../slideLayouts/slideLayout575.xml"/><Relationship Id="rId1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65.xml"/><Relationship Id="rId21" Type="http://schemas.openxmlformats.org/officeDocument/2006/relationships/slideLayout" Target="../slideLayouts/slideLayout583.xml"/><Relationship Id="rId7" Type="http://schemas.openxmlformats.org/officeDocument/2006/relationships/slideLayout" Target="../slideLayouts/slideLayout569.xml"/><Relationship Id="rId12" Type="http://schemas.openxmlformats.org/officeDocument/2006/relationships/slideLayout" Target="../slideLayouts/slideLayout574.xml"/><Relationship Id="rId17" Type="http://schemas.openxmlformats.org/officeDocument/2006/relationships/slideLayout" Target="../slideLayouts/slideLayout579.xml"/><Relationship Id="rId2" Type="http://schemas.openxmlformats.org/officeDocument/2006/relationships/slideLayout" Target="../slideLayouts/slideLayout564.xml"/><Relationship Id="rId16" Type="http://schemas.openxmlformats.org/officeDocument/2006/relationships/slideLayout" Target="../slideLayouts/slideLayout578.xml"/><Relationship Id="rId20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8.xml"/><Relationship Id="rId11" Type="http://schemas.openxmlformats.org/officeDocument/2006/relationships/slideLayout" Target="../slideLayouts/slideLayout573.xml"/><Relationship Id="rId24" Type="http://schemas.openxmlformats.org/officeDocument/2006/relationships/theme" Target="../theme/theme20.xml"/><Relationship Id="rId5" Type="http://schemas.openxmlformats.org/officeDocument/2006/relationships/slideLayout" Target="../slideLayouts/slideLayout567.xml"/><Relationship Id="rId15" Type="http://schemas.openxmlformats.org/officeDocument/2006/relationships/slideLayout" Target="../slideLayouts/slideLayout577.xml"/><Relationship Id="rId23" Type="http://schemas.openxmlformats.org/officeDocument/2006/relationships/slideLayout" Target="../slideLayouts/slideLayout585.xml"/><Relationship Id="rId10" Type="http://schemas.openxmlformats.org/officeDocument/2006/relationships/slideLayout" Target="../slideLayouts/slideLayout572.xml"/><Relationship Id="rId19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71.xml"/><Relationship Id="rId14" Type="http://schemas.openxmlformats.org/officeDocument/2006/relationships/slideLayout" Target="../slideLayouts/slideLayout576.xml"/><Relationship Id="rId22" Type="http://schemas.openxmlformats.org/officeDocument/2006/relationships/slideLayout" Target="../slideLayouts/slideLayout58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3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2" Type="http://schemas.openxmlformats.org/officeDocument/2006/relationships/slideLayout" Target="../slideLayouts/slideLayout587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0.xml"/><Relationship Id="rId10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13" Type="http://schemas.openxmlformats.org/officeDocument/2006/relationships/slideLayout" Target="../slideLayouts/slideLayout611.xml"/><Relationship Id="rId18" Type="http://schemas.openxmlformats.org/officeDocument/2006/relationships/slideLayout" Target="../slideLayouts/slideLayout616.xml"/><Relationship Id="rId3" Type="http://schemas.openxmlformats.org/officeDocument/2006/relationships/slideLayout" Target="../slideLayouts/slideLayout601.xml"/><Relationship Id="rId21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05.xml"/><Relationship Id="rId12" Type="http://schemas.openxmlformats.org/officeDocument/2006/relationships/slideLayout" Target="../slideLayouts/slideLayout610.xml"/><Relationship Id="rId17" Type="http://schemas.openxmlformats.org/officeDocument/2006/relationships/slideLayout" Target="../slideLayouts/slideLayout615.xml"/><Relationship Id="rId25" Type="http://schemas.openxmlformats.org/officeDocument/2006/relationships/theme" Target="../theme/theme22.xml"/><Relationship Id="rId2" Type="http://schemas.openxmlformats.org/officeDocument/2006/relationships/slideLayout" Target="../slideLayouts/slideLayout600.xml"/><Relationship Id="rId16" Type="http://schemas.openxmlformats.org/officeDocument/2006/relationships/slideLayout" Target="../slideLayouts/slideLayout614.xml"/><Relationship Id="rId20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24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03.xml"/><Relationship Id="rId15" Type="http://schemas.openxmlformats.org/officeDocument/2006/relationships/slideLayout" Target="../slideLayouts/slideLayout613.xml"/><Relationship Id="rId23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08.xml"/><Relationship Id="rId19" Type="http://schemas.openxmlformats.org/officeDocument/2006/relationships/slideLayout" Target="../slideLayouts/slideLayout617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Relationship Id="rId14" Type="http://schemas.openxmlformats.org/officeDocument/2006/relationships/slideLayout" Target="../slideLayouts/slideLayout612.xml"/><Relationship Id="rId22" Type="http://schemas.openxmlformats.org/officeDocument/2006/relationships/slideLayout" Target="../slideLayouts/slideLayout62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0.xml"/><Relationship Id="rId13" Type="http://schemas.openxmlformats.org/officeDocument/2006/relationships/slideLayout" Target="../slideLayouts/slideLayout635.xml"/><Relationship Id="rId18" Type="http://schemas.openxmlformats.org/officeDocument/2006/relationships/slideLayout" Target="../slideLayouts/slideLayout640.xml"/><Relationship Id="rId3" Type="http://schemas.openxmlformats.org/officeDocument/2006/relationships/slideLayout" Target="../slideLayouts/slideLayout625.xml"/><Relationship Id="rId21" Type="http://schemas.openxmlformats.org/officeDocument/2006/relationships/slideLayout" Target="../slideLayouts/slideLayout643.xml"/><Relationship Id="rId7" Type="http://schemas.openxmlformats.org/officeDocument/2006/relationships/slideLayout" Target="../slideLayouts/slideLayout629.xml"/><Relationship Id="rId12" Type="http://schemas.openxmlformats.org/officeDocument/2006/relationships/slideLayout" Target="../slideLayouts/slideLayout634.xml"/><Relationship Id="rId17" Type="http://schemas.openxmlformats.org/officeDocument/2006/relationships/slideLayout" Target="../slideLayouts/slideLayout639.xml"/><Relationship Id="rId25" Type="http://schemas.openxmlformats.org/officeDocument/2006/relationships/theme" Target="../theme/theme23.xml"/><Relationship Id="rId2" Type="http://schemas.openxmlformats.org/officeDocument/2006/relationships/slideLayout" Target="../slideLayouts/slideLayout624.xml"/><Relationship Id="rId16" Type="http://schemas.openxmlformats.org/officeDocument/2006/relationships/slideLayout" Target="../slideLayouts/slideLayout638.xml"/><Relationship Id="rId20" Type="http://schemas.openxmlformats.org/officeDocument/2006/relationships/slideLayout" Target="../slideLayouts/slideLayout642.xml"/><Relationship Id="rId1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8.xml"/><Relationship Id="rId11" Type="http://schemas.openxmlformats.org/officeDocument/2006/relationships/slideLayout" Target="../slideLayouts/slideLayout633.xml"/><Relationship Id="rId24" Type="http://schemas.openxmlformats.org/officeDocument/2006/relationships/slideLayout" Target="../slideLayouts/slideLayout646.xml"/><Relationship Id="rId5" Type="http://schemas.openxmlformats.org/officeDocument/2006/relationships/slideLayout" Target="../slideLayouts/slideLayout627.xml"/><Relationship Id="rId15" Type="http://schemas.openxmlformats.org/officeDocument/2006/relationships/slideLayout" Target="../slideLayouts/slideLayout637.xml"/><Relationship Id="rId23" Type="http://schemas.openxmlformats.org/officeDocument/2006/relationships/slideLayout" Target="../slideLayouts/slideLayout645.xml"/><Relationship Id="rId10" Type="http://schemas.openxmlformats.org/officeDocument/2006/relationships/slideLayout" Target="../slideLayouts/slideLayout632.xml"/><Relationship Id="rId19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26.xml"/><Relationship Id="rId9" Type="http://schemas.openxmlformats.org/officeDocument/2006/relationships/slideLayout" Target="../slideLayouts/slideLayout631.xml"/><Relationship Id="rId14" Type="http://schemas.openxmlformats.org/officeDocument/2006/relationships/slideLayout" Target="../slideLayouts/slideLayout636.xml"/><Relationship Id="rId22" Type="http://schemas.openxmlformats.org/officeDocument/2006/relationships/slideLayout" Target="../slideLayouts/slideLayout6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openxmlformats.org/officeDocument/2006/relationships/slideLayout" Target="../slideLayouts/slideLayout659.xml"/><Relationship Id="rId18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49.xml"/><Relationship Id="rId21" Type="http://schemas.openxmlformats.org/officeDocument/2006/relationships/slideLayout" Target="../slideLayouts/slideLayout667.xml"/><Relationship Id="rId7" Type="http://schemas.openxmlformats.org/officeDocument/2006/relationships/slideLayout" Target="../slideLayouts/slideLayout653.xml"/><Relationship Id="rId12" Type="http://schemas.openxmlformats.org/officeDocument/2006/relationships/slideLayout" Target="../slideLayouts/slideLayout658.xml"/><Relationship Id="rId17" Type="http://schemas.openxmlformats.org/officeDocument/2006/relationships/slideLayout" Target="../slideLayouts/slideLayout663.xml"/><Relationship Id="rId25" Type="http://schemas.openxmlformats.org/officeDocument/2006/relationships/theme" Target="../theme/theme24.xml"/><Relationship Id="rId2" Type="http://schemas.openxmlformats.org/officeDocument/2006/relationships/slideLayout" Target="../slideLayouts/slideLayout648.xml"/><Relationship Id="rId16" Type="http://schemas.openxmlformats.org/officeDocument/2006/relationships/slideLayout" Target="../slideLayouts/slideLayout662.xml"/><Relationship Id="rId20" Type="http://schemas.openxmlformats.org/officeDocument/2006/relationships/slideLayout" Target="../slideLayouts/slideLayout666.xml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slideLayout" Target="../slideLayouts/slideLayout657.xml"/><Relationship Id="rId24" Type="http://schemas.openxmlformats.org/officeDocument/2006/relationships/slideLayout" Target="../slideLayouts/slideLayout670.xml"/><Relationship Id="rId5" Type="http://schemas.openxmlformats.org/officeDocument/2006/relationships/slideLayout" Target="../slideLayouts/slideLayout651.xml"/><Relationship Id="rId15" Type="http://schemas.openxmlformats.org/officeDocument/2006/relationships/slideLayout" Target="../slideLayouts/slideLayout661.xml"/><Relationship Id="rId23" Type="http://schemas.openxmlformats.org/officeDocument/2006/relationships/slideLayout" Target="../slideLayouts/slideLayout669.xml"/><Relationship Id="rId10" Type="http://schemas.openxmlformats.org/officeDocument/2006/relationships/slideLayout" Target="../slideLayouts/slideLayout656.xml"/><Relationship Id="rId19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Relationship Id="rId14" Type="http://schemas.openxmlformats.org/officeDocument/2006/relationships/slideLayout" Target="../slideLayouts/slideLayout660.xml"/><Relationship Id="rId22" Type="http://schemas.openxmlformats.org/officeDocument/2006/relationships/slideLayout" Target="../slideLayouts/slideLayout66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8.xml"/><Relationship Id="rId13" Type="http://schemas.openxmlformats.org/officeDocument/2006/relationships/slideLayout" Target="../slideLayouts/slideLayout683.xml"/><Relationship Id="rId18" Type="http://schemas.openxmlformats.org/officeDocument/2006/relationships/slideLayout" Target="../slideLayouts/slideLayout688.xml"/><Relationship Id="rId26" Type="http://schemas.openxmlformats.org/officeDocument/2006/relationships/slideLayout" Target="../slideLayouts/slideLayout696.xml"/><Relationship Id="rId39" Type="http://schemas.openxmlformats.org/officeDocument/2006/relationships/slideLayout" Target="../slideLayouts/slideLayout709.xml"/><Relationship Id="rId3" Type="http://schemas.openxmlformats.org/officeDocument/2006/relationships/slideLayout" Target="../slideLayouts/slideLayout673.xml"/><Relationship Id="rId21" Type="http://schemas.openxmlformats.org/officeDocument/2006/relationships/slideLayout" Target="../slideLayouts/slideLayout691.xml"/><Relationship Id="rId34" Type="http://schemas.openxmlformats.org/officeDocument/2006/relationships/slideLayout" Target="../slideLayouts/slideLayout704.xml"/><Relationship Id="rId42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677.xml"/><Relationship Id="rId12" Type="http://schemas.openxmlformats.org/officeDocument/2006/relationships/slideLayout" Target="../slideLayouts/slideLayout682.xml"/><Relationship Id="rId17" Type="http://schemas.openxmlformats.org/officeDocument/2006/relationships/slideLayout" Target="../slideLayouts/slideLayout687.xml"/><Relationship Id="rId25" Type="http://schemas.openxmlformats.org/officeDocument/2006/relationships/slideLayout" Target="../slideLayouts/slideLayout695.xml"/><Relationship Id="rId33" Type="http://schemas.openxmlformats.org/officeDocument/2006/relationships/slideLayout" Target="../slideLayouts/slideLayout703.xml"/><Relationship Id="rId38" Type="http://schemas.openxmlformats.org/officeDocument/2006/relationships/slideLayout" Target="../slideLayouts/slideLayout708.xml"/><Relationship Id="rId2" Type="http://schemas.openxmlformats.org/officeDocument/2006/relationships/slideLayout" Target="../slideLayouts/slideLayout672.xml"/><Relationship Id="rId16" Type="http://schemas.openxmlformats.org/officeDocument/2006/relationships/slideLayout" Target="../slideLayouts/slideLayout686.xml"/><Relationship Id="rId20" Type="http://schemas.openxmlformats.org/officeDocument/2006/relationships/slideLayout" Target="../slideLayouts/slideLayout690.xml"/><Relationship Id="rId29" Type="http://schemas.openxmlformats.org/officeDocument/2006/relationships/slideLayout" Target="../slideLayouts/slideLayout699.xml"/><Relationship Id="rId41" Type="http://schemas.openxmlformats.org/officeDocument/2006/relationships/slideLayout" Target="../slideLayouts/slideLayout711.xml"/><Relationship Id="rId1" Type="http://schemas.openxmlformats.org/officeDocument/2006/relationships/slideLayout" Target="../slideLayouts/slideLayout671.xml"/><Relationship Id="rId6" Type="http://schemas.openxmlformats.org/officeDocument/2006/relationships/slideLayout" Target="../slideLayouts/slideLayout676.xml"/><Relationship Id="rId11" Type="http://schemas.openxmlformats.org/officeDocument/2006/relationships/slideLayout" Target="../slideLayouts/slideLayout681.xml"/><Relationship Id="rId24" Type="http://schemas.openxmlformats.org/officeDocument/2006/relationships/slideLayout" Target="../slideLayouts/slideLayout694.xml"/><Relationship Id="rId32" Type="http://schemas.openxmlformats.org/officeDocument/2006/relationships/slideLayout" Target="../slideLayouts/slideLayout702.xml"/><Relationship Id="rId37" Type="http://schemas.openxmlformats.org/officeDocument/2006/relationships/slideLayout" Target="../slideLayouts/slideLayout707.xml"/><Relationship Id="rId40" Type="http://schemas.openxmlformats.org/officeDocument/2006/relationships/slideLayout" Target="../slideLayouts/slideLayout710.xml"/><Relationship Id="rId45" Type="http://schemas.openxmlformats.org/officeDocument/2006/relationships/theme" Target="../theme/theme25.xml"/><Relationship Id="rId5" Type="http://schemas.openxmlformats.org/officeDocument/2006/relationships/slideLayout" Target="../slideLayouts/slideLayout675.xml"/><Relationship Id="rId15" Type="http://schemas.openxmlformats.org/officeDocument/2006/relationships/slideLayout" Target="../slideLayouts/slideLayout685.xml"/><Relationship Id="rId23" Type="http://schemas.openxmlformats.org/officeDocument/2006/relationships/slideLayout" Target="../slideLayouts/slideLayout693.xml"/><Relationship Id="rId28" Type="http://schemas.openxmlformats.org/officeDocument/2006/relationships/slideLayout" Target="../slideLayouts/slideLayout698.xml"/><Relationship Id="rId36" Type="http://schemas.openxmlformats.org/officeDocument/2006/relationships/slideLayout" Target="../slideLayouts/slideLayout706.xml"/><Relationship Id="rId10" Type="http://schemas.openxmlformats.org/officeDocument/2006/relationships/slideLayout" Target="../slideLayouts/slideLayout680.xml"/><Relationship Id="rId19" Type="http://schemas.openxmlformats.org/officeDocument/2006/relationships/slideLayout" Target="../slideLayouts/slideLayout689.xml"/><Relationship Id="rId31" Type="http://schemas.openxmlformats.org/officeDocument/2006/relationships/slideLayout" Target="../slideLayouts/slideLayout701.xml"/><Relationship Id="rId44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674.xml"/><Relationship Id="rId9" Type="http://schemas.openxmlformats.org/officeDocument/2006/relationships/slideLayout" Target="../slideLayouts/slideLayout679.xml"/><Relationship Id="rId14" Type="http://schemas.openxmlformats.org/officeDocument/2006/relationships/slideLayout" Target="../slideLayouts/slideLayout684.xml"/><Relationship Id="rId22" Type="http://schemas.openxmlformats.org/officeDocument/2006/relationships/slideLayout" Target="../slideLayouts/slideLayout692.xml"/><Relationship Id="rId27" Type="http://schemas.openxmlformats.org/officeDocument/2006/relationships/slideLayout" Target="../slideLayouts/slideLayout697.xml"/><Relationship Id="rId30" Type="http://schemas.openxmlformats.org/officeDocument/2006/relationships/slideLayout" Target="../slideLayouts/slideLayout700.xml"/><Relationship Id="rId35" Type="http://schemas.openxmlformats.org/officeDocument/2006/relationships/slideLayout" Target="../slideLayouts/slideLayout705.xml"/><Relationship Id="rId43" Type="http://schemas.openxmlformats.org/officeDocument/2006/relationships/slideLayout" Target="../slideLayouts/slideLayout71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2.xml"/><Relationship Id="rId13" Type="http://schemas.openxmlformats.org/officeDocument/2006/relationships/slideLayout" Target="../slideLayouts/slideLayout727.xml"/><Relationship Id="rId3" Type="http://schemas.openxmlformats.org/officeDocument/2006/relationships/slideLayout" Target="../slideLayouts/slideLayout717.xml"/><Relationship Id="rId7" Type="http://schemas.openxmlformats.org/officeDocument/2006/relationships/slideLayout" Target="../slideLayouts/slideLayout721.xml"/><Relationship Id="rId12" Type="http://schemas.openxmlformats.org/officeDocument/2006/relationships/slideLayout" Target="../slideLayouts/slideLayout726.xml"/><Relationship Id="rId2" Type="http://schemas.openxmlformats.org/officeDocument/2006/relationships/slideLayout" Target="../slideLayouts/slideLayout716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715.xml"/><Relationship Id="rId6" Type="http://schemas.openxmlformats.org/officeDocument/2006/relationships/slideLayout" Target="../slideLayouts/slideLayout720.xml"/><Relationship Id="rId11" Type="http://schemas.openxmlformats.org/officeDocument/2006/relationships/slideLayout" Target="../slideLayouts/slideLayout725.xml"/><Relationship Id="rId5" Type="http://schemas.openxmlformats.org/officeDocument/2006/relationships/slideLayout" Target="../slideLayouts/slideLayout719.xml"/><Relationship Id="rId15" Type="http://schemas.openxmlformats.org/officeDocument/2006/relationships/slideLayout" Target="../slideLayouts/slideLayout729.xml"/><Relationship Id="rId10" Type="http://schemas.openxmlformats.org/officeDocument/2006/relationships/slideLayout" Target="../slideLayouts/slideLayout724.xml"/><Relationship Id="rId4" Type="http://schemas.openxmlformats.org/officeDocument/2006/relationships/slideLayout" Target="../slideLayouts/slideLayout718.xml"/><Relationship Id="rId9" Type="http://schemas.openxmlformats.org/officeDocument/2006/relationships/slideLayout" Target="../slideLayouts/slideLayout723.xml"/><Relationship Id="rId14" Type="http://schemas.openxmlformats.org/officeDocument/2006/relationships/slideLayout" Target="../slideLayouts/slideLayout72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7.xml"/><Relationship Id="rId13" Type="http://schemas.openxmlformats.org/officeDocument/2006/relationships/slideLayout" Target="../slideLayouts/slideLayout742.xml"/><Relationship Id="rId3" Type="http://schemas.openxmlformats.org/officeDocument/2006/relationships/slideLayout" Target="../slideLayouts/slideLayout732.xml"/><Relationship Id="rId7" Type="http://schemas.openxmlformats.org/officeDocument/2006/relationships/slideLayout" Target="../slideLayouts/slideLayout736.xml"/><Relationship Id="rId12" Type="http://schemas.openxmlformats.org/officeDocument/2006/relationships/slideLayout" Target="../slideLayouts/slideLayout741.xml"/><Relationship Id="rId2" Type="http://schemas.openxmlformats.org/officeDocument/2006/relationships/slideLayout" Target="../slideLayouts/slideLayout731.xml"/><Relationship Id="rId1" Type="http://schemas.openxmlformats.org/officeDocument/2006/relationships/slideLayout" Target="../slideLayouts/slideLayout730.xml"/><Relationship Id="rId6" Type="http://schemas.openxmlformats.org/officeDocument/2006/relationships/slideLayout" Target="../slideLayouts/slideLayout735.xml"/><Relationship Id="rId11" Type="http://schemas.openxmlformats.org/officeDocument/2006/relationships/slideLayout" Target="../slideLayouts/slideLayout740.xml"/><Relationship Id="rId5" Type="http://schemas.openxmlformats.org/officeDocument/2006/relationships/slideLayout" Target="../slideLayouts/slideLayout734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739.xml"/><Relationship Id="rId4" Type="http://schemas.openxmlformats.org/officeDocument/2006/relationships/slideLayout" Target="../slideLayouts/slideLayout733.xml"/><Relationship Id="rId9" Type="http://schemas.openxmlformats.org/officeDocument/2006/relationships/slideLayout" Target="../slideLayouts/slideLayout738.xml"/><Relationship Id="rId14" Type="http://schemas.openxmlformats.org/officeDocument/2006/relationships/slideLayout" Target="../slideLayouts/slideLayout743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6.xml"/><Relationship Id="rId2" Type="http://schemas.openxmlformats.org/officeDocument/2006/relationships/slideLayout" Target="../slideLayouts/slideLayout745.xml"/><Relationship Id="rId1" Type="http://schemas.openxmlformats.org/officeDocument/2006/relationships/slideLayout" Target="../slideLayouts/slideLayout744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13" Type="http://schemas.openxmlformats.org/officeDocument/2006/relationships/slideLayout" Target="../slideLayouts/slideLayout761.xml"/><Relationship Id="rId18" Type="http://schemas.openxmlformats.org/officeDocument/2006/relationships/theme" Target="../theme/theme29.xml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slideLayout" Target="../slideLayouts/slideLayout760.xml"/><Relationship Id="rId17" Type="http://schemas.openxmlformats.org/officeDocument/2006/relationships/slideLayout" Target="../slideLayouts/slideLayout765.xml"/><Relationship Id="rId2" Type="http://schemas.openxmlformats.org/officeDocument/2006/relationships/slideLayout" Target="../slideLayouts/slideLayout750.xml"/><Relationship Id="rId16" Type="http://schemas.openxmlformats.org/officeDocument/2006/relationships/slideLayout" Target="../slideLayouts/slideLayout764.xm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5" Type="http://schemas.openxmlformats.org/officeDocument/2006/relationships/slideLayout" Target="../slideLayouts/slideLayout763.xml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Relationship Id="rId14" Type="http://schemas.openxmlformats.org/officeDocument/2006/relationships/slideLayout" Target="../slideLayouts/slideLayout7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3.xml"/><Relationship Id="rId3" Type="http://schemas.openxmlformats.org/officeDocument/2006/relationships/slideLayout" Target="../slideLayouts/slideLayout768.xml"/><Relationship Id="rId7" Type="http://schemas.openxmlformats.org/officeDocument/2006/relationships/slideLayout" Target="../slideLayouts/slideLayout772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767.xml"/><Relationship Id="rId1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71.xml"/><Relationship Id="rId11" Type="http://schemas.openxmlformats.org/officeDocument/2006/relationships/slideLayout" Target="../slideLayouts/slideLayout776.xml"/><Relationship Id="rId5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75.xml"/><Relationship Id="rId4" Type="http://schemas.openxmlformats.org/officeDocument/2006/relationships/slideLayout" Target="../slideLayouts/slideLayout769.xml"/><Relationship Id="rId9" Type="http://schemas.openxmlformats.org/officeDocument/2006/relationships/slideLayout" Target="../slideLayouts/slideLayout77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4.xml"/><Relationship Id="rId13" Type="http://schemas.openxmlformats.org/officeDocument/2006/relationships/slideLayout" Target="../slideLayouts/slideLayout789.xml"/><Relationship Id="rId3" Type="http://schemas.openxmlformats.org/officeDocument/2006/relationships/slideLayout" Target="../slideLayouts/slideLayout779.xml"/><Relationship Id="rId7" Type="http://schemas.openxmlformats.org/officeDocument/2006/relationships/slideLayout" Target="../slideLayouts/slideLayout783.xml"/><Relationship Id="rId12" Type="http://schemas.openxmlformats.org/officeDocument/2006/relationships/slideLayout" Target="../slideLayouts/slideLayout788.xml"/><Relationship Id="rId2" Type="http://schemas.openxmlformats.org/officeDocument/2006/relationships/slideLayout" Target="../slideLayouts/slideLayout778.xml"/><Relationship Id="rId1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82.xml"/><Relationship Id="rId11" Type="http://schemas.openxmlformats.org/officeDocument/2006/relationships/slideLayout" Target="../slideLayouts/slideLayout787.xml"/><Relationship Id="rId5" Type="http://schemas.openxmlformats.org/officeDocument/2006/relationships/slideLayout" Target="../slideLayouts/slideLayout781.xml"/><Relationship Id="rId10" Type="http://schemas.openxmlformats.org/officeDocument/2006/relationships/slideLayout" Target="../slideLayouts/slideLayout786.xml"/><Relationship Id="rId4" Type="http://schemas.openxmlformats.org/officeDocument/2006/relationships/slideLayout" Target="../slideLayouts/slideLayout780.xml"/><Relationship Id="rId9" Type="http://schemas.openxmlformats.org/officeDocument/2006/relationships/slideLayout" Target="../slideLayouts/slideLayout785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7.xml"/><Relationship Id="rId3" Type="http://schemas.openxmlformats.org/officeDocument/2006/relationships/slideLayout" Target="../slideLayouts/slideLayout792.xml"/><Relationship Id="rId7" Type="http://schemas.openxmlformats.org/officeDocument/2006/relationships/slideLayout" Target="../slideLayouts/slideLayout79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791.xml"/><Relationship Id="rId1" Type="http://schemas.openxmlformats.org/officeDocument/2006/relationships/slideLayout" Target="../slideLayouts/slideLayout790.xml"/><Relationship Id="rId6" Type="http://schemas.openxmlformats.org/officeDocument/2006/relationships/slideLayout" Target="../slideLayouts/slideLayout795.xml"/><Relationship Id="rId11" Type="http://schemas.openxmlformats.org/officeDocument/2006/relationships/slideLayout" Target="../slideLayouts/slideLayout800.xml"/><Relationship Id="rId5" Type="http://schemas.openxmlformats.org/officeDocument/2006/relationships/slideLayout" Target="../slideLayouts/slideLayout794.xml"/><Relationship Id="rId10" Type="http://schemas.openxmlformats.org/officeDocument/2006/relationships/slideLayout" Target="../slideLayouts/slideLayout799.xml"/><Relationship Id="rId4" Type="http://schemas.openxmlformats.org/officeDocument/2006/relationships/slideLayout" Target="../slideLayouts/slideLayout793.xml"/><Relationship Id="rId9" Type="http://schemas.openxmlformats.org/officeDocument/2006/relationships/slideLayout" Target="../slideLayouts/slideLayout79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8.xml"/><Relationship Id="rId13" Type="http://schemas.openxmlformats.org/officeDocument/2006/relationships/slideLayout" Target="../slideLayouts/slideLayout813.xml"/><Relationship Id="rId18" Type="http://schemas.openxmlformats.org/officeDocument/2006/relationships/slideLayout" Target="../slideLayouts/slideLayout818.xml"/><Relationship Id="rId3" Type="http://schemas.openxmlformats.org/officeDocument/2006/relationships/slideLayout" Target="../slideLayouts/slideLayout803.xml"/><Relationship Id="rId7" Type="http://schemas.openxmlformats.org/officeDocument/2006/relationships/slideLayout" Target="../slideLayouts/slideLayout807.xml"/><Relationship Id="rId12" Type="http://schemas.openxmlformats.org/officeDocument/2006/relationships/slideLayout" Target="../slideLayouts/slideLayout812.xml"/><Relationship Id="rId17" Type="http://schemas.openxmlformats.org/officeDocument/2006/relationships/slideLayout" Target="../slideLayouts/slideLayout817.xml"/><Relationship Id="rId2" Type="http://schemas.openxmlformats.org/officeDocument/2006/relationships/slideLayout" Target="../slideLayouts/slideLayout802.xml"/><Relationship Id="rId16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01.xml"/><Relationship Id="rId6" Type="http://schemas.openxmlformats.org/officeDocument/2006/relationships/slideLayout" Target="../slideLayouts/slideLayout806.xml"/><Relationship Id="rId11" Type="http://schemas.openxmlformats.org/officeDocument/2006/relationships/slideLayout" Target="../slideLayouts/slideLayout811.xml"/><Relationship Id="rId5" Type="http://schemas.openxmlformats.org/officeDocument/2006/relationships/slideLayout" Target="../slideLayouts/slideLayout805.xml"/><Relationship Id="rId15" Type="http://schemas.openxmlformats.org/officeDocument/2006/relationships/slideLayout" Target="../slideLayouts/slideLayout815.xml"/><Relationship Id="rId10" Type="http://schemas.openxmlformats.org/officeDocument/2006/relationships/slideLayout" Target="../slideLayouts/slideLayout810.xml"/><Relationship Id="rId19" Type="http://schemas.openxmlformats.org/officeDocument/2006/relationships/theme" Target="../theme/theme33.xml"/><Relationship Id="rId4" Type="http://schemas.openxmlformats.org/officeDocument/2006/relationships/slideLayout" Target="../slideLayouts/slideLayout804.xml"/><Relationship Id="rId9" Type="http://schemas.openxmlformats.org/officeDocument/2006/relationships/slideLayout" Target="../slideLayouts/slideLayout809.xml"/><Relationship Id="rId14" Type="http://schemas.openxmlformats.org/officeDocument/2006/relationships/slideLayout" Target="../slideLayouts/slideLayout814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6.xml"/><Relationship Id="rId3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5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820.xml"/><Relationship Id="rId1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4.xml"/><Relationship Id="rId11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7.xml"/><Relationship Id="rId13" Type="http://schemas.openxmlformats.org/officeDocument/2006/relationships/slideLayout" Target="../slideLayouts/slideLayout842.xml"/><Relationship Id="rId18" Type="http://schemas.openxmlformats.org/officeDocument/2006/relationships/slideLayout" Target="../slideLayouts/slideLayout847.xml"/><Relationship Id="rId3" Type="http://schemas.openxmlformats.org/officeDocument/2006/relationships/slideLayout" Target="../slideLayouts/slideLayout832.xml"/><Relationship Id="rId7" Type="http://schemas.openxmlformats.org/officeDocument/2006/relationships/slideLayout" Target="../slideLayouts/slideLayout836.xml"/><Relationship Id="rId12" Type="http://schemas.openxmlformats.org/officeDocument/2006/relationships/slideLayout" Target="../slideLayouts/slideLayout841.xml"/><Relationship Id="rId17" Type="http://schemas.openxmlformats.org/officeDocument/2006/relationships/slideLayout" Target="../slideLayouts/slideLayout846.xml"/><Relationship Id="rId2" Type="http://schemas.openxmlformats.org/officeDocument/2006/relationships/slideLayout" Target="../slideLayouts/slideLayout831.xml"/><Relationship Id="rId16" Type="http://schemas.openxmlformats.org/officeDocument/2006/relationships/slideLayout" Target="../slideLayouts/slideLayout845.xml"/><Relationship Id="rId1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5.xml"/><Relationship Id="rId11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34.xml"/><Relationship Id="rId15" Type="http://schemas.openxmlformats.org/officeDocument/2006/relationships/slideLayout" Target="../slideLayouts/slideLayout844.xml"/><Relationship Id="rId10" Type="http://schemas.openxmlformats.org/officeDocument/2006/relationships/slideLayout" Target="../slideLayouts/slideLayout839.xml"/><Relationship Id="rId19" Type="http://schemas.openxmlformats.org/officeDocument/2006/relationships/theme" Target="../theme/theme35.xml"/><Relationship Id="rId4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8.xml"/><Relationship Id="rId14" Type="http://schemas.openxmlformats.org/officeDocument/2006/relationships/slideLayout" Target="../slideLayouts/slideLayout84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theme" Target="../theme/theme7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9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34" Type="http://schemas.openxmlformats.org/officeDocument/2006/relationships/slideLayout" Target="../slideLayouts/slideLayout200.xml"/><Relationship Id="rId42" Type="http://schemas.openxmlformats.org/officeDocument/2006/relationships/slideLayout" Target="../slideLayouts/slideLayout208.xml"/><Relationship Id="rId47" Type="http://schemas.openxmlformats.org/officeDocument/2006/relationships/theme" Target="../theme/theme8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33" Type="http://schemas.openxmlformats.org/officeDocument/2006/relationships/slideLayout" Target="../slideLayouts/slideLayout199.xml"/><Relationship Id="rId38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5.xml"/><Relationship Id="rId41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slideLayout" Target="../slideLayouts/slideLayout198.xml"/><Relationship Id="rId37" Type="http://schemas.openxmlformats.org/officeDocument/2006/relationships/slideLayout" Target="../slideLayouts/slideLayout203.xml"/><Relationship Id="rId40" Type="http://schemas.openxmlformats.org/officeDocument/2006/relationships/slideLayout" Target="../slideLayouts/slideLayout206.xml"/><Relationship Id="rId45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36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slideLayout" Target="../slideLayouts/slideLayout197.xml"/><Relationship Id="rId44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slideLayout" Target="../slideLayouts/slideLayout196.xml"/><Relationship Id="rId35" Type="http://schemas.openxmlformats.org/officeDocument/2006/relationships/slideLayout" Target="../slideLayouts/slideLayout201.xml"/><Relationship Id="rId43" Type="http://schemas.openxmlformats.org/officeDocument/2006/relationships/slideLayout" Target="../slideLayouts/slideLayout2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18" Type="http://schemas.openxmlformats.org/officeDocument/2006/relationships/slideLayout" Target="../slideLayouts/slideLayout230.xml"/><Relationship Id="rId26" Type="http://schemas.openxmlformats.org/officeDocument/2006/relationships/slideLayout" Target="../slideLayouts/slideLayout238.xml"/><Relationship Id="rId39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15.xml"/><Relationship Id="rId21" Type="http://schemas.openxmlformats.org/officeDocument/2006/relationships/slideLayout" Target="../slideLayouts/slideLayout233.xml"/><Relationship Id="rId34" Type="http://schemas.openxmlformats.org/officeDocument/2006/relationships/slideLayout" Target="../slideLayouts/slideLayout246.xml"/><Relationship Id="rId42" Type="http://schemas.openxmlformats.org/officeDocument/2006/relationships/slideLayout" Target="../slideLayouts/slideLayout254.xml"/><Relationship Id="rId47" Type="http://schemas.openxmlformats.org/officeDocument/2006/relationships/theme" Target="../theme/theme9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9.xml"/><Relationship Id="rId25" Type="http://schemas.openxmlformats.org/officeDocument/2006/relationships/slideLayout" Target="../slideLayouts/slideLayout237.xml"/><Relationship Id="rId33" Type="http://schemas.openxmlformats.org/officeDocument/2006/relationships/slideLayout" Target="../slideLayouts/slideLayout245.xml"/><Relationship Id="rId38" Type="http://schemas.openxmlformats.org/officeDocument/2006/relationships/slideLayout" Target="../slideLayouts/slideLayout250.xml"/><Relationship Id="rId46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20" Type="http://schemas.openxmlformats.org/officeDocument/2006/relationships/slideLayout" Target="../slideLayouts/slideLayout232.xml"/><Relationship Id="rId29" Type="http://schemas.openxmlformats.org/officeDocument/2006/relationships/slideLayout" Target="../slideLayouts/slideLayout241.xml"/><Relationship Id="rId41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24" Type="http://schemas.openxmlformats.org/officeDocument/2006/relationships/slideLayout" Target="../slideLayouts/slideLayout236.xml"/><Relationship Id="rId32" Type="http://schemas.openxmlformats.org/officeDocument/2006/relationships/slideLayout" Target="../slideLayouts/slideLayout244.xml"/><Relationship Id="rId37" Type="http://schemas.openxmlformats.org/officeDocument/2006/relationships/slideLayout" Target="../slideLayouts/slideLayout249.xml"/><Relationship Id="rId40" Type="http://schemas.openxmlformats.org/officeDocument/2006/relationships/slideLayout" Target="../slideLayouts/slideLayout252.xml"/><Relationship Id="rId45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27.xml"/><Relationship Id="rId23" Type="http://schemas.openxmlformats.org/officeDocument/2006/relationships/slideLayout" Target="../slideLayouts/slideLayout235.xml"/><Relationship Id="rId28" Type="http://schemas.openxmlformats.org/officeDocument/2006/relationships/slideLayout" Target="../slideLayouts/slideLayout240.xml"/><Relationship Id="rId36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22.xml"/><Relationship Id="rId19" Type="http://schemas.openxmlformats.org/officeDocument/2006/relationships/slideLayout" Target="../slideLayouts/slideLayout231.xml"/><Relationship Id="rId31" Type="http://schemas.openxmlformats.org/officeDocument/2006/relationships/slideLayout" Target="../slideLayouts/slideLayout243.xml"/><Relationship Id="rId44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Relationship Id="rId22" Type="http://schemas.openxmlformats.org/officeDocument/2006/relationships/slideLayout" Target="../slideLayouts/slideLayout234.xml"/><Relationship Id="rId27" Type="http://schemas.openxmlformats.org/officeDocument/2006/relationships/slideLayout" Target="../slideLayouts/slideLayout239.xml"/><Relationship Id="rId30" Type="http://schemas.openxmlformats.org/officeDocument/2006/relationships/slideLayout" Target="../slideLayouts/slideLayout242.xml"/><Relationship Id="rId35" Type="http://schemas.openxmlformats.org/officeDocument/2006/relationships/slideLayout" Target="../slideLayouts/slideLayout247.xml"/><Relationship Id="rId43" Type="http://schemas.openxmlformats.org/officeDocument/2006/relationships/slideLayout" Target="../slideLayouts/slideLayout2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392CFC5-4970-4ADD-ADE0-60788EA97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84" r:id="rId6"/>
    <p:sldLayoutId id="2147483985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  <p:sldLayoutId id="2147484349" r:id="rId17"/>
    <p:sldLayoutId id="2147484350" r:id="rId18"/>
    <p:sldLayoutId id="2147484351" r:id="rId19"/>
    <p:sldLayoutId id="2147484352" r:id="rId20"/>
    <p:sldLayoutId id="2147484353" r:id="rId21"/>
    <p:sldLayoutId id="2147484354" r:id="rId22"/>
    <p:sldLayoutId id="2147484355" r:id="rId23"/>
    <p:sldLayoutId id="2147484356" r:id="rId24"/>
    <p:sldLayoutId id="2147484357" r:id="rId25"/>
    <p:sldLayoutId id="2147484358" r:id="rId26"/>
    <p:sldLayoutId id="2147484359" r:id="rId27"/>
    <p:sldLayoutId id="2147484360" r:id="rId28"/>
    <p:sldLayoutId id="2147484361" r:id="rId29"/>
    <p:sldLayoutId id="2147484362" r:id="rId30"/>
    <p:sldLayoutId id="2147484363" r:id="rId31"/>
    <p:sldLayoutId id="2147484364" r:id="rId32"/>
    <p:sldLayoutId id="2147484365" r:id="rId33"/>
    <p:sldLayoutId id="2147484366" r:id="rId34"/>
    <p:sldLayoutId id="2147484367" r:id="rId35"/>
    <p:sldLayoutId id="2147484368" r:id="rId36"/>
    <p:sldLayoutId id="2147484369" r:id="rId37"/>
    <p:sldLayoutId id="2147484370" r:id="rId38"/>
    <p:sldLayoutId id="2147484371" r:id="rId39"/>
    <p:sldLayoutId id="2147484372" r:id="rId40"/>
    <p:sldLayoutId id="2147484373" r:id="rId41"/>
    <p:sldLayoutId id="2147484374" r:id="rId42"/>
    <p:sldLayoutId id="2147484375" r:id="rId43"/>
    <p:sldLayoutId id="2147484376" r:id="rId44"/>
    <p:sldLayoutId id="2147484377" r:id="rId45"/>
    <p:sldLayoutId id="2147484378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3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4" r:id="rId14"/>
    <p:sldLayoutId id="2147484395" r:id="rId15"/>
    <p:sldLayoutId id="2147484396" r:id="rId16"/>
    <p:sldLayoutId id="2147484397" r:id="rId17"/>
    <p:sldLayoutId id="2147484398" r:id="rId18"/>
    <p:sldLayoutId id="2147484399" r:id="rId19"/>
    <p:sldLayoutId id="2147484400" r:id="rId20"/>
    <p:sldLayoutId id="214748440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4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  <p:sldLayoutId id="2147484416" r:id="rId13"/>
    <p:sldLayoutId id="2147484417" r:id="rId14"/>
    <p:sldLayoutId id="2147484418" r:id="rId15"/>
    <p:sldLayoutId id="2147484419" r:id="rId16"/>
    <p:sldLayoutId id="2147484420" r:id="rId17"/>
    <p:sldLayoutId id="2147484421" r:id="rId18"/>
    <p:sldLayoutId id="2147484422" r:id="rId19"/>
    <p:sldLayoutId id="2147484423" r:id="rId20"/>
    <p:sldLayoutId id="2147484424" r:id="rId21"/>
    <p:sldLayoutId id="2147484425" r:id="rId22"/>
    <p:sldLayoutId id="2147484426" r:id="rId23"/>
    <p:sldLayoutId id="2147484427" r:id="rId24"/>
    <p:sldLayoutId id="2147484428" r:id="rId25"/>
    <p:sldLayoutId id="2147484429" r:id="rId26"/>
    <p:sldLayoutId id="2147484430" r:id="rId27"/>
    <p:sldLayoutId id="2147484431" r:id="rId28"/>
    <p:sldLayoutId id="2147484432" r:id="rId29"/>
    <p:sldLayoutId id="2147484433" r:id="rId30"/>
    <p:sldLayoutId id="2147484434" r:id="rId31"/>
    <p:sldLayoutId id="2147484435" r:id="rId32"/>
    <p:sldLayoutId id="2147484436" r:id="rId33"/>
    <p:sldLayoutId id="2147484437" r:id="rId34"/>
    <p:sldLayoutId id="2147484438" r:id="rId35"/>
    <p:sldLayoutId id="2147484439" r:id="rId36"/>
    <p:sldLayoutId id="2147484440" r:id="rId37"/>
    <p:sldLayoutId id="2147484441" r:id="rId38"/>
    <p:sldLayoutId id="2147484442" r:id="rId39"/>
    <p:sldLayoutId id="2147484443" r:id="rId40"/>
    <p:sldLayoutId id="2147484444" r:id="rId41"/>
    <p:sldLayoutId id="2147484445" r:id="rId42"/>
    <p:sldLayoutId id="2147484446" r:id="rId43"/>
    <p:sldLayoutId id="2147484447" r:id="rId44"/>
    <p:sldLayoutId id="2147484448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4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  <p:sldLayoutId id="2147484462" r:id="rId13"/>
    <p:sldLayoutId id="2147484463" r:id="rId14"/>
    <p:sldLayoutId id="2147484464" r:id="rId15"/>
    <p:sldLayoutId id="2147484465" r:id="rId16"/>
    <p:sldLayoutId id="2147484466" r:id="rId17"/>
    <p:sldLayoutId id="2147484467" r:id="rId18"/>
    <p:sldLayoutId id="2147484468" r:id="rId19"/>
    <p:sldLayoutId id="2147484469" r:id="rId20"/>
    <p:sldLayoutId id="2147484470" r:id="rId21"/>
    <p:sldLayoutId id="2147484471" r:id="rId22"/>
    <p:sldLayoutId id="2147484472" r:id="rId23"/>
    <p:sldLayoutId id="2147484473" r:id="rId24"/>
    <p:sldLayoutId id="2147484474" r:id="rId25"/>
    <p:sldLayoutId id="2147484475" r:id="rId26"/>
    <p:sldLayoutId id="2147484476" r:id="rId27"/>
    <p:sldLayoutId id="2147484477" r:id="rId28"/>
    <p:sldLayoutId id="2147484478" r:id="rId29"/>
    <p:sldLayoutId id="2147484479" r:id="rId30"/>
    <p:sldLayoutId id="2147484480" r:id="rId31"/>
    <p:sldLayoutId id="2147484481" r:id="rId32"/>
    <p:sldLayoutId id="2147484482" r:id="rId33"/>
    <p:sldLayoutId id="2147484483" r:id="rId34"/>
    <p:sldLayoutId id="2147484484" r:id="rId35"/>
    <p:sldLayoutId id="2147484485" r:id="rId36"/>
    <p:sldLayoutId id="2147484486" r:id="rId37"/>
    <p:sldLayoutId id="2147484487" r:id="rId38"/>
    <p:sldLayoutId id="2147484488" r:id="rId39"/>
    <p:sldLayoutId id="2147484489" r:id="rId40"/>
    <p:sldLayoutId id="2147484490" r:id="rId41"/>
    <p:sldLayoutId id="2147484491" r:id="rId42"/>
    <p:sldLayoutId id="2147484492" r:id="rId43"/>
    <p:sldLayoutId id="2147484493" r:id="rId44"/>
    <p:sldLayoutId id="2147484494" r:id="rId45"/>
    <p:sldLayoutId id="2147484495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  <p:sldLayoutId id="2147484509" r:id="rId13"/>
    <p:sldLayoutId id="2147484510" r:id="rId14"/>
    <p:sldLayoutId id="2147484511" r:id="rId15"/>
    <p:sldLayoutId id="2147484512" r:id="rId16"/>
    <p:sldLayoutId id="2147484513" r:id="rId17"/>
    <p:sldLayoutId id="2147484514" r:id="rId18"/>
    <p:sldLayoutId id="2147484515" r:id="rId19"/>
    <p:sldLayoutId id="2147484516" r:id="rId20"/>
    <p:sldLayoutId id="2147484517" r:id="rId21"/>
    <p:sldLayoutId id="2147484518" r:id="rId22"/>
    <p:sldLayoutId id="2147484519" r:id="rId23"/>
    <p:sldLayoutId id="2147484520" r:id="rId24"/>
    <p:sldLayoutId id="2147484521" r:id="rId25"/>
    <p:sldLayoutId id="2147484522" r:id="rId26"/>
    <p:sldLayoutId id="2147484523" r:id="rId27"/>
    <p:sldLayoutId id="2147484524" r:id="rId28"/>
    <p:sldLayoutId id="2147484525" r:id="rId29"/>
    <p:sldLayoutId id="2147484526" r:id="rId30"/>
    <p:sldLayoutId id="2147484527" r:id="rId31"/>
    <p:sldLayoutId id="2147484528" r:id="rId32"/>
    <p:sldLayoutId id="2147484529" r:id="rId33"/>
    <p:sldLayoutId id="2147484530" r:id="rId34"/>
    <p:sldLayoutId id="2147484531" r:id="rId35"/>
    <p:sldLayoutId id="2147484532" r:id="rId36"/>
    <p:sldLayoutId id="2147484533" r:id="rId37"/>
    <p:sldLayoutId id="2147484534" r:id="rId38"/>
    <p:sldLayoutId id="2147484535" r:id="rId39"/>
    <p:sldLayoutId id="2147484536" r:id="rId40"/>
    <p:sldLayoutId id="2147484537" r:id="rId41"/>
    <p:sldLayoutId id="2147484538" r:id="rId42"/>
    <p:sldLayoutId id="2147484539" r:id="rId43"/>
    <p:sldLayoutId id="2147484540" r:id="rId44"/>
    <p:sldLayoutId id="2147484541" r:id="rId45"/>
    <p:sldLayoutId id="2147484542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57" r:id="rId14"/>
    <p:sldLayoutId id="2147484558" r:id="rId15"/>
    <p:sldLayoutId id="2147484559" r:id="rId16"/>
    <p:sldLayoutId id="2147484560" r:id="rId17"/>
    <p:sldLayoutId id="214748456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6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  <p:sldLayoutId id="2147484575" r:id="rId13"/>
    <p:sldLayoutId id="2147484576" r:id="rId14"/>
    <p:sldLayoutId id="2147484578" r:id="rId15"/>
    <p:sldLayoutId id="2147484579" r:id="rId16"/>
    <p:sldLayoutId id="2147484580" r:id="rId17"/>
    <p:sldLayoutId id="2147484581" r:id="rId18"/>
    <p:sldLayoutId id="2147484582" r:id="rId19"/>
    <p:sldLayoutId id="2147484583" r:id="rId20"/>
    <p:sldLayoutId id="2147484584" r:id="rId21"/>
    <p:sldLayoutId id="2147484585" r:id="rId22"/>
    <p:sldLayoutId id="214748458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392CFC5-4970-4ADD-ADE0-60788EA97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  <p:sldLayoutId id="2147484600" r:id="rId13"/>
    <p:sldLayoutId id="2147484601" r:id="rId14"/>
    <p:sldLayoutId id="2147484603" r:id="rId15"/>
    <p:sldLayoutId id="2147484604" r:id="rId16"/>
    <p:sldLayoutId id="2147484605" r:id="rId17"/>
    <p:sldLayoutId id="2147484606" r:id="rId18"/>
    <p:sldLayoutId id="2147484607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77547E66-2E67-4A62-8BDC-9711E11909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7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  <p:sldLayoutId id="2147484623" r:id="rId15"/>
    <p:sldLayoutId id="2147484624" r:id="rId16"/>
    <p:sldLayoutId id="2147484625" r:id="rId17"/>
    <p:sldLayoutId id="2147484626" r:id="rId18"/>
    <p:sldLayoutId id="2147484627" r:id="rId19"/>
    <p:sldLayoutId id="2147484628" r:id="rId20"/>
    <p:sldLayoutId id="2147484629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392CFC5-4970-4ADD-ADE0-60788EA97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4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  <p:sldLayoutId id="2147484642" r:id="rId12"/>
    <p:sldLayoutId id="2147484643" r:id="rId13"/>
    <p:sldLayoutId id="2147484644" r:id="rId14"/>
    <p:sldLayoutId id="2147484646" r:id="rId15"/>
    <p:sldLayoutId id="2147484647" r:id="rId16"/>
    <p:sldLayoutId id="2147484648" r:id="rId17"/>
    <p:sldLayoutId id="2147484649" r:id="rId18"/>
    <p:sldLayoutId id="214748465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2C22F61-3027-458A-903F-60DA4C9021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7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9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  <p:sldLayoutId id="2147484663" r:id="rId12"/>
    <p:sldLayoutId id="2147484664" r:id="rId13"/>
    <p:sldLayoutId id="2147484665" r:id="rId14"/>
    <p:sldLayoutId id="2147484666" r:id="rId15"/>
    <p:sldLayoutId id="2147484667" r:id="rId16"/>
    <p:sldLayoutId id="2147484668" r:id="rId17"/>
    <p:sldLayoutId id="2147484669" r:id="rId18"/>
    <p:sldLayoutId id="2147484671" r:id="rId19"/>
    <p:sldLayoutId id="2147484672" r:id="rId20"/>
    <p:sldLayoutId id="2147484673" r:id="rId21"/>
    <p:sldLayoutId id="2147484674" r:id="rId22"/>
    <p:sldLayoutId id="2147484675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392CFC5-4970-4ADD-ADE0-60788EA97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7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  <p:sldLayoutId id="2147484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6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  <p:sldLayoutId id="2147484702" r:id="rId12"/>
    <p:sldLayoutId id="2147484703" r:id="rId13"/>
    <p:sldLayoutId id="2147484704" r:id="rId14"/>
    <p:sldLayoutId id="2147484705" r:id="rId15"/>
    <p:sldLayoutId id="2147484706" r:id="rId16"/>
    <p:sldLayoutId id="2147484707" r:id="rId17"/>
    <p:sldLayoutId id="2147484708" r:id="rId18"/>
    <p:sldLayoutId id="2147484709" r:id="rId19"/>
    <p:sldLayoutId id="2147484710" r:id="rId20"/>
    <p:sldLayoutId id="2147484711" r:id="rId21"/>
    <p:sldLayoutId id="2147484712" r:id="rId22"/>
    <p:sldLayoutId id="2147484713" r:id="rId23"/>
    <p:sldLayoutId id="2147484714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  <p:sldLayoutId id="2147484728" r:id="rId13"/>
    <p:sldLayoutId id="2147484729" r:id="rId14"/>
    <p:sldLayoutId id="2147484730" r:id="rId15"/>
    <p:sldLayoutId id="2147484731" r:id="rId16"/>
    <p:sldLayoutId id="2147484732" r:id="rId17"/>
    <p:sldLayoutId id="2147484733" r:id="rId18"/>
    <p:sldLayoutId id="2147484734" r:id="rId19"/>
    <p:sldLayoutId id="2147484735" r:id="rId20"/>
    <p:sldLayoutId id="2147484736" r:id="rId21"/>
    <p:sldLayoutId id="2147484737" r:id="rId22"/>
    <p:sldLayoutId id="2147484738" r:id="rId23"/>
    <p:sldLayoutId id="2147484739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4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65" r:id="rId13"/>
    <p:sldLayoutId id="2147484766" r:id="rId14"/>
    <p:sldLayoutId id="2147484767" r:id="rId15"/>
    <p:sldLayoutId id="2147484768" r:id="rId16"/>
    <p:sldLayoutId id="2147484769" r:id="rId17"/>
    <p:sldLayoutId id="2147484770" r:id="rId18"/>
    <p:sldLayoutId id="2147484771" r:id="rId19"/>
    <p:sldLayoutId id="2147484772" r:id="rId20"/>
    <p:sldLayoutId id="2147484773" r:id="rId21"/>
    <p:sldLayoutId id="2147484774" r:id="rId22"/>
    <p:sldLayoutId id="2147484775" r:id="rId23"/>
    <p:sldLayoutId id="2147484776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  <p:sldLayoutId id="2147484790" r:id="rId13"/>
    <p:sldLayoutId id="2147484791" r:id="rId14"/>
    <p:sldLayoutId id="2147484792" r:id="rId15"/>
    <p:sldLayoutId id="2147484793" r:id="rId16"/>
    <p:sldLayoutId id="2147484794" r:id="rId17"/>
    <p:sldLayoutId id="2147484795" r:id="rId18"/>
    <p:sldLayoutId id="2147484796" r:id="rId19"/>
    <p:sldLayoutId id="2147484797" r:id="rId20"/>
    <p:sldLayoutId id="2147484798" r:id="rId21"/>
    <p:sldLayoutId id="2147484799" r:id="rId22"/>
    <p:sldLayoutId id="2147484800" r:id="rId23"/>
    <p:sldLayoutId id="2147484801" r:id="rId24"/>
    <p:sldLayoutId id="2147484802" r:id="rId25"/>
    <p:sldLayoutId id="2147484803" r:id="rId26"/>
    <p:sldLayoutId id="2147484804" r:id="rId27"/>
    <p:sldLayoutId id="2147484805" r:id="rId28"/>
    <p:sldLayoutId id="2147484806" r:id="rId29"/>
    <p:sldLayoutId id="2147484807" r:id="rId30"/>
    <p:sldLayoutId id="2147484808" r:id="rId31"/>
    <p:sldLayoutId id="2147484809" r:id="rId32"/>
    <p:sldLayoutId id="2147484810" r:id="rId33"/>
    <p:sldLayoutId id="2147484811" r:id="rId34"/>
    <p:sldLayoutId id="2147484812" r:id="rId35"/>
    <p:sldLayoutId id="2147484813" r:id="rId36"/>
    <p:sldLayoutId id="2147484814" r:id="rId37"/>
    <p:sldLayoutId id="2147484815" r:id="rId38"/>
    <p:sldLayoutId id="2147484816" r:id="rId39"/>
    <p:sldLayoutId id="2147484817" r:id="rId40"/>
    <p:sldLayoutId id="2147484818" r:id="rId41"/>
    <p:sldLayoutId id="2147484819" r:id="rId42"/>
    <p:sldLayoutId id="2147484820" r:id="rId43"/>
    <p:sldLayoutId id="2147484821" r:id="rId4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fld id="{DCD2DBDB-5A7E-4E3A-B38F-210F509B19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  <p:sldLayoutId id="2147484856" r:id="rId12"/>
    <p:sldLayoutId id="2147484857" r:id="rId13"/>
    <p:sldLayoutId id="2147484858" r:id="rId14"/>
    <p:sldLayoutId id="214748485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  <p:sldLayoutId id="2147484873" r:id="rId13"/>
    <p:sldLayoutId id="21474848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398983A-4F4E-4A85-A31B-87FDFFD286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  <p:sldLayoutId id="2147484879" r:id="rId4"/>
    <p:sldLayoutId id="214748488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2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  <p:sldLayoutId id="2147484894" r:id="rId12"/>
    <p:sldLayoutId id="2147484895" r:id="rId13"/>
    <p:sldLayoutId id="2147484896" r:id="rId14"/>
    <p:sldLayoutId id="2147484897" r:id="rId15"/>
    <p:sldLayoutId id="2147484898" r:id="rId16"/>
    <p:sldLayoutId id="214748489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1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  <p:sldLayoutId id="2147484077" r:id="rId22"/>
    <p:sldLayoutId id="2147484078" r:id="rId23"/>
    <p:sldLayoutId id="2147484079" r:id="rId24"/>
    <p:sldLayoutId id="2147484080" r:id="rId25"/>
    <p:sldLayoutId id="2147484081" r:id="rId26"/>
    <p:sldLayoutId id="2147484082" r:id="rId27"/>
    <p:sldLayoutId id="2147484083" r:id="rId28"/>
    <p:sldLayoutId id="2147484084" r:id="rId29"/>
    <p:sldLayoutId id="2147484085" r:id="rId30"/>
    <p:sldLayoutId id="2147484086" r:id="rId31"/>
    <p:sldLayoutId id="2147484087" r:id="rId32"/>
    <p:sldLayoutId id="2147484088" r:id="rId33"/>
    <p:sldLayoutId id="2147484089" r:id="rId34"/>
    <p:sldLayoutId id="2147484090" r:id="rId35"/>
    <p:sldLayoutId id="2147484091" r:id="rId36"/>
    <p:sldLayoutId id="2147484092" r:id="rId37"/>
    <p:sldLayoutId id="2147484093" r:id="rId38"/>
    <p:sldLayoutId id="2147484094" r:id="rId39"/>
    <p:sldLayoutId id="2147484095" r:id="rId40"/>
    <p:sldLayoutId id="2147484096" r:id="rId41"/>
    <p:sldLayoutId id="2147484097" r:id="rId42"/>
    <p:sldLayoutId id="2147484098" r:id="rId43"/>
    <p:sldLayoutId id="2147484099" r:id="rId44"/>
    <p:sldLayoutId id="2147484100" r:id="rId4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6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  <p:sldLayoutId id="2147484945" r:id="rId12"/>
    <p:sldLayoutId id="214748494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C0FAAC6-C55D-493A-A4BC-8595616BF32D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71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  <p:sldLayoutId id="2147484971" r:id="rId12"/>
    <p:sldLayoutId id="2147484972" r:id="rId13"/>
    <p:sldLayoutId id="2147484973" r:id="rId14"/>
    <p:sldLayoutId id="2147484974" r:id="rId15"/>
    <p:sldLayoutId id="2147484975" r:id="rId16"/>
    <p:sldLayoutId id="2147484976" r:id="rId17"/>
    <p:sldLayoutId id="214748497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1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  <p:sldLayoutId id="2147485005" r:id="rId15"/>
    <p:sldLayoutId id="2147485006" r:id="rId16"/>
    <p:sldLayoutId id="2147485007" r:id="rId17"/>
    <p:sldLayoutId id="214748500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AA3412B-DE23-4259-9976-FC14296C6655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C0FAAC6-C55D-493A-A4BC-8595616BF32D}" type="slidenum">
              <a:rPr lang="en-US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pPr/>
              <a:t>‹#›</a:t>
            </a:fld>
            <a:endParaRPr lang="en-US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1800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800" dirty="0" smtClean="0">
                <a:solidFill>
                  <a:srgbClr val="FFFFFF"/>
                </a:solidFill>
                <a:latin typeface="Arial" charset="0"/>
                <a:cs typeface="Arial" pitchFamily="34" charset="0"/>
              </a:endParaRPr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 smtClean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592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2C00A42-CAB4-4555-837D-7AD47FB1A864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4131" r:id="rId18"/>
    <p:sldLayoutId id="2147484132" r:id="rId19"/>
    <p:sldLayoutId id="2147484133" r:id="rId20"/>
    <p:sldLayoutId id="2147484134" r:id="rId21"/>
    <p:sldLayoutId id="2147484135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31B38E-1223-4E3E-9CFA-DBE7B6BEB216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3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0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  <p:sldLayoutId id="2147484174" r:id="rId19"/>
    <p:sldLayoutId id="2147484175" r:id="rId20"/>
    <p:sldLayoutId id="2147484176" r:id="rId21"/>
    <p:sldLayoutId id="2147484177" r:id="rId22"/>
    <p:sldLayoutId id="2147484178" r:id="rId23"/>
    <p:sldLayoutId id="2147484179" r:id="rId24"/>
    <p:sldLayoutId id="2147484180" r:id="rId25"/>
    <p:sldLayoutId id="2147484181" r:id="rId26"/>
    <p:sldLayoutId id="2147484182" r:id="rId27"/>
    <p:sldLayoutId id="2147484183" r:id="rId28"/>
    <p:sldLayoutId id="2147484184" r:id="rId29"/>
    <p:sldLayoutId id="2147484185" r:id="rId30"/>
    <p:sldLayoutId id="2147484186" r:id="rId31"/>
    <p:sldLayoutId id="2147484187" r:id="rId32"/>
    <p:sldLayoutId id="2147484188" r:id="rId33"/>
    <p:sldLayoutId id="2147484189" r:id="rId34"/>
    <p:sldLayoutId id="2147484190" r:id="rId35"/>
    <p:sldLayoutId id="2147484191" r:id="rId36"/>
    <p:sldLayoutId id="2147484192" r:id="rId37"/>
    <p:sldLayoutId id="2147484193" r:id="rId38"/>
    <p:sldLayoutId id="2147484194" r:id="rId39"/>
    <p:sldLayoutId id="2147484195" r:id="rId40"/>
    <p:sldLayoutId id="2147484196" r:id="rId41"/>
    <p:sldLayoutId id="2147484197" r:id="rId42"/>
    <p:sldLayoutId id="2147484198" r:id="rId43"/>
    <p:sldLayoutId id="2147484199" r:id="rId44"/>
    <p:sldLayoutId id="2147484200" r:id="rId45"/>
    <p:sldLayoutId id="2147484201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9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  <p:sldLayoutId id="2147484255" r:id="rId17"/>
    <p:sldLayoutId id="2147484256" r:id="rId18"/>
    <p:sldLayoutId id="2147484257" r:id="rId19"/>
    <p:sldLayoutId id="2147484258" r:id="rId20"/>
    <p:sldLayoutId id="2147484259" r:id="rId21"/>
    <p:sldLayoutId id="2147484260" r:id="rId22"/>
    <p:sldLayoutId id="2147484261" r:id="rId23"/>
    <p:sldLayoutId id="2147484262" r:id="rId24"/>
    <p:sldLayoutId id="2147484263" r:id="rId25"/>
    <p:sldLayoutId id="2147484264" r:id="rId26"/>
    <p:sldLayoutId id="2147484265" r:id="rId27"/>
    <p:sldLayoutId id="2147484266" r:id="rId28"/>
    <p:sldLayoutId id="2147484267" r:id="rId29"/>
    <p:sldLayoutId id="2147484268" r:id="rId30"/>
    <p:sldLayoutId id="2147484269" r:id="rId31"/>
    <p:sldLayoutId id="2147484270" r:id="rId32"/>
    <p:sldLayoutId id="2147484271" r:id="rId33"/>
    <p:sldLayoutId id="2147484272" r:id="rId34"/>
    <p:sldLayoutId id="2147484273" r:id="rId35"/>
    <p:sldLayoutId id="2147484274" r:id="rId36"/>
    <p:sldLayoutId id="2147484275" r:id="rId37"/>
    <p:sldLayoutId id="2147484276" r:id="rId38"/>
    <p:sldLayoutId id="2147484277" r:id="rId39"/>
    <p:sldLayoutId id="2147484278" r:id="rId40"/>
    <p:sldLayoutId id="2147484279" r:id="rId41"/>
    <p:sldLayoutId id="2147484280" r:id="rId42"/>
    <p:sldLayoutId id="2147484281" r:id="rId43"/>
    <p:sldLayoutId id="2147484282" r:id="rId44"/>
    <p:sldLayoutId id="2147484283" r:id="rId45"/>
    <p:sldLayoutId id="2147484284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989A918-0068-4BBF-9645-5668E45BE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5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  <p:sldLayoutId id="2147484303" r:id="rId18"/>
    <p:sldLayoutId id="2147484304" r:id="rId19"/>
    <p:sldLayoutId id="2147484305" r:id="rId20"/>
    <p:sldLayoutId id="2147484306" r:id="rId21"/>
    <p:sldLayoutId id="2147484307" r:id="rId22"/>
    <p:sldLayoutId id="2147484308" r:id="rId23"/>
    <p:sldLayoutId id="2147484309" r:id="rId24"/>
    <p:sldLayoutId id="2147484310" r:id="rId25"/>
    <p:sldLayoutId id="2147484311" r:id="rId26"/>
    <p:sldLayoutId id="2147484312" r:id="rId27"/>
    <p:sldLayoutId id="2147484313" r:id="rId28"/>
    <p:sldLayoutId id="2147484314" r:id="rId29"/>
    <p:sldLayoutId id="2147484315" r:id="rId30"/>
    <p:sldLayoutId id="2147484316" r:id="rId31"/>
    <p:sldLayoutId id="2147484317" r:id="rId32"/>
    <p:sldLayoutId id="2147484318" r:id="rId33"/>
    <p:sldLayoutId id="2147484319" r:id="rId34"/>
    <p:sldLayoutId id="2147484320" r:id="rId35"/>
    <p:sldLayoutId id="2147484321" r:id="rId36"/>
    <p:sldLayoutId id="2147484322" r:id="rId37"/>
    <p:sldLayoutId id="2147484323" r:id="rId38"/>
    <p:sldLayoutId id="2147484324" r:id="rId39"/>
    <p:sldLayoutId id="2147484325" r:id="rId40"/>
    <p:sldLayoutId id="2147484326" r:id="rId41"/>
    <p:sldLayoutId id="2147484327" r:id="rId42"/>
    <p:sldLayoutId id="2147484328" r:id="rId43"/>
    <p:sldLayoutId id="2147484329" r:id="rId44"/>
    <p:sldLayoutId id="2147484330" r:id="rId45"/>
    <p:sldLayoutId id="2147484331" r:id="rId4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133600"/>
            <a:ext cx="6378146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800" b="1" dirty="0"/>
              <a:t>The Future Of HR </a:t>
            </a:r>
            <a:r>
              <a:rPr lang="en-US" sz="4800" b="1" dirty="0" smtClean="0"/>
              <a:t>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b="1" dirty="0" smtClean="0"/>
              <a:t>It </a:t>
            </a:r>
            <a:r>
              <a:rPr lang="en-US" b="1" dirty="0"/>
              <a:t>Will Be Dramatically </a:t>
            </a:r>
            <a:r>
              <a:rPr lang="en-US" b="1" dirty="0" smtClean="0"/>
              <a:t>Different… </a:t>
            </a:r>
            <a:r>
              <a:rPr lang="en-US" b="1" dirty="0"/>
              <a:t>So You Better Start Planning Now</a:t>
            </a:r>
            <a:r>
              <a:rPr lang="en-US" sz="4800" b="1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425" y="5562600"/>
            <a:ext cx="5791200" cy="685800"/>
          </a:xfrm>
        </p:spPr>
        <p:txBody>
          <a:bodyPr/>
          <a:lstStyle/>
          <a:p>
            <a:pPr algn="ctr">
              <a:lnSpc>
                <a:spcPts val="3400"/>
              </a:lnSpc>
            </a:pPr>
            <a:r>
              <a:rPr lang="en-US" sz="2000" b="0" dirty="0" smtClean="0"/>
              <a:t>        ©</a:t>
            </a:r>
            <a:r>
              <a:rPr lang="en-US" dirty="0" smtClean="0"/>
              <a:t> </a:t>
            </a:r>
            <a:r>
              <a:rPr lang="en-US" sz="2800" b="1" dirty="0" smtClean="0"/>
              <a:t>Dr John Sullivan</a:t>
            </a:r>
            <a:r>
              <a:rPr lang="en-US" b="1" dirty="0" smtClean="0"/>
              <a:t> </a:t>
            </a:r>
            <a:endParaRPr lang="en-US" sz="2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59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248400"/>
            <a:ext cx="3917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FFFFFF"/>
                </a:solidFill>
                <a:cs typeface="Arial" pitchFamily="34" charset="0"/>
              </a:rPr>
              <a:t>www.drjohnsullivan.com</a:t>
            </a:r>
            <a:endParaRPr lang="en-US" sz="24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Benchmark firms</a:t>
            </a:r>
            <a:endParaRPr lang="en-US" dirty="0" smtClean="0"/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228600" y="1028281"/>
            <a:ext cx="8839200" cy="102911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Some firms </a:t>
            </a:r>
            <a:r>
              <a:rPr lang="en-US" b="1" u="sng" dirty="0" smtClean="0">
                <a:solidFill>
                  <a:srgbClr val="000000"/>
                </a:solidFill>
              </a:rPr>
              <a:t>already</a:t>
            </a:r>
            <a:r>
              <a:rPr lang="en-US" b="1" dirty="0" smtClean="0">
                <a:solidFill>
                  <a:srgbClr val="000000"/>
                </a:solidFill>
              </a:rPr>
              <a:t> have HR functions that act similar to how all future leading functions will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7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Google</a:t>
            </a:r>
          </a:p>
          <a:p>
            <a:pPr marL="0" indent="0">
              <a:lnSpc>
                <a:spcPts val="54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Apple</a:t>
            </a:r>
          </a:p>
          <a:p>
            <a:pPr marL="0" indent="0">
              <a:lnSpc>
                <a:spcPts val="54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Facebook</a:t>
            </a:r>
          </a:p>
          <a:p>
            <a:pPr marL="0" indent="0">
              <a:lnSpc>
                <a:spcPts val="54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Yahoo</a:t>
            </a:r>
          </a:p>
          <a:p>
            <a:pPr marL="0" indent="0">
              <a:lnSpc>
                <a:spcPts val="54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Zappos</a:t>
            </a:r>
          </a:p>
          <a:p>
            <a:pPr marL="0" indent="0">
              <a:lnSpc>
                <a:spcPts val="54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Amazon</a:t>
            </a:r>
          </a:p>
          <a:p>
            <a:pPr marL="0" indent="0">
              <a:buFontTx/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589" t="53553" r="50951" b="18073"/>
          <a:stretch/>
        </p:blipFill>
        <p:spPr bwMode="auto">
          <a:xfrm>
            <a:off x="2362200" y="2732689"/>
            <a:ext cx="2971800" cy="1040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116" y="2732689"/>
            <a:ext cx="3070284" cy="1040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710" y="4048115"/>
            <a:ext cx="2961290" cy="108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116" y="4048113"/>
            <a:ext cx="3070284" cy="108265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6"/>
          <a:srcRect l="50767" t="37345" r="2290" b="25655"/>
          <a:stretch/>
        </p:blipFill>
        <p:spPr bwMode="auto">
          <a:xfrm>
            <a:off x="2343807" y="5486400"/>
            <a:ext cx="2990193" cy="1008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1978" y="5486400"/>
            <a:ext cx="3083421" cy="10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700" y="1254204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3700" b="1" dirty="0" smtClean="0"/>
              <a:t>12+ Strategic </a:t>
            </a:r>
            <a:r>
              <a:rPr lang="en-US" sz="3700" b="1" u="sng" dirty="0" smtClean="0"/>
              <a:t>talent principles</a:t>
            </a:r>
            <a:r>
              <a:rPr lang="en-US" sz="3700" b="1" dirty="0" smtClean="0"/>
              <a:t> that will guide the future of HR</a:t>
            </a:r>
            <a:endParaRPr lang="en-US" sz="37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783" y="231568"/>
            <a:ext cx="910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Section III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946" y="1320943"/>
            <a:ext cx="66294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Principle #1</a:t>
            </a:r>
            <a:endParaRPr lang="en-US" sz="40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4200"/>
              </a:lnSpc>
            </a:pPr>
            <a:endParaRPr lang="en-US" sz="2800" b="1" dirty="0" smtClean="0">
              <a:cs typeface="Arial" pitchFamily="34" charset="0"/>
            </a:endParaRPr>
          </a:p>
          <a:p>
            <a:pPr algn="ctr">
              <a:lnSpc>
                <a:spcPts val="4600"/>
              </a:lnSpc>
            </a:pPr>
            <a:r>
              <a:rPr lang="en-US" sz="4000" b="1" dirty="0" smtClean="0">
                <a:cs typeface="Arial" pitchFamily="34" charset="0"/>
              </a:rPr>
              <a:t>HR must be </a:t>
            </a:r>
            <a:r>
              <a:rPr lang="en-US" sz="4000" b="1" u="sng" dirty="0" smtClean="0">
                <a:cs typeface="Arial" pitchFamily="34" charset="0"/>
              </a:rPr>
              <a:t>adaptive</a:t>
            </a:r>
            <a:r>
              <a:rPr lang="en-US" sz="4000" b="1" dirty="0" smtClean="0">
                <a:cs typeface="Arial" pitchFamily="34" charset="0"/>
              </a:rPr>
              <a:t>… </a:t>
            </a:r>
          </a:p>
          <a:p>
            <a:pPr algn="ctr">
              <a:lnSpc>
                <a:spcPts val="4600"/>
              </a:lnSpc>
            </a:pPr>
            <a:r>
              <a:rPr lang="en-US" sz="4000" b="1" dirty="0" smtClean="0">
                <a:cs typeface="Arial" pitchFamily="34" charset="0"/>
              </a:rPr>
              <a:t>to meet the  VUCA world… and the changing nature of work 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183" y="3839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01100" y="6477000"/>
            <a:ext cx="1905000" cy="457200"/>
          </a:xfrm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4DC954-C116-4F0D-8AB1-2E056D09033F}" type="slidenum">
              <a:rPr lang="en-US" sz="14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5720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u="sng" dirty="0" smtClean="0">
                <a:cs typeface="Times New Roman" pitchFamily="18" charset="0"/>
              </a:rPr>
              <a:t>Adaptability / agility</a:t>
            </a:r>
            <a:r>
              <a:rPr lang="en-US" dirty="0" smtClean="0">
                <a:cs typeface="Times New Roman" pitchFamily="18" charset="0"/>
              </a:rPr>
              <a:t> will also be required in HR</a:t>
            </a: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/>
              <a:t>A flexible HR approach is required </a:t>
            </a:r>
            <a:r>
              <a:rPr lang="en-US" dirty="0" smtClean="0"/>
              <a:t>– your HR strategy/programs must be “</a:t>
            </a:r>
            <a:r>
              <a:rPr lang="en-US" b="1" dirty="0" smtClean="0"/>
              <a:t>scalable</a:t>
            </a:r>
            <a:r>
              <a:rPr lang="en-US" dirty="0" smtClean="0"/>
              <a:t>” and be able to “shift” to meet changes in the business environment </a:t>
            </a:r>
          </a:p>
          <a:p>
            <a:pPr>
              <a:lnSpc>
                <a:spcPts val="34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/>
              <a:t>A flexible workforce </a:t>
            </a:r>
            <a:r>
              <a:rPr lang="en-US" dirty="0"/>
              <a:t>– sudden bus. shifts and project work require a larger % of </a:t>
            </a:r>
            <a:r>
              <a:rPr lang="en-US" b="1" dirty="0"/>
              <a:t>well managed </a:t>
            </a:r>
            <a:r>
              <a:rPr lang="en-US" b="1" u="sng" dirty="0"/>
              <a:t>contingent</a:t>
            </a:r>
            <a:r>
              <a:rPr lang="en-US" b="1" dirty="0"/>
              <a:t> labor</a:t>
            </a:r>
          </a:p>
          <a:p>
            <a:pPr>
              <a:lnSpc>
                <a:spcPts val="34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/>
              <a:t>Be prepared to add talent capabilities –</a:t>
            </a:r>
            <a:r>
              <a:rPr lang="en-US" dirty="0" smtClean="0"/>
              <a:t> HR must be able to </a:t>
            </a:r>
            <a:r>
              <a:rPr lang="en-US" b="1" dirty="0" smtClean="0"/>
              <a:t>add talent capabilities</a:t>
            </a:r>
            <a:r>
              <a:rPr lang="en-US" dirty="0" smtClean="0"/>
              <a:t> in one business unit or region…</a:t>
            </a:r>
            <a:r>
              <a:rPr lang="en-US" sz="3600" dirty="0" smtClean="0"/>
              <a:t> </a:t>
            </a:r>
            <a:r>
              <a:rPr lang="en-US" dirty="0" smtClean="0"/>
              <a:t>while </a:t>
            </a:r>
            <a:r>
              <a:rPr lang="en-US" b="1" dirty="0" smtClean="0"/>
              <a:t>simultaneously reducing labor costs</a:t>
            </a:r>
            <a:r>
              <a:rPr lang="en-US" dirty="0" smtClean="0"/>
              <a:t> in another </a:t>
            </a:r>
          </a:p>
          <a:p>
            <a:pPr>
              <a:lnSpc>
                <a:spcPts val="3400"/>
              </a:lnSpc>
              <a:spcBef>
                <a:spcPts val="0"/>
              </a:spcBef>
              <a:tabLst>
                <a:tab pos="285750" algn="l"/>
              </a:tabLst>
            </a:pPr>
            <a:r>
              <a:rPr lang="en-US" b="1" dirty="0" smtClean="0"/>
              <a:t>Rapid internal redeployment –</a:t>
            </a:r>
            <a:r>
              <a:rPr lang="en-US" dirty="0" smtClean="0"/>
              <a:t> you must have the capability for rapidly and proactively </a:t>
            </a:r>
            <a:r>
              <a:rPr lang="en-US" b="1" dirty="0" smtClean="0"/>
              <a:t>moving employees</a:t>
            </a:r>
            <a:r>
              <a:rPr lang="en-US" dirty="0" smtClean="0"/>
              <a:t> and teams to the most urgent bus. </a:t>
            </a:r>
            <a:r>
              <a:rPr lang="en-US" dirty="0"/>
              <a:t>a</a:t>
            </a:r>
            <a:r>
              <a:rPr lang="en-US" dirty="0" smtClean="0"/>
              <a:t>reas</a:t>
            </a:r>
            <a:r>
              <a:rPr lang="en-US" b="1" dirty="0" smtClean="0"/>
              <a:t> </a:t>
            </a:r>
            <a:endParaRPr lang="en-US" b="1" dirty="0"/>
          </a:p>
          <a:p>
            <a:pPr>
              <a:lnSpc>
                <a:spcPts val="4000"/>
              </a:lnSpc>
              <a:spcBef>
                <a:spcPts val="0"/>
              </a:spcBef>
              <a:tabLst>
                <a:tab pos="28575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159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5559" y="3765693"/>
            <a:ext cx="5791200" cy="1447800"/>
          </a:xfrm>
        </p:spPr>
        <p:txBody>
          <a:bodyPr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Business Impacts of HR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Workforce productivity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b="1" dirty="0" smtClean="0">
                <a:cs typeface="Arial" pitchFamily="34" charset="0"/>
              </a:rPr>
              <a:t>Innovation</a:t>
            </a:r>
            <a:endParaRPr lang="en-US" dirty="0">
              <a:solidFill>
                <a:srgbClr val="C00000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447800"/>
            <a:ext cx="685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#2</a:t>
            </a:r>
            <a:endParaRPr lang="en-US" sz="40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A focus on </a:t>
            </a:r>
            <a:r>
              <a:rPr lang="en-US" sz="4000" b="1" u="sng" dirty="0" smtClean="0">
                <a:cs typeface="Arial" pitchFamily="34" charset="0"/>
              </a:rPr>
              <a:t>increasing</a:t>
            </a:r>
            <a:r>
              <a:rPr lang="en-US" sz="4000" b="1" dirty="0" smtClean="0"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183" y="3839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AC28EB-D2F6-40DF-B66E-BBCD19A1A879}" type="slidenum">
              <a:rPr lang="en-US" sz="1400" b="1">
                <a:solidFill>
                  <a:srgbClr val="000000"/>
                </a:solidFill>
                <a:cs typeface="Arial" pitchFamily="34" charset="0"/>
              </a:rPr>
              <a:pPr eaLnBrk="1" hangingPunct="1"/>
              <a:t>15</a:t>
            </a:fld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428"/>
            <a:ext cx="9144000" cy="815975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dirty="0"/>
              <a:t>Almost everyone agrees that </a:t>
            </a:r>
            <a:r>
              <a:rPr lang="en-US" dirty="0" smtClean="0"/>
              <a:t>HR </a:t>
            </a:r>
            <a:br>
              <a:rPr lang="en-US" dirty="0" smtClean="0"/>
            </a:br>
            <a:r>
              <a:rPr lang="en-US" dirty="0" smtClean="0"/>
              <a:t>must </a:t>
            </a:r>
            <a:r>
              <a:rPr lang="en-US" dirty="0"/>
              <a:t>become </a:t>
            </a:r>
            <a:r>
              <a:rPr lang="en-US" u="sng" dirty="0"/>
              <a:t>more </a:t>
            </a:r>
            <a:r>
              <a:rPr lang="en-US" u="sng" dirty="0" smtClean="0"/>
              <a:t>strategic</a:t>
            </a:r>
            <a:endParaRPr lang="en-US" u="sng" dirty="0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32796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When CEO’s </a:t>
            </a:r>
            <a:r>
              <a:rPr lang="en-US" b="1" dirty="0"/>
              <a:t>and board-level executives </a:t>
            </a:r>
            <a:r>
              <a:rPr lang="en-US" b="1" u="sng" dirty="0" smtClean="0"/>
              <a:t>rank</a:t>
            </a:r>
            <a:r>
              <a:rPr lang="en-US" b="1" dirty="0" smtClean="0"/>
              <a:t>  business functions</a:t>
            </a:r>
            <a:r>
              <a:rPr lang="en-US" dirty="0" smtClean="0"/>
              <a:t>… </a:t>
            </a:r>
            <a:r>
              <a:rPr lang="en-US" u="sng" dirty="0" smtClean="0"/>
              <a:t>which one</a:t>
            </a:r>
            <a:r>
              <a:rPr lang="en-US" dirty="0" smtClean="0"/>
              <a:t> is listed as the most strategic?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Sales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Where was HR ranked on the list?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         “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the least strategic function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en-US" sz="3600" dirty="0"/>
              <a:t> </a:t>
            </a:r>
            <a:r>
              <a:rPr lang="en-US" sz="1800" dirty="0" smtClean="0"/>
              <a:t>Source: DDI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51BCF3-23B2-4AD6-8927-DCE2B6AC34B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25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C72B18-7B2C-4422-82BA-03ACE7798AC2}" type="slidenum">
              <a:rPr lang="en-US" sz="1400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dirty="0"/>
              <a:t>HR must measurably increases </a:t>
            </a:r>
            <a:r>
              <a:rPr lang="en-US" dirty="0" smtClean="0"/>
              <a:t>its </a:t>
            </a:r>
            <a:r>
              <a:rPr lang="en-US" u="sng" dirty="0"/>
              <a:t>business </a:t>
            </a:r>
            <a:r>
              <a:rPr lang="en-US" u="sng" dirty="0" smtClean="0"/>
              <a:t>impact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715000"/>
          </a:xfrm>
        </p:spPr>
        <p:txBody>
          <a:bodyPr/>
          <a:lstStyle/>
          <a:p>
            <a:pPr defTabSz="114300" eaLnBrk="1" hangingPunct="1">
              <a:lnSpc>
                <a:spcPts val="540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dirty="0" smtClean="0"/>
              <a:t>HR must identify/ focus on </a:t>
            </a:r>
            <a:r>
              <a:rPr lang="en-US" b="1" dirty="0" smtClean="0"/>
              <a:t>what senior managers</a:t>
            </a:r>
            <a:r>
              <a:rPr lang="en-US" dirty="0" smtClean="0"/>
              <a:t> </a:t>
            </a:r>
            <a:r>
              <a:rPr lang="en-US" b="1" dirty="0" smtClean="0"/>
              <a:t>care about</a:t>
            </a:r>
            <a:r>
              <a:rPr lang="en-US" dirty="0" smtClean="0"/>
              <a:t>? </a:t>
            </a:r>
            <a:r>
              <a:rPr lang="en-US" sz="2400" dirty="0" smtClean="0"/>
              <a:t>(Strategic business goals and their bonus criteria)</a:t>
            </a:r>
            <a:endParaRPr lang="en-US" sz="2800" dirty="0" smtClean="0"/>
          </a:p>
          <a:p>
            <a:pPr defTabSz="114300" eaLnBrk="1" hangingPunct="1">
              <a:lnSpc>
                <a:spcPts val="540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dirty="0" smtClean="0"/>
              <a:t>HR must convert it’s results into “</a:t>
            </a:r>
            <a:r>
              <a:rPr lang="en-US" b="1" dirty="0" smtClean="0"/>
              <a:t>the language of business</a:t>
            </a:r>
            <a:r>
              <a:rPr lang="en-US" dirty="0" smtClean="0"/>
              <a:t>”… which are $ and numbers</a:t>
            </a:r>
          </a:p>
          <a:p>
            <a:pPr defTabSz="114300" eaLnBrk="1" hangingPunct="1">
              <a:lnSpc>
                <a:spcPts val="540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dirty="0" smtClean="0"/>
              <a:t>Prioritize</a:t>
            </a:r>
            <a:r>
              <a:rPr lang="en-US" b="1" dirty="0" smtClean="0"/>
              <a:t> </a:t>
            </a:r>
            <a:r>
              <a:rPr lang="en-US" b="1" dirty="0"/>
              <a:t>revenue generation, high impact and innovation jobs,</a:t>
            </a:r>
            <a:r>
              <a:rPr lang="en-US" dirty="0"/>
              <a:t> employees, managers and </a:t>
            </a:r>
            <a:r>
              <a:rPr lang="en-US" dirty="0" smtClean="0"/>
              <a:t>SBU’s </a:t>
            </a:r>
            <a:endParaRPr lang="en-US" dirty="0"/>
          </a:p>
          <a:p>
            <a:pPr defTabSz="114300" eaLnBrk="1" hangingPunct="1">
              <a:lnSpc>
                <a:spcPts val="540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b="1" dirty="0" smtClean="0"/>
              <a:t>HR must shift its </a:t>
            </a:r>
            <a:r>
              <a:rPr lang="en-US" b="1" dirty="0"/>
              <a:t>budget </a:t>
            </a:r>
            <a:r>
              <a:rPr lang="en-US" dirty="0"/>
              <a:t>and it’s top HR talent to high-impact</a:t>
            </a:r>
            <a:r>
              <a:rPr lang="en-US" b="1" dirty="0"/>
              <a:t>…</a:t>
            </a:r>
            <a:r>
              <a:rPr lang="en-US" sz="3600" b="1" spc="-150" dirty="0"/>
              <a:t> </a:t>
            </a:r>
            <a:r>
              <a:rPr lang="en-US" b="1" dirty="0"/>
              <a:t>functions and </a:t>
            </a:r>
            <a:r>
              <a:rPr lang="en-US" b="1" dirty="0" smtClean="0"/>
              <a:t>programs  </a:t>
            </a:r>
            <a:r>
              <a:rPr lang="en-US" sz="2400" dirty="0" smtClean="0"/>
              <a:t>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699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3810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100" dirty="0" smtClean="0"/>
              <a:t>HR must identify and focuses its resources </a:t>
            </a:r>
            <a:br>
              <a:rPr lang="en-US" sz="3100" dirty="0" smtClean="0"/>
            </a:br>
            <a:r>
              <a:rPr lang="en-US" sz="3100" u="sng" dirty="0" smtClean="0"/>
              <a:t>on activities that increase revenue &amp; profit</a:t>
            </a:r>
            <a:r>
              <a:rPr lang="en-US" sz="3100" dirty="0" smtClean="0"/>
              <a:t> </a:t>
            </a:r>
            <a:r>
              <a:rPr lang="en-US" sz="2000" dirty="0" smtClean="0"/>
              <a:t>(</a:t>
            </a:r>
            <a:r>
              <a:rPr lang="en-US" sz="2000" dirty="0"/>
              <a:t>BCG</a:t>
            </a:r>
            <a:r>
              <a:rPr lang="en-US" sz="2000" dirty="0" smtClean="0"/>
              <a:t>)</a:t>
            </a: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508879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fld id="{306DB9F9-35EE-489B-A716-A3C0A1172DCB}" type="slidenum">
              <a:rPr lang="en-US" sz="1400" smtClean="0">
                <a:solidFill>
                  <a:srgbClr val="000000"/>
                </a:solidFill>
              </a:rPr>
              <a:pPr algn="l" eaLnBrk="1" hangingPunct="1">
                <a:defRPr/>
              </a:pPr>
              <a:t>17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6429702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cs typeface="Arial" pitchFamily="34" charset="0"/>
              </a:rPr>
              <a:t>Source: </a:t>
            </a: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BCG</a:t>
            </a:r>
            <a:r>
              <a:rPr lang="en-US" sz="1050" b="1" dirty="0">
                <a:solidFill>
                  <a:srgbClr val="000000"/>
                </a:solidFill>
                <a:cs typeface="Arial" pitchFamily="34" charset="0"/>
              </a:rPr>
              <a:t>/WFPMA -</a:t>
            </a:r>
            <a:r>
              <a:rPr lang="en-US" sz="10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From Capability to Profitability: Realizing the Value of People Management, 2012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" y="1015425"/>
            <a:ext cx="9476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solidFill>
                  <a:srgbClr val="000000"/>
                </a:solidFill>
              </a:rPr>
              <a:t>Which HR </a:t>
            </a:r>
            <a:r>
              <a:rPr lang="en-US" sz="2900" b="1" dirty="0" smtClean="0">
                <a:solidFill>
                  <a:srgbClr val="000000"/>
                </a:solidFill>
              </a:rPr>
              <a:t>functions</a:t>
            </a:r>
            <a:r>
              <a:rPr lang="en-US" sz="2900" dirty="0" smtClean="0">
                <a:solidFill>
                  <a:srgbClr val="000000"/>
                </a:solidFill>
              </a:rPr>
              <a:t> have the highest impact on rev. /profit?</a:t>
            </a:r>
            <a:endParaRPr lang="en-US" sz="29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952" t="15759" r="3128" b="22766"/>
          <a:stretch/>
        </p:blipFill>
        <p:spPr bwMode="auto">
          <a:xfrm>
            <a:off x="25401" y="1516941"/>
            <a:ext cx="9118599" cy="4960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5000" y="236220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05200" y="279058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647043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BA9CFA-23FF-408A-BF9E-15AF73C3E599}" type="slidenum">
              <a:rPr lang="en-US" sz="14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89338"/>
            <a:ext cx="9144000" cy="1143000"/>
          </a:xfrm>
        </p:spPr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en-US" dirty="0"/>
              <a:t>Workforce productivity is…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value produced by labor minus its costs </a:t>
            </a:r>
            <a:endParaRPr lang="en-US" sz="3100" u="sng" dirty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438" y="984030"/>
            <a:ext cx="9029700" cy="5797769"/>
          </a:xfrm>
        </p:spPr>
        <p:txBody>
          <a:bodyPr/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b="1" dirty="0"/>
              <a:t>Develop processes to </a:t>
            </a:r>
            <a:r>
              <a:rPr lang="en-US" b="1" dirty="0" smtClean="0"/>
              <a:t>increase </a:t>
            </a:r>
            <a:r>
              <a:rPr lang="en-US" b="1" u="sng" dirty="0"/>
              <a:t>productivity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ID </a:t>
            </a:r>
            <a:r>
              <a:rPr lang="en-US" dirty="0"/>
              <a:t>the </a:t>
            </a:r>
            <a:r>
              <a:rPr lang="en-US" b="1" dirty="0"/>
              <a:t>barriers to productivity</a:t>
            </a:r>
            <a:r>
              <a:rPr lang="en-US" dirty="0"/>
              <a:t> </a:t>
            </a:r>
            <a:r>
              <a:rPr lang="en-US" sz="1600" dirty="0"/>
              <a:t>(why can’t you produce 25% more?)</a:t>
            </a:r>
            <a:endParaRPr lang="en-US" dirty="0"/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Hire / </a:t>
            </a:r>
            <a:r>
              <a:rPr lang="en-US" b="1" dirty="0" err="1" smtClean="0"/>
              <a:t>retainself</a:t>
            </a:r>
            <a:r>
              <a:rPr lang="en-US" b="1" dirty="0" smtClean="0"/>
              <a:t>-motivated </a:t>
            </a:r>
            <a:r>
              <a:rPr lang="en-US" dirty="0" smtClean="0"/>
              <a:t>employees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What </a:t>
            </a:r>
            <a:r>
              <a:rPr lang="en-US" b="1" dirty="0"/>
              <a:t>motivates / excites </a:t>
            </a:r>
            <a:r>
              <a:rPr lang="en-US" dirty="0" smtClean="0"/>
              <a:t>each employee</a:t>
            </a:r>
            <a:endParaRPr lang="en-US" dirty="0"/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How do the</a:t>
            </a:r>
            <a:r>
              <a:rPr lang="en-US" b="1" dirty="0"/>
              <a:t> best employees learn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How to </a:t>
            </a:r>
            <a:r>
              <a:rPr lang="en-US" b="1" dirty="0" smtClean="0"/>
              <a:t>best manage me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Distributed ranked metrics </a:t>
            </a:r>
            <a:r>
              <a:rPr lang="en-US" sz="3100" dirty="0" smtClean="0"/>
              <a:t>to increase competition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Measure and reward managers </a:t>
            </a:r>
            <a:r>
              <a:rPr lang="en-US" dirty="0" smtClean="0"/>
              <a:t>and employees for productivity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Manage the </a:t>
            </a:r>
            <a:r>
              <a:rPr lang="en-US" b="1" dirty="0" smtClean="0"/>
              <a:t>20 factors that impact productivity </a:t>
            </a:r>
            <a:r>
              <a:rPr lang="en-US" sz="2400" dirty="0" smtClean="0"/>
              <a:t>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1238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1905000" cy="457200"/>
          </a:xfrm>
          <a:noFill/>
        </p:spPr>
        <p:txBody>
          <a:bodyPr/>
          <a:lstStyle/>
          <a:p>
            <a:fld id="{B5D63C36-A80F-46E1-ADDC-34C02007FB04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62851" name="Rectangle 2"/>
          <p:cNvSpPr>
            <a:spLocks noGrp="1" noChangeArrowheads="1"/>
          </p:cNvSpPr>
          <p:nvPr>
            <p:ph type="title"/>
          </p:nvPr>
        </p:nvSpPr>
        <p:spPr>
          <a:xfrm>
            <a:off x="36" y="228600"/>
            <a:ext cx="9143999" cy="533400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To increase productivity… you must effectively manage each of the 20 productivity factors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211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1"/>
            <a:ext cx="4876800" cy="5638800"/>
          </a:xfrm>
        </p:spPr>
        <p:txBody>
          <a:bodyPr/>
          <a:lstStyle/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dirty="0" smtClean="0"/>
              <a:t>A great </a:t>
            </a:r>
            <a:r>
              <a:rPr lang="en-US" sz="2600" b="1" dirty="0"/>
              <a:t>manager</a:t>
            </a:r>
            <a:r>
              <a:rPr lang="en-US" sz="2600" dirty="0"/>
              <a:t> </a:t>
            </a:r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b="1" dirty="0"/>
              <a:t>Effective </a:t>
            </a:r>
            <a:r>
              <a:rPr lang="en-US" sz="2600" b="1" dirty="0" smtClean="0"/>
              <a:t>plans </a:t>
            </a:r>
            <a:r>
              <a:rPr lang="en-US" sz="2600" dirty="0" smtClean="0"/>
              <a:t>&amp; strategies</a:t>
            </a:r>
            <a:endParaRPr lang="en-US" sz="2600" dirty="0"/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dirty="0" smtClean="0"/>
              <a:t>Clear</a:t>
            </a:r>
            <a:r>
              <a:rPr lang="en-US" sz="2600" b="1" dirty="0" smtClean="0"/>
              <a:t> and prioritized goals</a:t>
            </a:r>
            <a:r>
              <a:rPr lang="en-US" sz="2600" dirty="0" smtClean="0"/>
              <a:t>  </a:t>
            </a:r>
            <a:r>
              <a:rPr lang="en-US" sz="2600" b="1" dirty="0" smtClean="0"/>
              <a:t> /activities </a:t>
            </a:r>
            <a:r>
              <a:rPr lang="en-US" sz="2600" dirty="0" smtClean="0"/>
              <a:t>to </a:t>
            </a:r>
            <a:r>
              <a:rPr lang="en-US" sz="2600" dirty="0"/>
              <a:t>focus </a:t>
            </a:r>
            <a:r>
              <a:rPr lang="en-US" sz="2600" dirty="0" smtClean="0"/>
              <a:t>the work</a:t>
            </a:r>
            <a:endParaRPr lang="en-US" sz="2600" dirty="0"/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b="1" dirty="0" smtClean="0"/>
              <a:t>Rapid learning / </a:t>
            </a:r>
            <a:r>
              <a:rPr lang="en-US" sz="2600" dirty="0"/>
              <a:t>sharing</a:t>
            </a:r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dirty="0"/>
              <a:t>R</a:t>
            </a:r>
            <a:r>
              <a:rPr lang="en-US" sz="2600" dirty="0" smtClean="0"/>
              <a:t>ight </a:t>
            </a:r>
            <a:r>
              <a:rPr lang="en-US" sz="2600" b="1" dirty="0" smtClean="0"/>
              <a:t>rewards</a:t>
            </a:r>
            <a:r>
              <a:rPr lang="en-US" sz="2600" spc="-300" dirty="0" smtClean="0"/>
              <a:t> &amp; </a:t>
            </a:r>
            <a:r>
              <a:rPr lang="en-US" sz="2600" dirty="0" smtClean="0"/>
              <a:t>engagement</a:t>
            </a:r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dirty="0" smtClean="0"/>
              <a:t>The right </a:t>
            </a:r>
            <a:r>
              <a:rPr lang="en-US" sz="2600" dirty="0"/>
              <a:t>e</a:t>
            </a:r>
            <a:r>
              <a:rPr lang="en-US" sz="2600" dirty="0" smtClean="0"/>
              <a:t>mployee </a:t>
            </a:r>
            <a:r>
              <a:rPr lang="en-US" sz="2600" b="1" dirty="0" smtClean="0"/>
              <a:t>skills </a:t>
            </a:r>
            <a:endParaRPr lang="en-US" sz="2600" dirty="0" smtClean="0"/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dirty="0" smtClean="0"/>
              <a:t>2 </a:t>
            </a:r>
            <a:r>
              <a:rPr lang="en-US" sz="2600" dirty="0"/>
              <a:t>way </a:t>
            </a:r>
            <a:r>
              <a:rPr lang="en-US" sz="2600" b="1" dirty="0" smtClean="0"/>
              <a:t>communications</a:t>
            </a:r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dirty="0"/>
              <a:t>Performance </a:t>
            </a:r>
            <a:r>
              <a:rPr lang="en-US" sz="2600" b="1" dirty="0" smtClean="0"/>
              <a:t>metrics</a:t>
            </a:r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600" dirty="0"/>
              <a:t>Quality </a:t>
            </a:r>
            <a:r>
              <a:rPr lang="en-US" sz="2600" b="1" dirty="0"/>
              <a:t>team </a:t>
            </a:r>
            <a:r>
              <a:rPr lang="en-US" sz="2600" b="1" dirty="0" smtClean="0"/>
              <a:t>members   </a:t>
            </a:r>
            <a:r>
              <a:rPr lang="en-US" sz="2600" dirty="0" smtClean="0"/>
              <a:t>from great hiring/ retention</a:t>
            </a:r>
          </a:p>
          <a:p>
            <a:pPr marL="349250" indent="-349250" defTabSz="114300" eaLnBrk="1" hangingPunct="1">
              <a:lnSpc>
                <a:spcPts val="3200"/>
              </a:lnSpc>
              <a:buFont typeface="Wingdings" pitchFamily="2" charset="2"/>
              <a:buAutoNum type="arabicPeriod"/>
              <a:tabLst>
                <a:tab pos="1887538" algn="l"/>
                <a:tab pos="2624138" algn="l"/>
              </a:tabLst>
            </a:pPr>
            <a:r>
              <a:rPr lang="en-US" sz="2400" b="1" dirty="0" smtClean="0"/>
              <a:t>Collaboration</a:t>
            </a:r>
            <a:r>
              <a:rPr lang="en-US" sz="3600" b="1" dirty="0" smtClean="0"/>
              <a:t> </a:t>
            </a:r>
            <a:r>
              <a:rPr lang="en-US" sz="2600" dirty="0"/>
              <a:t>for </a:t>
            </a:r>
            <a:r>
              <a:rPr lang="en-US" sz="2600" dirty="0" smtClean="0"/>
              <a:t>innovation</a:t>
            </a:r>
          </a:p>
        </p:txBody>
      </p:sp>
      <p:sp>
        <p:nvSpPr>
          <p:cNvPr id="211558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990600"/>
            <a:ext cx="4495800" cy="5562600"/>
          </a:xfrm>
        </p:spPr>
        <p:txBody>
          <a:bodyPr/>
          <a:lstStyle/>
          <a:p>
            <a:pPr marL="463550" indent="-463550" eaLnBrk="1" hangingPunct="1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b="1" dirty="0" smtClean="0"/>
              <a:t>“Right </a:t>
            </a:r>
            <a:r>
              <a:rPr lang="en-US" sz="2600" b="1" dirty="0"/>
              <a:t>job”</a:t>
            </a:r>
            <a:r>
              <a:rPr lang="en-US" sz="2600" dirty="0"/>
              <a:t> </a:t>
            </a:r>
            <a:r>
              <a:rPr lang="en-US" sz="2600" dirty="0" smtClean="0"/>
              <a:t>placement</a:t>
            </a:r>
          </a:p>
          <a:p>
            <a:pPr marL="463550" indent="-463550" eaLnBrk="1" hangingPunct="1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dirty="0" smtClean="0"/>
              <a:t>Processes are</a:t>
            </a:r>
            <a:r>
              <a:rPr lang="en-US" sz="2600" b="1" dirty="0" smtClean="0"/>
              <a:t> integrated</a:t>
            </a:r>
            <a:endParaRPr lang="en-US" sz="2600" b="1" dirty="0"/>
          </a:p>
          <a:p>
            <a:pPr marL="463550" indent="-463550" eaLnBrk="1" hangingPunct="1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b="1" dirty="0" smtClean="0"/>
              <a:t>Information</a:t>
            </a:r>
            <a:r>
              <a:rPr lang="en-US" sz="2600" dirty="0" smtClean="0"/>
              <a:t> for </a:t>
            </a:r>
            <a:r>
              <a:rPr lang="en-US" sz="2600" dirty="0"/>
              <a:t>decisions</a:t>
            </a:r>
          </a:p>
          <a:p>
            <a:pPr marL="463550" indent="-463550" eaLnBrk="1" hangingPunct="1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dirty="0" smtClean="0"/>
              <a:t>The right</a:t>
            </a:r>
            <a:r>
              <a:rPr lang="en-US" sz="2600" b="1" dirty="0" smtClean="0"/>
              <a:t> tools</a:t>
            </a:r>
            <a:r>
              <a:rPr lang="en-US" sz="2600" dirty="0" smtClean="0"/>
              <a:t>/</a:t>
            </a:r>
            <a:r>
              <a:rPr lang="en-US" sz="2600" b="1" dirty="0" smtClean="0"/>
              <a:t>technology</a:t>
            </a:r>
          </a:p>
          <a:p>
            <a:pPr marL="463550" indent="-463550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dirty="0" smtClean="0"/>
              <a:t>Quality </a:t>
            </a:r>
            <a:r>
              <a:rPr lang="en-US" sz="2600" b="1" dirty="0" smtClean="0"/>
              <a:t>inputs</a:t>
            </a:r>
            <a:r>
              <a:rPr lang="en-US" sz="2600" dirty="0" smtClean="0"/>
              <a:t>/materials</a:t>
            </a:r>
            <a:endParaRPr lang="en-US" sz="2600" dirty="0"/>
          </a:p>
          <a:p>
            <a:pPr marL="463550" indent="-463550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dirty="0" smtClean="0"/>
              <a:t>Enough </a:t>
            </a:r>
            <a:r>
              <a:rPr lang="en-US" sz="2600" b="1" dirty="0" smtClean="0"/>
              <a:t>budget</a:t>
            </a:r>
            <a:r>
              <a:rPr lang="en-US" sz="2600" dirty="0" smtClean="0"/>
              <a:t>/ resources</a:t>
            </a:r>
          </a:p>
          <a:p>
            <a:pPr marL="463550" indent="-463550" eaLnBrk="1" hangingPunct="1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dirty="0" smtClean="0"/>
              <a:t>The </a:t>
            </a:r>
            <a:r>
              <a:rPr lang="en-US" sz="2600" b="1" dirty="0" smtClean="0"/>
              <a:t>work </a:t>
            </a:r>
            <a:r>
              <a:rPr lang="en-US" sz="2600" b="1" dirty="0"/>
              <a:t>environment</a:t>
            </a:r>
            <a:r>
              <a:rPr lang="en-US" sz="2600" dirty="0"/>
              <a:t> </a:t>
            </a:r>
            <a:r>
              <a:rPr lang="en-US" sz="2600" dirty="0" smtClean="0"/>
              <a:t>is designed for </a:t>
            </a:r>
            <a:r>
              <a:rPr lang="en-US" sz="2600" dirty="0"/>
              <a:t>productivity</a:t>
            </a:r>
          </a:p>
          <a:p>
            <a:pPr marL="463550" indent="-463550" eaLnBrk="1" hangingPunct="1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b="1" dirty="0" smtClean="0"/>
              <a:t>Time</a:t>
            </a:r>
            <a:r>
              <a:rPr lang="en-US" sz="2600" dirty="0" smtClean="0"/>
              <a:t> devoted to the task</a:t>
            </a:r>
          </a:p>
          <a:p>
            <a:pPr marL="463550" indent="-463550" eaLnBrk="1" hangingPunct="1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dirty="0" smtClean="0"/>
              <a:t>ID &amp; removing </a:t>
            </a:r>
            <a:r>
              <a:rPr lang="en-US" sz="2600" b="1" dirty="0" smtClean="0"/>
              <a:t>barriers</a:t>
            </a:r>
            <a:r>
              <a:rPr lang="en-US" sz="2600" dirty="0" smtClean="0"/>
              <a:t> </a:t>
            </a:r>
            <a:r>
              <a:rPr lang="en-US" sz="2600" b="1" dirty="0" smtClean="0"/>
              <a:t>to productivity</a:t>
            </a:r>
            <a:r>
              <a:rPr lang="en-US" sz="2600" dirty="0" smtClean="0"/>
              <a:t>/innovation</a:t>
            </a:r>
          </a:p>
          <a:p>
            <a:pPr marL="463550" indent="-463550" eaLnBrk="1" hangingPunct="1">
              <a:lnSpc>
                <a:spcPts val="3200"/>
              </a:lnSpc>
              <a:buFont typeface="+mj-lt"/>
              <a:buAutoNum type="arabicPeriod" startAt="11"/>
            </a:pPr>
            <a:r>
              <a:rPr lang="en-US" sz="2600" b="1" dirty="0"/>
              <a:t>Outside of work</a:t>
            </a:r>
            <a:r>
              <a:rPr lang="en-US" sz="2600" dirty="0"/>
              <a:t> factors </a:t>
            </a:r>
          </a:p>
          <a:p>
            <a:pPr marL="0" indent="0" eaLnBrk="1" hangingPunct="1">
              <a:lnSpc>
                <a:spcPts val="32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47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5587" grpId="0" build="p"/>
      <p:bldP spid="21155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100" y="996821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u="sng" dirty="0" smtClean="0">
                <a:cs typeface="Arial" pitchFamily="34" charset="0"/>
              </a:rPr>
              <a:t>Why</a:t>
            </a:r>
            <a:r>
              <a:rPr lang="en-US" b="1" dirty="0" smtClean="0">
                <a:cs typeface="Arial" pitchFamily="34" charset="0"/>
              </a:rPr>
              <a:t> HR must change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Who are the </a:t>
            </a:r>
            <a:r>
              <a:rPr lang="en-US" b="1" u="sng" dirty="0" smtClean="0"/>
              <a:t>benchmark</a:t>
            </a:r>
            <a:r>
              <a:rPr lang="en-US" b="1" dirty="0" smtClean="0"/>
              <a:t> firms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Strategic </a:t>
            </a:r>
            <a:r>
              <a:rPr lang="en-US" b="1" u="sng" dirty="0"/>
              <a:t>principles</a:t>
            </a:r>
            <a:r>
              <a:rPr lang="en-US" b="1" dirty="0"/>
              <a:t> </a:t>
            </a:r>
            <a:r>
              <a:rPr lang="en-US" b="1" dirty="0" smtClean="0"/>
              <a:t>that will direct actions in HR’s </a:t>
            </a:r>
            <a:r>
              <a:rPr lang="en-US" b="1" dirty="0"/>
              <a:t>future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cs typeface="Arial" pitchFamily="34" charset="0"/>
              </a:rPr>
              <a:t>Changes </a:t>
            </a:r>
            <a:r>
              <a:rPr lang="en-US" b="1" dirty="0">
                <a:cs typeface="Arial" pitchFamily="34" charset="0"/>
              </a:rPr>
              <a:t>that </a:t>
            </a:r>
            <a:r>
              <a:rPr lang="en-US" b="1" dirty="0" smtClean="0">
                <a:cs typeface="Arial" pitchFamily="34" charset="0"/>
              </a:rPr>
              <a:t>will need </a:t>
            </a:r>
            <a:r>
              <a:rPr lang="en-US" b="1" dirty="0">
                <a:cs typeface="Arial" pitchFamily="34" charset="0"/>
              </a:rPr>
              <a:t>to be </a:t>
            </a:r>
            <a:r>
              <a:rPr lang="en-US" b="1" dirty="0" smtClean="0">
                <a:cs typeface="Arial" pitchFamily="34" charset="0"/>
              </a:rPr>
              <a:t>made in </a:t>
            </a:r>
            <a:r>
              <a:rPr lang="en-US" b="1" dirty="0">
                <a:cs typeface="Arial" pitchFamily="34" charset="0"/>
              </a:rPr>
              <a:t>key </a:t>
            </a:r>
            <a:r>
              <a:rPr lang="en-US" b="1" u="sng" dirty="0">
                <a:cs typeface="Arial" pitchFamily="34" charset="0"/>
              </a:rPr>
              <a:t>HR functions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34460"/>
            <a:ext cx="5659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The 4 parts of this presentation</a:t>
            </a:r>
            <a:endParaRPr lang="en-US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4"/>
            <a:ext cx="9220200" cy="739775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dirty="0" smtClean="0"/>
              <a:t>How HR can increase workforce </a:t>
            </a:r>
            <a:r>
              <a:rPr lang="en-US" u="sng" dirty="0" smtClean="0"/>
              <a:t>innovation</a:t>
            </a:r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3634"/>
            <a:ext cx="9144000" cy="5791200"/>
          </a:xfrm>
        </p:spPr>
        <p:txBody>
          <a:bodyPr/>
          <a:lstStyle/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Increase </a:t>
            </a:r>
            <a:r>
              <a:rPr lang="en-US" b="1" dirty="0" smtClean="0">
                <a:solidFill>
                  <a:srgbClr val="000000"/>
                </a:solidFill>
              </a:rPr>
              <a:t>serendipitous interactions </a:t>
            </a:r>
            <a:r>
              <a:rPr lang="en-US" dirty="0" smtClean="0">
                <a:solidFill>
                  <a:srgbClr val="000000"/>
                </a:solidFill>
              </a:rPr>
              <a:t>among non-teammates to increase </a:t>
            </a:r>
            <a:r>
              <a:rPr lang="en-US" b="1" dirty="0" smtClean="0">
                <a:solidFill>
                  <a:srgbClr val="000000"/>
                </a:solidFill>
              </a:rPr>
              <a:t>collaboration </a:t>
            </a:r>
            <a:r>
              <a:rPr lang="en-US" sz="2800" dirty="0" smtClean="0">
                <a:solidFill>
                  <a:srgbClr val="000000"/>
                </a:solidFill>
              </a:rPr>
              <a:t>(physical space)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Fund</a:t>
            </a:r>
            <a:r>
              <a:rPr lang="en-US" dirty="0" smtClean="0">
                <a:solidFill>
                  <a:srgbClr val="000000"/>
                </a:solidFill>
              </a:rPr>
              <a:t> risky approaches over </a:t>
            </a:r>
            <a:r>
              <a:rPr lang="en-US" b="1" dirty="0" smtClean="0">
                <a:solidFill>
                  <a:srgbClr val="000000"/>
                </a:solidFill>
              </a:rPr>
              <a:t>sure </a:t>
            </a:r>
            <a:r>
              <a:rPr lang="en-US" b="1" dirty="0">
                <a:solidFill>
                  <a:srgbClr val="000000"/>
                </a:solidFill>
              </a:rPr>
              <a:t>things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Offer </a:t>
            </a:r>
            <a:r>
              <a:rPr lang="en-US" b="1" dirty="0" smtClean="0">
                <a:solidFill>
                  <a:srgbClr val="000000"/>
                </a:solidFill>
              </a:rPr>
              <a:t>free </a:t>
            </a:r>
            <a:r>
              <a:rPr lang="en-US" b="1" dirty="0">
                <a:solidFill>
                  <a:srgbClr val="000000"/>
                </a:solidFill>
              </a:rPr>
              <a:t>time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dirty="0" smtClean="0">
                <a:solidFill>
                  <a:srgbClr val="000000"/>
                </a:solidFill>
              </a:rPr>
              <a:t>experiment (i.e. 20% time)</a:t>
            </a:r>
            <a:endParaRPr lang="en-US" dirty="0">
              <a:solidFill>
                <a:srgbClr val="000000"/>
              </a:solidFill>
            </a:endParaRP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Use stretch goals </a:t>
            </a:r>
            <a:r>
              <a:rPr lang="en-US" dirty="0" smtClean="0">
                <a:solidFill>
                  <a:srgbClr val="000000"/>
                </a:solidFill>
              </a:rPr>
              <a:t>and frequent </a:t>
            </a:r>
            <a:r>
              <a:rPr lang="en-US" b="1" dirty="0" smtClean="0">
                <a:solidFill>
                  <a:srgbClr val="000000"/>
                </a:solidFill>
              </a:rPr>
              <a:t>project rotations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Fast approvals</a:t>
            </a:r>
            <a:r>
              <a:rPr lang="en-US" dirty="0" smtClean="0">
                <a:solidFill>
                  <a:srgbClr val="000000"/>
                </a:solidFill>
              </a:rPr>
              <a:t> for new ideas</a:t>
            </a:r>
            <a:endParaRPr lang="en-US" dirty="0">
              <a:solidFill>
                <a:srgbClr val="000000"/>
              </a:solidFill>
            </a:endParaRP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Require learning </a:t>
            </a:r>
            <a:r>
              <a:rPr lang="en-US" dirty="0" smtClean="0">
                <a:solidFill>
                  <a:srgbClr val="000000"/>
                </a:solidFill>
              </a:rPr>
              <a:t>after a failure (failure analysis)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Recognize/reward </a:t>
            </a:r>
            <a:r>
              <a:rPr lang="en-US" dirty="0">
                <a:solidFill>
                  <a:srgbClr val="000000"/>
                </a:solidFill>
              </a:rPr>
              <a:t>risk-taking and innovation</a:t>
            </a: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Hire and retain innovators</a:t>
            </a:r>
            <a:endParaRPr lang="en-US" dirty="0" smtClean="0">
              <a:solidFill>
                <a:srgbClr val="000000"/>
              </a:solidFill>
            </a:endParaRPr>
          </a:p>
          <a:p>
            <a:pPr marL="346075" indent="-346075">
              <a:lnSpc>
                <a:spcPts val="4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Add a</a:t>
            </a:r>
            <a:r>
              <a:rPr lang="en-US" b="1" dirty="0" smtClean="0"/>
              <a:t> </a:t>
            </a:r>
            <a:r>
              <a:rPr lang="en-US" b="1" dirty="0"/>
              <a:t>meeting </a:t>
            </a:r>
            <a:r>
              <a:rPr lang="en-US" b="1" dirty="0" smtClean="0"/>
              <a:t>day </a:t>
            </a:r>
            <a:r>
              <a:rPr lang="en-US" b="1" dirty="0"/>
              <a:t>“for makers”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05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599" y="1447800"/>
            <a:ext cx="65850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Principle #3</a:t>
            </a:r>
          </a:p>
          <a:p>
            <a:pPr algn="ctr">
              <a:lnSpc>
                <a:spcPts val="5400"/>
              </a:lnSpc>
            </a:pPr>
            <a:endParaRPr lang="en-US" b="1" dirty="0"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HR will shift to a </a:t>
            </a:r>
            <a:r>
              <a:rPr lang="en-US" sz="4000" b="1" u="sng" dirty="0" smtClean="0">
                <a:cs typeface="Arial" pitchFamily="34" charset="0"/>
              </a:rPr>
              <a:t>data-driven model</a:t>
            </a:r>
            <a:r>
              <a:rPr lang="en-US" sz="4000" b="1" dirty="0" smtClean="0">
                <a:cs typeface="Arial" pitchFamily="34" charset="0"/>
              </a:rPr>
              <a:t> that uses predictive metrics to become “forward looking”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D27869-ED7A-40DF-B1FB-590970DF310E}" type="slidenum">
              <a:rPr lang="en-US" sz="1400">
                <a:solidFill>
                  <a:srgbClr val="000000"/>
                </a:solidFill>
              </a:rPr>
              <a:pPr eaLnBrk="1" hangingPunct="1"/>
              <a:t>22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35"/>
            <a:ext cx="9144000" cy="400051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dirty="0"/>
              <a:t>Almost everyone agrees that </a:t>
            </a:r>
            <a:r>
              <a:rPr lang="en-US" dirty="0" smtClean="0"/>
              <a:t>HR doesn’t use many</a:t>
            </a:r>
            <a:r>
              <a:rPr lang="en-US" u="sng" dirty="0" smtClean="0"/>
              <a:t> analytics</a:t>
            </a:r>
            <a:r>
              <a:rPr lang="en-US" dirty="0" smtClean="0"/>
              <a:t> – so there is room for improvement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068" y="1066800"/>
            <a:ext cx="8924925" cy="572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Where does HR </a:t>
            </a:r>
            <a:r>
              <a:rPr lang="en-US" b="1" u="sng" dirty="0" smtClean="0">
                <a:solidFill>
                  <a:srgbClr val="000000"/>
                </a:solidFill>
                <a:cs typeface="Arial" pitchFamily="34" charset="0"/>
              </a:rPr>
              <a:t>rank in analytics usage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compared to other bus functions?</a:t>
            </a:r>
          </a:p>
          <a:p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		      % of advanced users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     % of non-user	</a:t>
            </a:r>
          </a:p>
          <a:p>
            <a:pPr marL="284163" indent="-284163">
              <a:lnSpc>
                <a:spcPts val="46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Finance 			58%			7%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		</a:t>
            </a:r>
          </a:p>
          <a:p>
            <a:pPr marL="284163" indent="-284163">
              <a:lnSpc>
                <a:spcPts val="46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Executive team 	51%			11%	</a:t>
            </a:r>
          </a:p>
          <a:p>
            <a:pPr marL="284163" indent="-284163">
              <a:lnSpc>
                <a:spcPts val="46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Operations 		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48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%			9%		</a:t>
            </a:r>
          </a:p>
          <a:p>
            <a:pPr marL="284163" indent="-284163">
              <a:lnSpc>
                <a:spcPts val="46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R&amp;D 			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44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%			23%		</a:t>
            </a:r>
          </a:p>
          <a:p>
            <a:pPr marL="284163" indent="-284163">
              <a:lnSpc>
                <a:spcPts val="46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Marketing 		41%			16%		</a:t>
            </a:r>
          </a:p>
          <a:p>
            <a:pPr marL="284163" indent="-284163">
              <a:lnSpc>
                <a:spcPts val="46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Sales 			</a:t>
            </a: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34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%			20%		</a:t>
            </a:r>
          </a:p>
          <a:p>
            <a:pPr marL="284163" indent="-284163">
              <a:lnSpc>
                <a:spcPts val="46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HR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(last)	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		27%			23%</a:t>
            </a:r>
          </a:p>
          <a:p>
            <a:endParaRPr lang="en-US" sz="20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4874" y="6411310"/>
            <a:ext cx="2204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Source: AMA/i4cp 2013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3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DED91-5CCE-42F4-802D-DC48D677AC5F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An example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Google the world’s </a:t>
            </a:r>
            <a:r>
              <a:rPr lang="en-US" u="sng" dirty="0" smtClean="0">
                <a:latin typeface="+mn-lt"/>
              </a:rPr>
              <a:t>only</a:t>
            </a:r>
            <a:r>
              <a:rPr lang="en-US" dirty="0" smtClean="0">
                <a:latin typeface="+mn-lt"/>
              </a:rPr>
              <a:t> data driven HR function</a:t>
            </a:r>
            <a:endParaRPr lang="en-US" dirty="0">
              <a:latin typeface="+mn-lt"/>
            </a:endParaRPr>
          </a:p>
        </p:txBody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866" y="990600"/>
            <a:ext cx="8990134" cy="5867400"/>
          </a:xfrm>
        </p:spPr>
        <p:txBody>
          <a:bodyPr/>
          <a:lstStyle/>
          <a:p>
            <a:pPr defTabSz="114300">
              <a:lnSpc>
                <a:spcPts val="3800"/>
              </a:lnSpc>
              <a:tabLst>
                <a:tab pos="1887538" algn="l"/>
                <a:tab pos="2624138" algn="l"/>
              </a:tabLst>
            </a:pPr>
            <a:r>
              <a:rPr lang="en-US" dirty="0" smtClean="0"/>
              <a:t>“</a:t>
            </a:r>
            <a:r>
              <a:rPr lang="en-US" b="1" dirty="0" smtClean="0"/>
              <a:t>All </a:t>
            </a:r>
            <a:r>
              <a:rPr lang="en-US" b="1" dirty="0"/>
              <a:t>people decisions</a:t>
            </a:r>
            <a:r>
              <a:rPr lang="en-US" dirty="0"/>
              <a:t> at Google are based on </a:t>
            </a:r>
            <a:r>
              <a:rPr lang="en-US" b="1" dirty="0"/>
              <a:t>data and </a:t>
            </a:r>
            <a:r>
              <a:rPr lang="en-US" b="1" dirty="0" smtClean="0"/>
              <a:t>analytics” </a:t>
            </a:r>
          </a:p>
          <a:p>
            <a:r>
              <a:rPr lang="en-US" dirty="0" smtClean="0"/>
              <a:t>We </a:t>
            </a:r>
            <a:r>
              <a:rPr lang="en-US" dirty="0"/>
              <a:t>want </a:t>
            </a:r>
            <a:r>
              <a:rPr lang="en-US" dirty="0" smtClean="0"/>
              <a:t>to… “bring </a:t>
            </a:r>
            <a:r>
              <a:rPr lang="en-US" dirty="0"/>
              <a:t>the same level of rigor to people-decisions that we do to engineering </a:t>
            </a:r>
            <a:r>
              <a:rPr lang="en-US" dirty="0" smtClean="0"/>
              <a:t>decisions" </a:t>
            </a:r>
          </a:p>
          <a:p>
            <a:r>
              <a:rPr lang="en-US" b="1" dirty="0" smtClean="0"/>
              <a:t>Their </a:t>
            </a:r>
            <a:r>
              <a:rPr lang="en-US" b="1" dirty="0"/>
              <a:t>People &amp; Innovation Lab (PiLab) </a:t>
            </a:r>
            <a:r>
              <a:rPr lang="en-US" dirty="0" smtClean="0"/>
              <a:t>runs </a:t>
            </a:r>
            <a:r>
              <a:rPr lang="en-US" dirty="0"/>
              <a:t>dozens of </a:t>
            </a:r>
            <a:r>
              <a:rPr lang="en-US" b="1" dirty="0"/>
              <a:t>experiments</a:t>
            </a:r>
            <a:r>
              <a:rPr lang="en-US" dirty="0"/>
              <a:t> on employees in an effort to answer questions about the best way to manage </a:t>
            </a:r>
            <a:r>
              <a:rPr lang="en-US" dirty="0" smtClean="0"/>
              <a:t>at a </a:t>
            </a:r>
            <a:r>
              <a:rPr lang="en-US" dirty="0"/>
              <a:t>large </a:t>
            </a:r>
            <a:r>
              <a:rPr lang="en-US" dirty="0" smtClean="0"/>
              <a:t>firm </a:t>
            </a:r>
            <a:r>
              <a:rPr lang="en-US" sz="2000" dirty="0" smtClean="0"/>
              <a:t>(good managers, onboarding, maintaining excitement after long tenure)</a:t>
            </a:r>
            <a:endParaRPr lang="en-US" sz="2000" dirty="0"/>
          </a:p>
        </p:txBody>
      </p:sp>
      <p:pic>
        <p:nvPicPr>
          <p:cNvPr id="6" name="Picture 2" descr="https://encrypted-tbn1.gstatic.com/images?q=tbn:ANd9GcR0P8msAVJEoPaK7t-uqFpaR0p1IsCsXqR8cOle6noXdj7fDlu1c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4" b="17116"/>
          <a:stretch/>
        </p:blipFill>
        <p:spPr bwMode="auto">
          <a:xfrm>
            <a:off x="3220183" y="5713436"/>
            <a:ext cx="2857500" cy="8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89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54269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C72B18-7B2C-4422-82BA-03ACE7798AC2}" type="slidenum">
              <a:rPr lang="en-US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u="sng" dirty="0"/>
              <a:t>Strategic and predictive </a:t>
            </a:r>
            <a:r>
              <a:rPr lang="en-US" u="sng" dirty="0" smtClean="0"/>
              <a:t>metrics</a:t>
            </a:r>
            <a:r>
              <a:rPr lang="en-US" dirty="0" smtClean="0"/>
              <a:t> </a:t>
            </a:r>
            <a:r>
              <a:rPr lang="en-US" dirty="0"/>
              <a:t>will </a:t>
            </a:r>
            <a:r>
              <a:rPr lang="en-US" dirty="0" smtClean="0"/>
              <a:t>emerge</a:t>
            </a:r>
            <a:endParaRPr lang="en-US" u="sng" dirty="0" smtClean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867400"/>
          </a:xfrm>
        </p:spPr>
        <p:txBody>
          <a:bodyPr/>
          <a:lstStyle/>
          <a:p>
            <a:pPr defTabSz="114300" eaLnBrk="1" hangingPunct="1">
              <a:lnSpc>
                <a:spcPts val="384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dirty="0" smtClean="0"/>
              <a:t>Deemphasize </a:t>
            </a:r>
            <a:r>
              <a:rPr lang="en-US" b="1" dirty="0" smtClean="0"/>
              <a:t>historical (yesterday) metrics </a:t>
            </a:r>
            <a:endParaRPr lang="en-US" dirty="0" smtClean="0"/>
          </a:p>
          <a:p>
            <a:pPr defTabSz="114300" eaLnBrk="1" hangingPunct="1">
              <a:lnSpc>
                <a:spcPts val="384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dirty="0"/>
              <a:t>Managers </a:t>
            </a:r>
            <a:r>
              <a:rPr lang="en-US" dirty="0" smtClean="0"/>
              <a:t>must </a:t>
            </a:r>
            <a:r>
              <a:rPr lang="en-US" dirty="0"/>
              <a:t>have</a:t>
            </a:r>
            <a:r>
              <a:rPr lang="en-US" b="1" dirty="0"/>
              <a:t> “real </a:t>
            </a:r>
            <a:r>
              <a:rPr lang="en-US" b="1" dirty="0" smtClean="0"/>
              <a:t>time data” on their phones, </a:t>
            </a:r>
            <a:r>
              <a:rPr lang="en-US" dirty="0" smtClean="0"/>
              <a:t>so they know what’s happening today</a:t>
            </a:r>
          </a:p>
          <a:p>
            <a:pPr defTabSz="114300" eaLnBrk="1" hangingPunct="1">
              <a:lnSpc>
                <a:spcPts val="384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b="1" dirty="0" smtClean="0"/>
              <a:t>Forward looking predictive metrics…</a:t>
            </a:r>
            <a:r>
              <a:rPr lang="en-US" dirty="0" smtClean="0"/>
              <a:t> give mgrs. </a:t>
            </a:r>
            <a:r>
              <a:rPr lang="en-US" b="1" dirty="0" smtClean="0"/>
              <a:t> JIT alerts… </a:t>
            </a:r>
            <a:r>
              <a:rPr lang="en-US" sz="3100" dirty="0" smtClean="0"/>
              <a:t>so they can</a:t>
            </a:r>
            <a:r>
              <a:rPr lang="en-US" sz="3100" b="1" dirty="0" smtClean="0"/>
              <a:t> mitigate upcoming issues</a:t>
            </a:r>
          </a:p>
          <a:p>
            <a:pPr defTabSz="114300" eaLnBrk="1" hangingPunct="1">
              <a:lnSpc>
                <a:spcPts val="384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b="1" dirty="0" smtClean="0"/>
              <a:t>#1 HR metric - Ratio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¢’s </a:t>
            </a:r>
            <a:r>
              <a:rPr lang="en-US" dirty="0"/>
              <a:t>of </a:t>
            </a:r>
            <a:r>
              <a:rPr lang="en-US" dirty="0" smtClean="0"/>
              <a:t>profit generated per dollar spent </a:t>
            </a:r>
            <a:r>
              <a:rPr lang="en-US" dirty="0"/>
              <a:t>on labor </a:t>
            </a:r>
            <a:r>
              <a:rPr lang="en-US" dirty="0" smtClean="0"/>
              <a:t>(or revenue per employee)</a:t>
            </a:r>
            <a:endParaRPr lang="en-US" dirty="0"/>
          </a:p>
          <a:p>
            <a:pPr defTabSz="114300">
              <a:lnSpc>
                <a:spcPts val="384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dirty="0" smtClean="0"/>
              <a:t>HR must calculate </a:t>
            </a:r>
            <a:r>
              <a:rPr lang="en-US" dirty="0"/>
              <a:t>the</a:t>
            </a:r>
            <a:r>
              <a:rPr lang="en-US" b="1" dirty="0"/>
              <a:t> $ value of a </a:t>
            </a:r>
            <a:r>
              <a:rPr lang="en-US" b="1" dirty="0" smtClean="0"/>
              <a:t>top performer </a:t>
            </a:r>
            <a:r>
              <a:rPr lang="en-US" dirty="0" smtClean="0"/>
              <a:t>and the </a:t>
            </a:r>
            <a:r>
              <a:rPr lang="en-US" b="1" dirty="0" smtClean="0"/>
              <a:t>costs of weak performers and managers</a:t>
            </a:r>
            <a:endParaRPr lang="en-US" b="1" dirty="0"/>
          </a:p>
          <a:p>
            <a:pPr lvl="0" defTabSz="114300" eaLnBrk="1" hangingPunct="1">
              <a:lnSpc>
                <a:spcPts val="384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dirty="0" smtClean="0"/>
              <a:t>HR’s </a:t>
            </a:r>
            <a:r>
              <a:rPr lang="en-US" dirty="0"/>
              <a:t>impact </a:t>
            </a:r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b="1" dirty="0"/>
              <a:t>noted in the annual </a:t>
            </a:r>
            <a:r>
              <a:rPr lang="en-US" b="1" dirty="0" smtClean="0"/>
              <a:t>report</a:t>
            </a:r>
          </a:p>
          <a:p>
            <a:pPr lvl="0" defTabSz="114300" eaLnBrk="1" hangingPunct="1">
              <a:lnSpc>
                <a:spcPts val="3840"/>
              </a:lnSpc>
              <a:spcBef>
                <a:spcPts val="0"/>
              </a:spcBef>
              <a:tabLst>
                <a:tab pos="1887538" algn="l"/>
                <a:tab pos="2624138" algn="l"/>
              </a:tabLst>
              <a:defRPr/>
            </a:pPr>
            <a:r>
              <a:rPr lang="en-US" b="1" dirty="0" smtClean="0"/>
              <a:t>Predictive metrics in these areas… </a:t>
            </a:r>
            <a:r>
              <a:rPr lang="en-US" dirty="0" smtClean="0"/>
              <a:t>who will quit, </a:t>
            </a:r>
            <a:r>
              <a:rPr lang="en-US" sz="3000" dirty="0" smtClean="0"/>
              <a:t>hiring factors that predict success, career trajectory etc.</a:t>
            </a:r>
          </a:p>
        </p:txBody>
      </p:sp>
    </p:spTree>
    <p:extLst>
      <p:ext uri="{BB962C8B-B14F-4D97-AF65-F5344CB8AC3E}">
        <p14:creationId xmlns:p14="http://schemas.microsoft.com/office/powerpoint/2010/main" val="425086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104" y="1752600"/>
            <a:ext cx="66158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#4</a:t>
            </a:r>
            <a:endParaRPr lang="en-US" sz="48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/>
              <a:t>HR must shift to a proactive </a:t>
            </a:r>
            <a:r>
              <a:rPr lang="en-US" sz="4000" b="1" u="sng" dirty="0" smtClean="0"/>
              <a:t>internal consulting firm</a:t>
            </a:r>
            <a:r>
              <a:rPr lang="en-US" sz="4000" b="1" dirty="0" smtClean="0"/>
              <a:t>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3074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C72B18-7B2C-4422-82BA-03ACE7798AC2}" type="slidenum">
              <a:rPr lang="en-US" sz="14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685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dirty="0" smtClean="0"/>
              <a:t>Shift to a consulting model</a:t>
            </a:r>
            <a:endParaRPr lang="en-US" u="sng" dirty="0" smtClean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486400"/>
          </a:xfrm>
        </p:spPr>
        <p:txBody>
          <a:bodyPr/>
          <a:lstStyle/>
          <a:p>
            <a:pPr marL="0" indent="0" defTabSz="114300">
              <a:lnSpc>
                <a:spcPts val="3700"/>
              </a:lnSpc>
              <a:spcBef>
                <a:spcPts val="0"/>
              </a:spcBef>
              <a:buNone/>
              <a:tabLst>
                <a:tab pos="1887538" algn="l"/>
                <a:tab pos="2624138" algn="l"/>
              </a:tabLst>
            </a:pPr>
            <a:r>
              <a:rPr lang="en-US" b="1" dirty="0" smtClean="0"/>
              <a:t>HR begin acting like </a:t>
            </a:r>
            <a:r>
              <a:rPr lang="en-US" b="1" u="sng" dirty="0" smtClean="0"/>
              <a:t>an internal consulting firm</a:t>
            </a:r>
          </a:p>
          <a:p>
            <a:pPr defTabSz="114300">
              <a:lnSpc>
                <a:spcPts val="37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b="1" dirty="0" smtClean="0"/>
              <a:t>Why shift</a:t>
            </a:r>
            <a:r>
              <a:rPr lang="en-US" dirty="0" smtClean="0"/>
              <a:t> – the</a:t>
            </a:r>
            <a:r>
              <a:rPr lang="en-US" b="1" dirty="0" smtClean="0"/>
              <a:t> transactional and compliance focused </a:t>
            </a:r>
            <a:r>
              <a:rPr lang="en-US" dirty="0" smtClean="0"/>
              <a:t>model unfortunately produces </a:t>
            </a:r>
            <a:r>
              <a:rPr lang="en-US" b="1" dirty="0" smtClean="0"/>
              <a:t>minimal business impacts</a:t>
            </a:r>
          </a:p>
          <a:p>
            <a:pPr defTabSz="114300">
              <a:lnSpc>
                <a:spcPts val="37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endParaRPr lang="en-US" dirty="0" smtClean="0"/>
          </a:p>
          <a:p>
            <a:pPr defTabSz="114300">
              <a:lnSpc>
                <a:spcPts val="37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dirty="0" smtClean="0"/>
              <a:t>Executives trust </a:t>
            </a:r>
            <a:r>
              <a:rPr lang="en-US" b="1" dirty="0" smtClean="0"/>
              <a:t>external management consulting firms</a:t>
            </a:r>
            <a:r>
              <a:rPr lang="en-US" dirty="0" smtClean="0"/>
              <a:t> to be more effective (McKenzie, BCG etc.)</a:t>
            </a:r>
          </a:p>
          <a:p>
            <a:pPr defTabSz="114300">
              <a:lnSpc>
                <a:spcPts val="37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endParaRPr lang="en-US" dirty="0" smtClean="0"/>
          </a:p>
          <a:p>
            <a:pPr defTabSz="114300">
              <a:lnSpc>
                <a:spcPts val="37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dirty="0" smtClean="0"/>
              <a:t>Unfortunately the current </a:t>
            </a:r>
            <a:r>
              <a:rPr lang="en-US" b="1" dirty="0" smtClean="0"/>
              <a:t>consulting skill levels within HR</a:t>
            </a:r>
            <a:r>
              <a:rPr lang="en-US" dirty="0" smtClean="0"/>
              <a:t> are unfortunately weak (Only 1/3 of the HR team at Google</a:t>
            </a:r>
            <a:r>
              <a:rPr lang="en-US" b="1" dirty="0" smtClean="0"/>
              <a:t> has an HR background)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5670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C72B18-7B2C-4422-82BA-03ACE7798AC2}" type="slidenum">
              <a:rPr lang="en-US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685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dirty="0"/>
              <a:t>HR acts like </a:t>
            </a:r>
            <a:r>
              <a:rPr lang="en-US" u="sng" dirty="0"/>
              <a:t>an internal consulting </a:t>
            </a:r>
            <a:r>
              <a:rPr lang="en-US" u="sng" dirty="0" smtClean="0"/>
              <a:t>firm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486400"/>
          </a:xfrm>
        </p:spPr>
        <p:txBody>
          <a:bodyPr/>
          <a:lstStyle/>
          <a:p>
            <a:pPr marL="0" indent="0" defTabSz="114300">
              <a:lnSpc>
                <a:spcPts val="3700"/>
              </a:lnSpc>
              <a:spcBef>
                <a:spcPts val="0"/>
              </a:spcBef>
              <a:buNone/>
              <a:tabLst>
                <a:tab pos="1887538" algn="l"/>
                <a:tab pos="2624138" algn="l"/>
              </a:tabLst>
            </a:pPr>
            <a:r>
              <a:rPr lang="en-US" b="1" dirty="0" smtClean="0"/>
              <a:t>The </a:t>
            </a:r>
            <a:r>
              <a:rPr lang="en-US" b="1" u="sng" dirty="0" smtClean="0"/>
              <a:t>people productivity consulting group</a:t>
            </a:r>
            <a:r>
              <a:rPr lang="en-US" b="1" dirty="0" smtClean="0"/>
              <a:t> must…</a:t>
            </a:r>
            <a:endParaRPr lang="en-US" dirty="0" smtClean="0"/>
          </a:p>
          <a:p>
            <a:pPr marL="400050" lvl="1" indent="-400050" defTabSz="1143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887538" algn="l"/>
                <a:tab pos="2624138" algn="l"/>
              </a:tabLst>
            </a:pPr>
            <a:r>
              <a:rPr lang="en-US" sz="3200" dirty="0" smtClean="0">
                <a:latin typeface="+mn-lt"/>
              </a:rPr>
              <a:t>Focus on increasing </a:t>
            </a:r>
            <a:r>
              <a:rPr lang="en-US" sz="3200" b="1" dirty="0" smtClean="0">
                <a:latin typeface="+mn-lt"/>
              </a:rPr>
              <a:t>productivity &amp; innovation</a:t>
            </a:r>
          </a:p>
          <a:p>
            <a:pPr marL="400050" lvl="1" indent="-400050" defTabSz="1143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887538" algn="l"/>
                <a:tab pos="2624138" algn="l"/>
              </a:tabLst>
            </a:pPr>
            <a:r>
              <a:rPr lang="en-US" sz="3200" dirty="0" smtClean="0">
                <a:latin typeface="+mn-lt"/>
              </a:rPr>
              <a:t>Ensure that everything in people management </a:t>
            </a:r>
            <a:r>
              <a:rPr lang="en-US" sz="3200" b="1" dirty="0" smtClean="0">
                <a:latin typeface="+mn-lt"/>
              </a:rPr>
              <a:t>reinforces a performance culture</a:t>
            </a:r>
          </a:p>
          <a:p>
            <a:pPr marL="400050" lvl="1" indent="-400050" defTabSz="1143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887538" algn="l"/>
                <a:tab pos="2624138" algn="l"/>
              </a:tabLst>
            </a:pPr>
            <a:r>
              <a:rPr lang="en-US" sz="3200" dirty="0" smtClean="0">
                <a:latin typeface="+mn-lt"/>
              </a:rPr>
              <a:t>Identify strategic people management </a:t>
            </a:r>
            <a:r>
              <a:rPr lang="en-US" sz="3200" b="1" dirty="0" smtClean="0">
                <a:latin typeface="+mn-lt"/>
              </a:rPr>
              <a:t>problems</a:t>
            </a:r>
          </a:p>
          <a:p>
            <a:pPr marL="400050" lvl="1" indent="-400050" defTabSz="1143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887538" algn="l"/>
                <a:tab pos="2624138" algn="l"/>
              </a:tabLst>
            </a:pPr>
            <a:r>
              <a:rPr lang="en-US" sz="3200" dirty="0" smtClean="0">
                <a:latin typeface="+mn-lt"/>
              </a:rPr>
              <a:t>Proactively </a:t>
            </a:r>
            <a:r>
              <a:rPr lang="en-US" sz="3200" b="1" dirty="0" smtClean="0">
                <a:latin typeface="+mn-lt"/>
              </a:rPr>
              <a:t>propose opportunities</a:t>
            </a:r>
          </a:p>
          <a:p>
            <a:pPr marL="400050" lvl="1" indent="-400050" defTabSz="114300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887538" algn="l"/>
                <a:tab pos="2624138" algn="l"/>
              </a:tabLst>
            </a:pPr>
            <a:r>
              <a:rPr lang="en-US" sz="3200" dirty="0" smtClean="0">
                <a:latin typeface="+mn-lt"/>
              </a:rPr>
              <a:t>Focus on </a:t>
            </a:r>
            <a:r>
              <a:rPr lang="en-US" sz="3200" b="1" dirty="0" smtClean="0">
                <a:latin typeface="+mn-lt"/>
              </a:rPr>
              <a:t>finding and fixing weak managers</a:t>
            </a:r>
          </a:p>
          <a:p>
            <a:pPr marL="400050" lvl="1" indent="-400050" defTabSz="114300">
              <a:lnSpc>
                <a:spcPts val="37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887538" algn="l"/>
                <a:tab pos="2624138" algn="l"/>
              </a:tabLst>
            </a:pPr>
            <a:r>
              <a:rPr lang="en-US" sz="3200" b="1" dirty="0">
                <a:latin typeface="+mn-lt"/>
              </a:rPr>
              <a:t>Borrow </a:t>
            </a:r>
            <a:r>
              <a:rPr lang="en-US" sz="3200" b="1" dirty="0" smtClean="0">
                <a:latin typeface="+mn-lt"/>
              </a:rPr>
              <a:t>from </a:t>
            </a:r>
            <a:r>
              <a:rPr lang="en-US" sz="3200" b="1" dirty="0">
                <a:latin typeface="+mn-lt"/>
              </a:rPr>
              <a:t>business functions</a:t>
            </a:r>
            <a:r>
              <a:rPr lang="en-US" sz="3200" dirty="0">
                <a:latin typeface="+mn-lt"/>
              </a:rPr>
              <a:t> – to increase speed and success rates, HR </a:t>
            </a:r>
            <a:r>
              <a:rPr lang="en-US" sz="3200" dirty="0" smtClean="0">
                <a:latin typeface="+mn-lt"/>
              </a:rPr>
              <a:t>must borrow </a:t>
            </a:r>
            <a:r>
              <a:rPr lang="en-US" sz="3200" dirty="0">
                <a:latin typeface="+mn-lt"/>
              </a:rPr>
              <a:t>best practices from other functions and adapt them to HR </a:t>
            </a:r>
            <a:r>
              <a:rPr lang="en-US" dirty="0">
                <a:latin typeface="+mn-lt"/>
              </a:rPr>
              <a:t>(i.e. supply chain, CRM, social media &amp; self-service)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280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104" y="1752600"/>
            <a:ext cx="661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#5</a:t>
            </a:r>
            <a:endParaRPr lang="en-US" sz="48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5400"/>
              </a:lnSpc>
            </a:pPr>
            <a:r>
              <a:rPr lang="en-US" sz="4000" b="1" u="sng" dirty="0" smtClean="0"/>
              <a:t>Managers</a:t>
            </a:r>
            <a:r>
              <a:rPr lang="en-US" sz="4000" b="1" dirty="0" smtClean="0"/>
              <a:t> will do most HR work</a:t>
            </a:r>
            <a:endParaRPr lang="en-US" sz="4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3074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C72B18-7B2C-4422-82BA-03ACE7798AC2}" type="slidenum">
              <a:rPr lang="en-US" sz="140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dirty="0" smtClean="0"/>
              <a:t>“Who” actually does HR must change</a:t>
            </a:r>
            <a:endParaRPr lang="en-US" u="sng" dirty="0" smtClean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486400"/>
          </a:xfrm>
        </p:spPr>
        <p:txBody>
          <a:bodyPr/>
          <a:lstStyle/>
          <a:p>
            <a:pPr marL="0" indent="0" defTabSz="114300">
              <a:lnSpc>
                <a:spcPts val="3200"/>
              </a:lnSpc>
              <a:spcBef>
                <a:spcPts val="0"/>
              </a:spcBef>
              <a:buNone/>
              <a:tabLst>
                <a:tab pos="1887538" algn="l"/>
                <a:tab pos="2624138" algn="l"/>
              </a:tabLst>
            </a:pPr>
            <a:r>
              <a:rPr lang="en-US" b="1" u="sng" dirty="0"/>
              <a:t>Managers</a:t>
            </a:r>
            <a:r>
              <a:rPr lang="en-US" b="1" dirty="0"/>
              <a:t> will do most HR work </a:t>
            </a:r>
            <a:r>
              <a:rPr lang="en-US" b="1" dirty="0" smtClean="0"/>
              <a:t>at higher quality</a:t>
            </a:r>
            <a:endParaRPr lang="en-US" dirty="0" smtClean="0"/>
          </a:p>
          <a:p>
            <a:pPr defTabSz="114300">
              <a:lnSpc>
                <a:spcPts val="32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dirty="0" smtClean="0"/>
              <a:t>HR problems</a:t>
            </a:r>
            <a:r>
              <a:rPr lang="en-US" b="1" dirty="0" smtClean="0"/>
              <a:t> must be solved locally </a:t>
            </a:r>
            <a:r>
              <a:rPr lang="en-US" dirty="0" smtClean="0"/>
              <a:t>because they are </a:t>
            </a:r>
            <a:r>
              <a:rPr lang="en-US" b="1" dirty="0" smtClean="0"/>
              <a:t>close to the problem</a:t>
            </a:r>
            <a:r>
              <a:rPr lang="en-US" dirty="0" smtClean="0"/>
              <a:t> and </a:t>
            </a:r>
            <a:r>
              <a:rPr lang="en-US" b="1" dirty="0" smtClean="0"/>
              <a:t>“ownership”</a:t>
            </a:r>
            <a:r>
              <a:rPr lang="en-US" dirty="0" smtClean="0"/>
              <a:t> forces them to take these problems more seriously</a:t>
            </a:r>
          </a:p>
          <a:p>
            <a:pPr defTabSz="114300">
              <a:lnSpc>
                <a:spcPts val="32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dirty="0" smtClean="0"/>
              <a:t>HR problems must be </a:t>
            </a:r>
            <a:r>
              <a:rPr lang="en-US" b="1" dirty="0" smtClean="0"/>
              <a:t>solved fast </a:t>
            </a:r>
            <a:r>
              <a:rPr lang="en-US" dirty="0" smtClean="0"/>
              <a:t>because of the speed of business </a:t>
            </a:r>
            <a:r>
              <a:rPr lang="en-US" b="1" dirty="0" smtClean="0"/>
              <a:t> </a:t>
            </a:r>
            <a:r>
              <a:rPr lang="en-US" sz="2800" dirty="0" smtClean="0"/>
              <a:t>(mass personalization)</a:t>
            </a:r>
            <a:endParaRPr lang="en-US" dirty="0" smtClean="0"/>
          </a:p>
          <a:p>
            <a:pPr defTabSz="114300">
              <a:lnSpc>
                <a:spcPts val="32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b="1" dirty="0"/>
              <a:t>Real-time data</a:t>
            </a:r>
            <a:r>
              <a:rPr lang="en-US" dirty="0"/>
              <a:t> allows managers to make their own data-driven decisions</a:t>
            </a:r>
          </a:p>
          <a:p>
            <a:pPr defTabSz="114300">
              <a:lnSpc>
                <a:spcPts val="32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b="1" dirty="0"/>
              <a:t>The mobile phone</a:t>
            </a:r>
            <a:r>
              <a:rPr lang="en-US" dirty="0"/>
              <a:t> will allow them to view all HR information and data</a:t>
            </a:r>
          </a:p>
          <a:p>
            <a:pPr defTabSz="114300">
              <a:lnSpc>
                <a:spcPts val="32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b="1" dirty="0" smtClean="0"/>
              <a:t>Predictive metrics will alert managers </a:t>
            </a:r>
            <a:r>
              <a:rPr lang="en-US" dirty="0" smtClean="0"/>
              <a:t>about upcoming problems</a:t>
            </a:r>
          </a:p>
          <a:p>
            <a:pPr defTabSz="114300">
              <a:lnSpc>
                <a:spcPts val="3200"/>
              </a:lnSpc>
              <a:spcBef>
                <a:spcPts val="0"/>
              </a:spcBef>
              <a:tabLst>
                <a:tab pos="1887538" algn="l"/>
                <a:tab pos="2624138" algn="l"/>
              </a:tabLst>
            </a:pPr>
            <a:r>
              <a:rPr lang="en-US" dirty="0" smtClean="0"/>
              <a:t>Algorithms will tell managers </a:t>
            </a:r>
            <a:r>
              <a:rPr lang="en-US" b="1" dirty="0" smtClean="0"/>
              <a:t>the most effective actions 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 example &gt;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7844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43800" y="6494736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EDFA2B-08E5-4E45-BFA1-8701E49F3E7B}" type="slidenum">
              <a:rPr lang="en-US" sz="1200" smtClean="0">
                <a:solidFill>
                  <a:srgbClr val="FFFFFF"/>
                </a:solidFill>
              </a:rPr>
              <a:pPr eaLnBrk="1" hangingPunct="1"/>
              <a:t>3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38300" y="866775"/>
            <a:ext cx="7353300" cy="5638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3152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99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b="1" dirty="0">
              <a:solidFill>
                <a:srgbClr val="FFFFFF"/>
              </a:solidFill>
            </a:endParaRPr>
          </a:p>
          <a:p>
            <a:pPr algn="ctr">
              <a:lnSpc>
                <a:spcPts val="5400"/>
              </a:lnSpc>
            </a:pPr>
            <a:r>
              <a:rPr lang="en-US" sz="3000" b="1" dirty="0" smtClean="0">
                <a:solidFill>
                  <a:srgbClr val="FFFFFF"/>
                </a:solidFill>
              </a:rPr>
              <a:t>         </a:t>
            </a:r>
          </a:p>
          <a:p>
            <a:pPr algn="ctr">
              <a:lnSpc>
                <a:spcPts val="5400"/>
              </a:lnSpc>
            </a:pPr>
            <a:endParaRPr lang="en-US" sz="3000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3000" b="1" dirty="0" smtClean="0">
                <a:solidFill>
                  <a:srgbClr val="FFFFFF"/>
                </a:solidFill>
                <a:cs typeface="Arial" pitchFamily="34" charset="0"/>
              </a:rPr>
              <a:t>     </a:t>
            </a:r>
            <a:r>
              <a:rPr lang="en-US" sz="3600" b="1" dirty="0" smtClean="0">
                <a:solidFill>
                  <a:srgbClr val="FFFFFF"/>
                </a:solidFill>
                <a:cs typeface="Arial" pitchFamily="34" charset="0"/>
              </a:rPr>
              <a:t>If </a:t>
            </a:r>
            <a:r>
              <a:rPr lang="en-US" sz="3600" b="1" dirty="0">
                <a:solidFill>
                  <a:srgbClr val="FFFFFF"/>
                </a:solidFill>
                <a:cs typeface="Arial" pitchFamily="34" charset="0"/>
              </a:rPr>
              <a:t>you are listening to the live webinar</a:t>
            </a:r>
            <a:endParaRPr lang="en-US" sz="4000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u="sng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400" b="1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400" b="1" dirty="0">
                <a:solidFill>
                  <a:srgbClr val="FFFFFF"/>
                </a:solidFill>
                <a:cs typeface="Arial" pitchFamily="34" charset="0"/>
              </a:rPr>
              <a:t>    </a:t>
            </a: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Please submit </a:t>
            </a:r>
            <a:r>
              <a:rPr lang="en-US" sz="4000" b="1" u="sng" dirty="0">
                <a:solidFill>
                  <a:srgbClr val="FFFFFF"/>
                </a:solidFill>
                <a:cs typeface="Arial" pitchFamily="34" charset="0"/>
              </a:rPr>
              <a:t>questions</a:t>
            </a: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 at any time</a:t>
            </a:r>
            <a:endParaRPr lang="en-US" sz="4000" b="1" dirty="0" smtClean="0">
              <a:solidFill>
                <a:srgbClr val="FFFFFF"/>
              </a:solidFill>
            </a:endParaRPr>
          </a:p>
          <a:p>
            <a:pPr algn="ctr"/>
            <a:endParaRPr lang="en-US" sz="40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64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553200"/>
            <a:ext cx="1905000" cy="457200"/>
          </a:xfrm>
        </p:spPr>
        <p:txBody>
          <a:bodyPr/>
          <a:lstStyle/>
          <a:p>
            <a:pPr>
              <a:defRPr/>
            </a:pPr>
            <a:fld id="{913DED91-5CCE-42F4-802D-DC48D677AC5F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of a d</a:t>
            </a:r>
            <a:r>
              <a:rPr lang="en-US" dirty="0" smtClean="0">
                <a:latin typeface="+mn-lt"/>
              </a:rPr>
              <a:t>ata-driven approach</a:t>
            </a:r>
            <a:endParaRPr lang="en-US" dirty="0">
              <a:latin typeface="+mn-lt"/>
            </a:endParaRPr>
          </a:p>
        </p:txBody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867400"/>
          </a:xfrm>
        </p:spPr>
        <p:txBody>
          <a:bodyPr/>
          <a:lstStyle/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sz="3000" b="1" dirty="0" smtClean="0"/>
              <a:t>1 email results in a 25% improvement in productivity</a:t>
            </a:r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dirty="0" smtClean="0"/>
              <a:t>Each new hire’s manager is </a:t>
            </a:r>
            <a:r>
              <a:rPr lang="en-US" b="1" dirty="0" smtClean="0"/>
              <a:t>sent a JIT on-boarding email… </a:t>
            </a:r>
            <a:r>
              <a:rPr lang="en-US" dirty="0" smtClean="0"/>
              <a:t> reminding them to do these 5 things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Have a discussion on their </a:t>
            </a:r>
            <a:r>
              <a:rPr lang="en-US" b="1" dirty="0" smtClean="0"/>
              <a:t>role and responsibilities</a:t>
            </a:r>
            <a:r>
              <a:rPr lang="en-US" dirty="0" smtClean="0"/>
              <a:t> 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Match your new hire with a </a:t>
            </a:r>
            <a:r>
              <a:rPr lang="en-US" b="1" dirty="0" smtClean="0"/>
              <a:t>peer buddy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Help your new hire build a </a:t>
            </a:r>
            <a:r>
              <a:rPr lang="en-US" b="1" dirty="0" smtClean="0"/>
              <a:t>social network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Set up onboarding </a:t>
            </a:r>
            <a:r>
              <a:rPr lang="en-US" b="1" dirty="0" smtClean="0"/>
              <a:t>check-ins once a month</a:t>
            </a:r>
            <a:r>
              <a:rPr lang="en-US" dirty="0" smtClean="0"/>
              <a:t> for their first six months on the job</a:t>
            </a:r>
          </a:p>
          <a:p>
            <a:pPr>
              <a:lnSpc>
                <a:spcPts val="4900"/>
              </a:lnSpc>
              <a:spcBef>
                <a:spcPts val="0"/>
              </a:spcBef>
            </a:pPr>
            <a:r>
              <a:rPr lang="en-US" dirty="0" smtClean="0"/>
              <a:t>Encourage an </a:t>
            </a:r>
            <a:r>
              <a:rPr lang="en-US" b="1" dirty="0" smtClean="0"/>
              <a:t>open dialogue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/>
              <a:t>Result – </a:t>
            </a:r>
            <a:r>
              <a:rPr lang="en-US" dirty="0" smtClean="0"/>
              <a:t>time </a:t>
            </a:r>
            <a:r>
              <a:rPr lang="en-US" dirty="0"/>
              <a:t>to minimum productive </a:t>
            </a:r>
            <a:r>
              <a:rPr lang="en-US" dirty="0" smtClean="0"/>
              <a:t>is 25</a:t>
            </a:r>
            <a:r>
              <a:rPr lang="en-US" dirty="0"/>
              <a:t>% faster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lnSpc>
                <a:spcPts val="3600"/>
              </a:lnSpc>
              <a:spcBef>
                <a:spcPts val="0"/>
              </a:spcBef>
              <a:buNone/>
            </a:pPr>
            <a:r>
              <a:rPr lang="en-US" sz="2400" dirty="0" smtClean="0"/>
              <a:t>Source: Laszlo Bock – </a:t>
            </a:r>
          </a:p>
        </p:txBody>
      </p:sp>
    </p:spTree>
    <p:extLst>
      <p:ext uri="{BB962C8B-B14F-4D97-AF65-F5344CB8AC3E}">
        <p14:creationId xmlns:p14="http://schemas.microsoft.com/office/powerpoint/2010/main" val="3020398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534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600200"/>
            <a:ext cx="66158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#6</a:t>
            </a:r>
            <a:endParaRPr lang="en-US" sz="40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Planned </a:t>
            </a:r>
            <a:r>
              <a:rPr lang="en-US" sz="4000" b="1" u="sng" dirty="0" smtClean="0">
                <a:cs typeface="Arial" pitchFamily="34" charset="0"/>
              </a:rPr>
              <a:t>obsolescence</a:t>
            </a:r>
            <a:r>
              <a:rPr lang="en-US" sz="4000" b="1" dirty="0" smtClean="0">
                <a:cs typeface="Arial" pitchFamily="34" charset="0"/>
              </a:rPr>
              <a:t> must be implemented in all </a:t>
            </a: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areas of HR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C72B18-7B2C-4422-82BA-03ACE7798AC2}" type="slidenum">
              <a:rPr lang="en-US" sz="1400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u="sng" dirty="0"/>
              <a:t>Assume obsolescence</a:t>
            </a:r>
            <a:r>
              <a:rPr lang="en-US" dirty="0"/>
              <a:t> in a fast-changing </a:t>
            </a:r>
            <a:r>
              <a:rPr lang="en-US" dirty="0" smtClean="0"/>
              <a:t>world</a:t>
            </a:r>
            <a:endParaRPr lang="en-US" u="sng" dirty="0" smtClean="0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91600" cy="5410200"/>
          </a:xfrm>
        </p:spPr>
        <p:txBody>
          <a:bodyPr/>
          <a:lstStyle/>
          <a:p>
            <a:pPr defTabSz="114300" eaLnBrk="1" hangingPunct="1">
              <a:lnSpc>
                <a:spcPts val="3600"/>
              </a:lnSpc>
              <a:tabLst>
                <a:tab pos="1887538" algn="l"/>
                <a:tab pos="2624138" algn="l"/>
              </a:tabLst>
              <a:defRPr/>
            </a:pPr>
            <a:r>
              <a:rPr lang="en-US" sz="3000" dirty="0" smtClean="0"/>
              <a:t>Hire people that </a:t>
            </a:r>
            <a:r>
              <a:rPr lang="en-US" sz="3000" b="1" dirty="0" smtClean="0"/>
              <a:t>see the glass as half empty</a:t>
            </a:r>
            <a:r>
              <a:rPr lang="en-US" sz="3000" dirty="0" smtClean="0"/>
              <a:t> &amp; leaking</a:t>
            </a:r>
          </a:p>
          <a:p>
            <a:pPr defTabSz="114300" eaLnBrk="1" hangingPunct="1">
              <a:lnSpc>
                <a:spcPts val="3600"/>
              </a:lnSpc>
              <a:tabLst>
                <a:tab pos="1887538" algn="l"/>
                <a:tab pos="2624138" algn="l"/>
              </a:tabLst>
              <a:defRPr/>
            </a:pPr>
            <a:endParaRPr lang="en-US" dirty="0"/>
          </a:p>
          <a:p>
            <a:pPr defTabSz="114300" eaLnBrk="1" hangingPunct="1">
              <a:lnSpc>
                <a:spcPts val="3600"/>
              </a:lnSpc>
              <a:tabLst>
                <a:tab pos="1887538" algn="l"/>
                <a:tab pos="2624138" algn="l"/>
              </a:tabLst>
              <a:defRPr/>
            </a:pPr>
            <a:endParaRPr lang="en-US" dirty="0" smtClean="0"/>
          </a:p>
          <a:p>
            <a:pPr defTabSz="114300" eaLnBrk="1" hangingPunct="1">
              <a:lnSpc>
                <a:spcPts val="3600"/>
              </a:lnSpc>
              <a:tabLst>
                <a:tab pos="1887538" algn="l"/>
                <a:tab pos="2624138" algn="l"/>
              </a:tabLst>
              <a:defRPr/>
            </a:pPr>
            <a:endParaRPr lang="en-US" dirty="0" smtClean="0"/>
          </a:p>
          <a:p>
            <a:pPr defTabSz="114300" eaLnBrk="1" hangingPunct="1">
              <a:lnSpc>
                <a:spcPts val="3200"/>
              </a:lnSpc>
              <a:tabLst>
                <a:tab pos="1887538" algn="l"/>
                <a:tab pos="2624138" algn="l"/>
              </a:tabLst>
              <a:defRPr/>
            </a:pPr>
            <a:endParaRPr lang="en-US" dirty="0" smtClean="0"/>
          </a:p>
          <a:p>
            <a:pPr defTabSz="114300" eaLnBrk="1" hangingPunct="1">
              <a:lnSpc>
                <a:spcPts val="3200"/>
              </a:lnSpc>
              <a:tabLst>
                <a:tab pos="1887538" algn="l"/>
                <a:tab pos="2624138" algn="l"/>
              </a:tabLst>
              <a:defRPr/>
            </a:pPr>
            <a:r>
              <a:rPr lang="en-US" dirty="0" smtClean="0"/>
              <a:t>New HR approaches must include </a:t>
            </a:r>
            <a:r>
              <a:rPr lang="en-US" b="1" dirty="0" smtClean="0"/>
              <a:t>an obsolescence date</a:t>
            </a:r>
            <a:r>
              <a:rPr lang="en-US" dirty="0" smtClean="0"/>
              <a:t> and a “next practice” replacement</a:t>
            </a:r>
          </a:p>
          <a:p>
            <a:pPr defTabSz="114300" eaLnBrk="1" hangingPunct="1">
              <a:lnSpc>
                <a:spcPts val="3200"/>
              </a:lnSpc>
              <a:tabLst>
                <a:tab pos="1887538" algn="l"/>
                <a:tab pos="2624138" algn="l"/>
              </a:tabLst>
              <a:defRPr/>
            </a:pPr>
            <a:r>
              <a:rPr lang="en-US" b="1" dirty="0" smtClean="0"/>
              <a:t>Skills obsolescence </a:t>
            </a:r>
            <a:r>
              <a:rPr lang="en-US" dirty="0" smtClean="0"/>
              <a:t>– HR must forecast employee skill obsolescence </a:t>
            </a:r>
            <a:r>
              <a:rPr lang="en-US" b="1" dirty="0" smtClean="0"/>
              <a:t>(i.e. use by date)</a:t>
            </a:r>
          </a:p>
        </p:txBody>
      </p:sp>
      <p:pic>
        <p:nvPicPr>
          <p:cNvPr id="6" name="Picture 5" descr="https://encrypted-tbn0.gstatic.com/images?q=tbn:ANd9GcR6cTPvYeFQpC-C5uRxvRiGn7JH_Q5Mn-FAAFJAr-MUT8jUZEx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16805" r="11011" b="17686"/>
          <a:stretch>
            <a:fillRect/>
          </a:stretch>
        </p:blipFill>
        <p:spPr bwMode="auto">
          <a:xfrm>
            <a:off x="2554014" y="5638800"/>
            <a:ext cx="3943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1816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6888" r="13000" b="20000"/>
          <a:stretch>
            <a:fillRect/>
          </a:stretch>
        </p:blipFill>
        <p:spPr bwMode="auto">
          <a:xfrm>
            <a:off x="2519855" y="1600200"/>
            <a:ext cx="434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1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6553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#7</a:t>
            </a:r>
            <a:endParaRPr lang="en-US" sz="40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HR must match the </a:t>
            </a:r>
            <a:r>
              <a:rPr lang="en-US" sz="4000" b="1" u="sng" dirty="0" smtClean="0">
                <a:cs typeface="Arial" pitchFamily="34" charset="0"/>
              </a:rPr>
              <a:t>speed</a:t>
            </a:r>
            <a:r>
              <a:rPr lang="en-US" sz="4000" b="1" dirty="0" smtClean="0">
                <a:cs typeface="Arial" pitchFamily="34" charset="0"/>
              </a:rPr>
              <a:t> </a:t>
            </a: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maintained by the rest of the organization</a:t>
            </a:r>
            <a:r>
              <a:rPr lang="en-US" b="1" dirty="0" smtClean="0"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4"/>
            <a:ext cx="9220200" cy="739775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dirty="0" smtClean="0"/>
              <a:t>Ways that </a:t>
            </a:r>
            <a:r>
              <a:rPr lang="en-US" u="sng" dirty="0" smtClean="0"/>
              <a:t>HR</a:t>
            </a:r>
            <a:r>
              <a:rPr lang="en-US" dirty="0" smtClean="0"/>
              <a:t> can increase organizational speed</a:t>
            </a:r>
            <a:endParaRPr lang="en-US" u="sng" dirty="0" smtClean="0"/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10247"/>
            <a:ext cx="8991600" cy="5791200"/>
          </a:xfrm>
        </p:spPr>
        <p:txBody>
          <a:bodyPr/>
          <a:lstStyle/>
          <a:p>
            <a:pPr marL="401638" indent="-401638">
              <a:lnSpc>
                <a:spcPts val="34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/>
              <a:t>Hire people that are fast</a:t>
            </a:r>
            <a:r>
              <a:rPr lang="en-US" dirty="0"/>
              <a:t> – give them a process and </a:t>
            </a:r>
            <a:r>
              <a:rPr lang="en-US" dirty="0" smtClean="0"/>
              <a:t>ask </a:t>
            </a:r>
            <a:r>
              <a:rPr lang="en-US" dirty="0"/>
              <a:t>them how they would expedite it</a:t>
            </a:r>
          </a:p>
          <a:p>
            <a:pPr marL="401638" indent="-401638">
              <a:lnSpc>
                <a:spcPts val="34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/>
              <a:t>Train for speed </a:t>
            </a:r>
            <a:r>
              <a:rPr lang="en-US" b="1" dirty="0" smtClean="0"/>
              <a:t>– </a:t>
            </a:r>
            <a:r>
              <a:rPr lang="en-US" dirty="0" smtClean="0"/>
              <a:t>identify</a:t>
            </a:r>
            <a:r>
              <a:rPr lang="en-US" dirty="0"/>
              <a:t>, share and teach speed techniques (i.e. nonlinear thinking)</a:t>
            </a:r>
          </a:p>
          <a:p>
            <a:pPr marL="401638" indent="-401638">
              <a:lnSpc>
                <a:spcPts val="3400"/>
              </a:lnSpc>
              <a:spcBef>
                <a:spcPts val="0"/>
              </a:spcBef>
              <a:buFont typeface="+mj-lt"/>
              <a:buAutoNum type="arabicPeriod"/>
              <a:tabLst>
                <a:tab pos="3205163" algn="l"/>
              </a:tabLst>
              <a:defRPr/>
            </a:pPr>
            <a:r>
              <a:rPr lang="en-US" b="1" dirty="0"/>
              <a:t>Decision-making </a:t>
            </a:r>
            <a:r>
              <a:rPr lang="en-US" b="1" dirty="0" smtClean="0"/>
              <a:t>speed –</a:t>
            </a:r>
            <a:r>
              <a:rPr lang="en-US" dirty="0" smtClean="0"/>
              <a:t> </a:t>
            </a:r>
            <a:r>
              <a:rPr lang="en-US" dirty="0"/>
              <a:t>increasing </a:t>
            </a:r>
            <a:r>
              <a:rPr lang="en-US" b="1" dirty="0"/>
              <a:t>collaboration</a:t>
            </a:r>
            <a:r>
              <a:rPr lang="en-US" dirty="0"/>
              <a:t> and </a:t>
            </a:r>
            <a:r>
              <a:rPr lang="en-US" b="1" dirty="0"/>
              <a:t>integrating processes</a:t>
            </a:r>
            <a:r>
              <a:rPr lang="en-US" dirty="0"/>
              <a:t> </a:t>
            </a:r>
            <a:r>
              <a:rPr lang="en-US" dirty="0" smtClean="0"/>
              <a:t>improves </a:t>
            </a:r>
            <a:r>
              <a:rPr lang="en-US" dirty="0"/>
              <a:t>decision speed</a:t>
            </a:r>
          </a:p>
          <a:p>
            <a:pPr marL="401638" indent="-401638">
              <a:lnSpc>
                <a:spcPts val="3400"/>
              </a:lnSpc>
              <a:spcBef>
                <a:spcPts val="0"/>
              </a:spcBef>
              <a:buFont typeface="+mj-lt"/>
              <a:buAutoNum type="arabicPeriod"/>
              <a:tabLst>
                <a:tab pos="3205163" algn="l"/>
              </a:tabLst>
              <a:defRPr/>
            </a:pPr>
            <a:r>
              <a:rPr lang="en-US" b="1" dirty="0" smtClean="0"/>
              <a:t>Hire fast </a:t>
            </a:r>
            <a:r>
              <a:rPr lang="en-US" dirty="0" smtClean="0"/>
              <a:t>– 1 day hiring </a:t>
            </a:r>
            <a:r>
              <a:rPr lang="en-US" sz="2800" dirty="0" smtClean="0"/>
              <a:t>(with pre-assessment)</a:t>
            </a:r>
            <a:r>
              <a:rPr lang="en-US" dirty="0" smtClean="0"/>
              <a:t>, limit interviews, sandwich board referrals &amp; talent pools</a:t>
            </a:r>
          </a:p>
          <a:p>
            <a:pPr marL="401638" indent="-401638">
              <a:lnSpc>
                <a:spcPts val="34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/>
              <a:t>Release </a:t>
            </a:r>
            <a:r>
              <a:rPr lang="en-US" b="1" dirty="0"/>
              <a:t>faster </a:t>
            </a:r>
            <a:r>
              <a:rPr lang="en-US" dirty="0"/>
              <a:t>– use algorithms to forecast </a:t>
            </a:r>
            <a:r>
              <a:rPr lang="en-US" dirty="0" smtClean="0"/>
              <a:t>slowing performers and new hires</a:t>
            </a:r>
          </a:p>
          <a:p>
            <a:pPr marL="401638" indent="-401638">
              <a:lnSpc>
                <a:spcPts val="34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/>
              <a:t>80% decisions</a:t>
            </a:r>
            <a:r>
              <a:rPr lang="en-US" dirty="0" smtClean="0"/>
              <a:t> –  can increase decision speed</a:t>
            </a:r>
          </a:p>
          <a:p>
            <a:pPr marL="401638" indent="-401638">
              <a:lnSpc>
                <a:spcPts val="34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1" dirty="0" smtClean="0"/>
              <a:t>Track approvals </a:t>
            </a:r>
            <a:r>
              <a:rPr lang="en-US" dirty="0" smtClean="0"/>
              <a:t>– to see if they really help</a:t>
            </a:r>
            <a:endParaRPr lang="en-US" dirty="0"/>
          </a:p>
          <a:p>
            <a:pPr marL="463550" indent="-463550">
              <a:lnSpc>
                <a:spcPts val="3600"/>
              </a:lnSpc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76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104" y="1752600"/>
            <a:ext cx="66158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#8</a:t>
            </a:r>
            <a:endParaRPr lang="en-US" sz="48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/>
              <a:t>Rapid </a:t>
            </a:r>
            <a:r>
              <a:rPr lang="en-US" sz="4000" b="1" u="sng" dirty="0" smtClean="0"/>
              <a:t>learning</a:t>
            </a:r>
            <a:r>
              <a:rPr lang="en-US" sz="4000" b="1" dirty="0" smtClean="0"/>
              <a:t> </a:t>
            </a:r>
            <a:r>
              <a:rPr lang="en-US" sz="4000" b="1" dirty="0"/>
              <a:t>is </a:t>
            </a:r>
            <a:r>
              <a:rPr lang="en-US" sz="4000" b="1" dirty="0" smtClean="0"/>
              <a:t>required throughout the organization</a:t>
            </a:r>
            <a:r>
              <a:rPr lang="en-US" sz="4000" dirty="0" smtClean="0"/>
              <a:t> </a:t>
            </a:r>
            <a:r>
              <a:rPr lang="en-US" sz="4000" dirty="0"/>
              <a:t> </a:t>
            </a:r>
          </a:p>
          <a:p>
            <a:pPr algn="ctr">
              <a:lnSpc>
                <a:spcPts val="5400"/>
              </a:lnSpc>
            </a:pPr>
            <a:endParaRPr lang="en-US" sz="4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3074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DED91-5CCE-42F4-802D-DC48D677AC5F}" type="slidenum">
              <a:rPr lang="en-US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64704"/>
          </a:xfrm>
        </p:spPr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dirty="0" smtClean="0">
                <a:latin typeface="+mn-lt"/>
              </a:rPr>
              <a:t>Learning ability is the #1 competency</a:t>
            </a:r>
            <a:endParaRPr lang="en-US" dirty="0">
              <a:latin typeface="+mn-lt"/>
            </a:endParaRPr>
          </a:p>
        </p:txBody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866" y="990600"/>
            <a:ext cx="8990134" cy="5867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“… </a:t>
            </a:r>
            <a:r>
              <a:rPr lang="en-US" b="1" dirty="0" smtClean="0"/>
              <a:t>learning ability</a:t>
            </a:r>
            <a:r>
              <a:rPr lang="en-US" dirty="0" smtClean="0"/>
              <a:t> is </a:t>
            </a:r>
            <a:r>
              <a:rPr lang="en-US" dirty="0"/>
              <a:t>the key determiner in deciding among </a:t>
            </a:r>
            <a:r>
              <a:rPr lang="en-US" dirty="0" smtClean="0"/>
              <a:t>candidates” (with their technical capabilities)</a:t>
            </a:r>
          </a:p>
          <a:p>
            <a:pPr marL="0" indent="0" defTabSz="114300">
              <a:lnSpc>
                <a:spcPts val="4600"/>
              </a:lnSpc>
              <a:buNone/>
              <a:tabLst>
                <a:tab pos="1887538" algn="l"/>
                <a:tab pos="2624138" algn="l"/>
              </a:tabLst>
            </a:pPr>
            <a:r>
              <a:rPr lang="en-US" dirty="0"/>
              <a:t>	</a:t>
            </a:r>
            <a:r>
              <a:rPr lang="en-US" dirty="0" smtClean="0"/>
              <a:t>		       	  </a:t>
            </a:r>
            <a:r>
              <a:rPr lang="en-US" sz="1800" dirty="0" smtClean="0"/>
              <a:t>Laszlo Bock VP of HR</a:t>
            </a:r>
            <a:endParaRPr lang="en-US" b="1" dirty="0" smtClean="0"/>
          </a:p>
        </p:txBody>
      </p:sp>
      <p:pic>
        <p:nvPicPr>
          <p:cNvPr id="3074" name="Picture 2" descr="https://encrypted-tbn1.gstatic.com/images?q=tbn:ANd9GcQphnWLbEFb-_1UYs1opUBSfCfGjFv1nY1NPochCgOgWOK3shsVm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3124" r="3417" b="21062"/>
          <a:stretch/>
        </p:blipFill>
        <p:spPr bwMode="auto">
          <a:xfrm>
            <a:off x="3133995" y="4581128"/>
            <a:ext cx="25669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11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7397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/>
              <a:t>HR increases </a:t>
            </a:r>
            <a:r>
              <a:rPr lang="en-US" u="sng" dirty="0" smtClean="0"/>
              <a:t>learning</a:t>
            </a:r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968375"/>
            <a:ext cx="8991600" cy="5791200"/>
          </a:xfrm>
        </p:spPr>
        <p:txBody>
          <a:bodyPr/>
          <a:lstStyle/>
          <a:p>
            <a:pPr>
              <a:lnSpc>
                <a:spcPts val="3840"/>
              </a:lnSpc>
              <a:spcBef>
                <a:spcPts val="0"/>
              </a:spcBef>
            </a:pPr>
            <a:r>
              <a:rPr lang="en-US" b="1" dirty="0" smtClean="0"/>
              <a:t>Measure learning </a:t>
            </a:r>
            <a:r>
              <a:rPr lang="en-US" b="1" dirty="0"/>
              <a:t>speed</a:t>
            </a:r>
            <a:r>
              <a:rPr lang="en-US" dirty="0"/>
              <a:t> – </a:t>
            </a:r>
            <a:r>
              <a:rPr lang="en-US" dirty="0" smtClean="0"/>
              <a:t>measure </a:t>
            </a:r>
            <a:r>
              <a:rPr lang="en-US" b="1" dirty="0" smtClean="0"/>
              <a:t>firm, dept. &amp; individual</a:t>
            </a:r>
            <a:r>
              <a:rPr lang="en-US" dirty="0" smtClean="0"/>
              <a:t> </a:t>
            </a:r>
            <a:r>
              <a:rPr lang="en-US" b="1" dirty="0" smtClean="0"/>
              <a:t>employee</a:t>
            </a:r>
            <a:r>
              <a:rPr lang="en-US" dirty="0" smtClean="0"/>
              <a:t> learning speed  </a:t>
            </a:r>
          </a:p>
          <a:p>
            <a:pPr lvl="0">
              <a:lnSpc>
                <a:spcPts val="3840"/>
              </a:lnSpc>
              <a:spcBef>
                <a:spcPts val="0"/>
              </a:spcBef>
            </a:pPr>
            <a:r>
              <a:rPr lang="en-US" b="1" dirty="0"/>
              <a:t>Organizational learning at all levels</a:t>
            </a:r>
            <a:r>
              <a:rPr lang="en-US" dirty="0"/>
              <a:t> – not </a:t>
            </a:r>
            <a:r>
              <a:rPr lang="en-US" dirty="0" smtClean="0"/>
              <a:t>top-down, </a:t>
            </a:r>
            <a:r>
              <a:rPr lang="en-US" dirty="0"/>
              <a:t>but learning</a:t>
            </a:r>
            <a:r>
              <a:rPr lang="en-US" b="1" dirty="0"/>
              <a:t> at all organizational levels </a:t>
            </a:r>
          </a:p>
          <a:p>
            <a:pPr lvl="0">
              <a:lnSpc>
                <a:spcPts val="3840"/>
              </a:lnSpc>
              <a:spcBef>
                <a:spcPts val="0"/>
              </a:spcBef>
            </a:pPr>
            <a:r>
              <a:rPr lang="en-US" b="1" dirty="0"/>
              <a:t>Informal learning </a:t>
            </a:r>
            <a:r>
              <a:rPr lang="en-US" dirty="0"/>
              <a:t>– HR must shift to “employee ownership” and self-directed informal learning</a:t>
            </a:r>
          </a:p>
          <a:p>
            <a:pPr>
              <a:lnSpc>
                <a:spcPts val="3840"/>
              </a:lnSpc>
              <a:spcBef>
                <a:spcPts val="0"/>
              </a:spcBef>
            </a:pPr>
            <a:r>
              <a:rPr lang="en-US" b="1" dirty="0" smtClean="0"/>
              <a:t>Sharing </a:t>
            </a:r>
            <a:r>
              <a:rPr lang="en-US" b="1" dirty="0"/>
              <a:t>how the best learn</a:t>
            </a:r>
            <a:r>
              <a:rPr lang="en-US" dirty="0"/>
              <a:t> – share </a:t>
            </a:r>
            <a:r>
              <a:rPr lang="en-US" dirty="0" smtClean="0"/>
              <a:t>your top performer’s top learning approaches and sites </a:t>
            </a:r>
            <a:endParaRPr lang="en-US" b="1" dirty="0"/>
          </a:p>
          <a:p>
            <a:pPr>
              <a:lnSpc>
                <a:spcPts val="3840"/>
              </a:lnSpc>
              <a:spcBef>
                <a:spcPts val="0"/>
              </a:spcBef>
            </a:pPr>
            <a:r>
              <a:rPr lang="en-US" b="1" dirty="0" smtClean="0"/>
              <a:t>Spreading best </a:t>
            </a:r>
            <a:r>
              <a:rPr lang="en-US" b="1" dirty="0"/>
              <a:t>practices</a:t>
            </a:r>
            <a:r>
              <a:rPr lang="en-US" dirty="0"/>
              <a:t> </a:t>
            </a:r>
            <a:r>
              <a:rPr lang="en-US" dirty="0" smtClean="0"/>
              <a:t>– rapid best practice identification and sharing has a high ROI</a:t>
            </a:r>
          </a:p>
          <a:p>
            <a:pPr>
              <a:lnSpc>
                <a:spcPts val="3840"/>
              </a:lnSpc>
              <a:spcBef>
                <a:spcPts val="0"/>
              </a:spcBef>
            </a:pPr>
            <a:r>
              <a:rPr lang="en-US" b="1" dirty="0" smtClean="0"/>
              <a:t>Make learning a criteria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learning </a:t>
            </a:r>
            <a:r>
              <a:rPr lang="en-US" dirty="0"/>
              <a:t>must be </a:t>
            </a:r>
            <a:r>
              <a:rPr lang="en-US" b="1" dirty="0"/>
              <a:t>a hiring, </a:t>
            </a:r>
            <a:r>
              <a:rPr lang="en-US" b="1" dirty="0" smtClean="0"/>
              <a:t>perf. </a:t>
            </a:r>
            <a:r>
              <a:rPr lang="en-US" b="1" dirty="0"/>
              <a:t>appraisal &amp; promotion criteria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25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#9</a:t>
            </a:r>
            <a:endParaRPr lang="en-US" sz="40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HR must </a:t>
            </a:r>
            <a:r>
              <a:rPr lang="en-US" sz="4000" b="1" dirty="0" smtClean="0">
                <a:solidFill>
                  <a:srgbClr val="FFFFFF"/>
                </a:solidFill>
                <a:cs typeface="Arial" pitchFamily="34" charset="0"/>
              </a:rPr>
              <a:t>provide </a:t>
            </a:r>
            <a:r>
              <a:rPr lang="en-US" sz="4000" b="1" dirty="0">
                <a:solidFill>
                  <a:srgbClr val="FFFFFF"/>
                </a:solidFill>
                <a:cs typeface="Arial" pitchFamily="34" charset="0"/>
              </a:rPr>
              <a:t>a </a:t>
            </a:r>
            <a:r>
              <a:rPr lang="en-US" sz="4000" b="1" u="sng" dirty="0">
                <a:solidFill>
                  <a:srgbClr val="FFFFFF"/>
                </a:solidFill>
                <a:cs typeface="Arial" pitchFamily="34" charset="0"/>
              </a:rPr>
              <a:t>competitive advantage</a:t>
            </a:r>
            <a:endParaRPr lang="en-US" sz="4000" u="sng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553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75250F-00B6-4C47-8468-91BC85096CBF}" type="slidenum">
              <a:rPr lang="en-US" sz="1400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dirty="0" smtClean="0"/>
              <a:t>A </a:t>
            </a:r>
            <a:r>
              <a:rPr lang="en-US" u="sng" dirty="0" smtClean="0"/>
              <a:t>competitive advantage</a:t>
            </a:r>
            <a:r>
              <a:rPr lang="en-US" dirty="0" smtClean="0"/>
              <a:t> is needed</a:t>
            </a:r>
            <a:endParaRPr lang="en-US" sz="2000" u="sng" dirty="0" smtClean="0">
              <a:solidFill>
                <a:schemeClr val="accent1"/>
              </a:solidFill>
            </a:endParaRP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486400"/>
          </a:xfrm>
        </p:spPr>
        <p:txBody>
          <a:bodyPr/>
          <a:lstStyle/>
          <a:p>
            <a:pPr marL="0" indent="0">
              <a:lnSpc>
                <a:spcPts val="3840"/>
              </a:lnSpc>
              <a:spcBef>
                <a:spcPts val="0"/>
              </a:spcBef>
              <a:buNone/>
            </a:pPr>
            <a:r>
              <a:rPr lang="en-US" b="1" dirty="0" smtClean="0">
                <a:cs typeface="Arial" pitchFamily="34" charset="0"/>
              </a:rPr>
              <a:t>Execs expect a functional </a:t>
            </a:r>
            <a:r>
              <a:rPr lang="en-US" b="1" u="sng" dirty="0" smtClean="0">
                <a:cs typeface="Arial" pitchFamily="34" charset="0"/>
              </a:rPr>
              <a:t>competitive advantage</a:t>
            </a:r>
          </a:p>
          <a:p>
            <a:pPr>
              <a:lnSpc>
                <a:spcPts val="3840"/>
              </a:lnSpc>
              <a:spcBef>
                <a:spcPts val="0"/>
              </a:spcBef>
            </a:pPr>
            <a:r>
              <a:rPr lang="en-US" b="1" dirty="0">
                <a:cs typeface="Arial" pitchFamily="34" charset="0"/>
              </a:rPr>
              <a:t>ID talent competitors</a:t>
            </a:r>
            <a:r>
              <a:rPr lang="en-US" dirty="0">
                <a:cs typeface="Arial" pitchFamily="34" charset="0"/>
              </a:rPr>
              <a:t> – identify the firms in your  region and industry that attract your target talent</a:t>
            </a:r>
          </a:p>
          <a:p>
            <a:pPr>
              <a:lnSpc>
                <a:spcPts val="3840"/>
              </a:lnSpc>
              <a:spcBef>
                <a:spcPts val="0"/>
              </a:spcBef>
            </a:pPr>
            <a:r>
              <a:rPr lang="en-US" b="1" dirty="0"/>
              <a:t>Competitive analysis  </a:t>
            </a:r>
            <a:r>
              <a:rPr lang="en-US" dirty="0"/>
              <a:t>– </a:t>
            </a:r>
            <a:r>
              <a:rPr lang="en-US" dirty="0" smtClean="0"/>
              <a:t>monitor </a:t>
            </a:r>
            <a:r>
              <a:rPr lang="en-US" dirty="0"/>
              <a:t>your talent competitors and match their TM improvements</a:t>
            </a:r>
          </a:p>
          <a:p>
            <a:pPr>
              <a:lnSpc>
                <a:spcPts val="3840"/>
              </a:lnSpc>
              <a:spcBef>
                <a:spcPts val="0"/>
              </a:spcBef>
            </a:pPr>
            <a:r>
              <a:rPr lang="en-US" dirty="0" smtClean="0">
                <a:cs typeface="Arial" pitchFamily="34" charset="0"/>
              </a:rPr>
              <a:t>Goal… your HR results and processes </a:t>
            </a:r>
            <a:r>
              <a:rPr lang="en-US" b="1" dirty="0" smtClean="0">
                <a:cs typeface="Arial" pitchFamily="34" charset="0"/>
              </a:rPr>
              <a:t>must stay measurably better than your talent competitors</a:t>
            </a:r>
          </a:p>
          <a:p>
            <a:pPr>
              <a:lnSpc>
                <a:spcPts val="3840"/>
              </a:lnSpc>
              <a:spcBef>
                <a:spcPts val="0"/>
              </a:spcBef>
            </a:pPr>
            <a:r>
              <a:rPr lang="en-US" b="1" dirty="0" smtClean="0"/>
              <a:t>Take advantage of competitor problems</a:t>
            </a:r>
            <a:r>
              <a:rPr lang="en-US" dirty="0" smtClean="0"/>
              <a:t> – proactively act when talent competitors are undergoing major problems (M&amp;A, layoffs, hiring freezes, scandals or turnover) </a:t>
            </a:r>
          </a:p>
        </p:txBody>
      </p:sp>
    </p:spTree>
    <p:extLst>
      <p:ext uri="{BB962C8B-B14F-4D97-AF65-F5344CB8AC3E}">
        <p14:creationId xmlns:p14="http://schemas.microsoft.com/office/powerpoint/2010/main" val="2088313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524000"/>
            <a:ext cx="63872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Why HR must change?</a:t>
            </a:r>
          </a:p>
          <a:p>
            <a:pPr algn="ctr"/>
            <a:endParaRPr lang="en-US" b="1" dirty="0">
              <a:solidFill>
                <a:srgbClr val="FFFFFF"/>
              </a:solidFill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Because </a:t>
            </a:r>
            <a:r>
              <a:rPr lang="en-US" sz="4000" u="sng" dirty="0" smtClean="0">
                <a:solidFill>
                  <a:srgbClr val="FFFFFF"/>
                </a:solidFill>
              </a:rPr>
              <a:t>the world of business </a:t>
            </a:r>
            <a:r>
              <a:rPr lang="en-US" sz="4000" dirty="0" smtClean="0">
                <a:solidFill>
                  <a:srgbClr val="FFFFFF"/>
                </a:solidFill>
              </a:rPr>
              <a:t>is dramatically changing!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Section I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6553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#10</a:t>
            </a:r>
            <a:endParaRPr lang="en-US" sz="40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HR must be </a:t>
            </a:r>
            <a:r>
              <a:rPr lang="en-US" sz="4000" b="1" u="sng" dirty="0" smtClean="0">
                <a:cs typeface="Arial" pitchFamily="34" charset="0"/>
              </a:rPr>
              <a:t>globalized</a:t>
            </a:r>
            <a:r>
              <a:rPr lang="en-US" sz="4000" b="1" dirty="0" smtClean="0">
                <a:cs typeface="Arial" pitchFamily="34" charset="0"/>
              </a:rPr>
              <a:t>… with mass personalization… so “one size fits one”</a:t>
            </a:r>
            <a:endParaRPr lang="en-US" sz="4000" u="sng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87249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14EC23-9AA8-4F94-BADC-6FB4E96AB239}" type="slidenum">
              <a:rPr lang="en-US" sz="1400">
                <a:solidFill>
                  <a:srgbClr val="000000"/>
                </a:solidFill>
              </a:rPr>
              <a:pPr eaLnBrk="1" hangingPunct="1"/>
              <a:t>41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5255" y="320566"/>
            <a:ext cx="9144000" cy="457200"/>
          </a:xfrm>
        </p:spPr>
        <p:txBody>
          <a:bodyPr/>
          <a:lstStyle/>
          <a:p>
            <a:pPr lvl="0">
              <a:lnSpc>
                <a:spcPts val="3200"/>
              </a:lnSpc>
            </a:pPr>
            <a:r>
              <a:rPr lang="en-US" dirty="0"/>
              <a:t>In a global bus. world, HR must also be </a:t>
            </a:r>
            <a:r>
              <a:rPr lang="en-US" u="sng" dirty="0" smtClean="0"/>
              <a:t>global</a:t>
            </a:r>
            <a:endParaRPr lang="en-US" dirty="0" smtClean="0"/>
          </a:p>
        </p:txBody>
      </p:sp>
      <p:sp>
        <p:nvSpPr>
          <p:cNvPr id="8499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30166"/>
            <a:ext cx="8991600" cy="5927834"/>
          </a:xfrm>
        </p:spPr>
        <p:txBody>
          <a:bodyPr/>
          <a:lstStyle/>
          <a:p>
            <a:pPr marL="346075" indent="-346075">
              <a:lnSpc>
                <a:spcPts val="3700"/>
              </a:lnSpc>
              <a:spcBef>
                <a:spcPts val="0"/>
              </a:spcBef>
              <a:buFont typeface="+mj-lt"/>
              <a:buAutoNum type="arabicPeriod"/>
              <a:tabLst>
                <a:tab pos="349250" algn="l"/>
              </a:tabLst>
            </a:pPr>
            <a:r>
              <a:rPr lang="en-US" b="1" dirty="0" smtClean="0"/>
              <a:t>Global business - </a:t>
            </a:r>
            <a:r>
              <a:rPr lang="en-US" dirty="0" smtClean="0"/>
              <a:t>HR </a:t>
            </a:r>
            <a:r>
              <a:rPr lang="en-US" dirty="0"/>
              <a:t>has no choice but to </a:t>
            </a:r>
            <a:r>
              <a:rPr lang="en-US" b="1" dirty="0" smtClean="0"/>
              <a:t>mirror </a:t>
            </a:r>
            <a:r>
              <a:rPr lang="en-US" dirty="0" smtClean="0"/>
              <a:t>global business capabilities in all talent functions</a:t>
            </a:r>
            <a:endParaRPr lang="en-US" b="1" dirty="0"/>
          </a:p>
          <a:p>
            <a:pPr marL="346075" lvl="0" indent="-346075">
              <a:lnSpc>
                <a:spcPts val="3700"/>
              </a:lnSpc>
              <a:spcBef>
                <a:spcPts val="0"/>
              </a:spcBef>
              <a:buFont typeface="+mj-lt"/>
              <a:buAutoNum type="arabicPeriod"/>
              <a:tabLst>
                <a:tab pos="349250" algn="l"/>
              </a:tabLst>
            </a:pPr>
            <a:r>
              <a:rPr lang="en-US" b="1" dirty="0" smtClean="0"/>
              <a:t>One-size-fits-all doesn’t work</a:t>
            </a:r>
            <a:r>
              <a:rPr lang="en-US" dirty="0" smtClean="0"/>
              <a:t> – the most effective HR approaches are “</a:t>
            </a:r>
            <a:r>
              <a:rPr lang="en-US" b="1" dirty="0" smtClean="0"/>
              <a:t>mass personalized</a:t>
            </a:r>
            <a:r>
              <a:rPr lang="en-US" dirty="0" smtClean="0"/>
              <a:t>” </a:t>
            </a:r>
            <a:r>
              <a:rPr lang="en-US" b="1" dirty="0" smtClean="0"/>
              <a:t>to fit the region, the business unit’s goals and the local managers</a:t>
            </a:r>
            <a:r>
              <a:rPr lang="en-US" dirty="0" smtClean="0"/>
              <a:t> and employees</a:t>
            </a:r>
          </a:p>
          <a:p>
            <a:pPr marL="346075" indent="-346075">
              <a:lnSpc>
                <a:spcPts val="3700"/>
              </a:lnSpc>
              <a:spcBef>
                <a:spcPts val="0"/>
              </a:spcBef>
              <a:buFont typeface="+mj-lt"/>
              <a:buAutoNum type="arabicPeriod"/>
              <a:tabLst>
                <a:tab pos="349250" algn="l"/>
              </a:tabLst>
            </a:pPr>
            <a:r>
              <a:rPr lang="en-US" b="1" dirty="0" smtClean="0"/>
              <a:t>Technology </a:t>
            </a:r>
            <a:r>
              <a:rPr lang="en-US" b="1" dirty="0"/>
              <a:t>advances</a:t>
            </a:r>
            <a:r>
              <a:rPr lang="en-US" dirty="0"/>
              <a:t> </a:t>
            </a:r>
            <a:r>
              <a:rPr lang="en-US" dirty="0" smtClean="0"/>
              <a:t>- will </a:t>
            </a:r>
            <a:r>
              <a:rPr lang="en-US" dirty="0"/>
              <a:t>allow for more</a:t>
            </a:r>
            <a:r>
              <a:rPr lang="en-US" b="1" dirty="0"/>
              <a:t> remote work… </a:t>
            </a:r>
            <a:r>
              <a:rPr lang="en-US" dirty="0"/>
              <a:t>so the</a:t>
            </a:r>
            <a:r>
              <a:rPr lang="en-US" b="1" dirty="0"/>
              <a:t> talent pool will be global </a:t>
            </a:r>
            <a:r>
              <a:rPr lang="en-US" dirty="0"/>
              <a:t>and</a:t>
            </a:r>
            <a:r>
              <a:rPr lang="en-US" b="1" dirty="0"/>
              <a:t> the work must shift</a:t>
            </a:r>
            <a:r>
              <a:rPr lang="en-US" dirty="0"/>
              <a:t> </a:t>
            </a:r>
            <a:r>
              <a:rPr lang="en-US" b="1" dirty="0"/>
              <a:t>to “where the talent </a:t>
            </a:r>
            <a:r>
              <a:rPr lang="en-US" b="1" dirty="0" smtClean="0"/>
              <a:t>is”</a:t>
            </a:r>
          </a:p>
          <a:p>
            <a:pPr marL="346075" indent="-346075">
              <a:lnSpc>
                <a:spcPts val="3700"/>
              </a:lnSpc>
              <a:spcBef>
                <a:spcPts val="0"/>
              </a:spcBef>
              <a:buFont typeface="+mj-lt"/>
              <a:buAutoNum type="arabicPeriod"/>
              <a:tabLst>
                <a:tab pos="349250" algn="l"/>
              </a:tabLst>
            </a:pPr>
            <a:r>
              <a:rPr lang="en-US" b="1" dirty="0" smtClean="0"/>
              <a:t>Global </a:t>
            </a:r>
            <a:r>
              <a:rPr lang="en-US" b="1" dirty="0"/>
              <a:t>diversity to reflect our customers</a:t>
            </a:r>
            <a:r>
              <a:rPr lang="en-US" dirty="0"/>
              <a:t> – </a:t>
            </a:r>
            <a:r>
              <a:rPr lang="en-US" dirty="0" smtClean="0"/>
              <a:t>you </a:t>
            </a:r>
            <a:r>
              <a:rPr lang="en-US" dirty="0"/>
              <a:t>must hire, retain </a:t>
            </a:r>
            <a:r>
              <a:rPr lang="en-US" dirty="0" smtClean="0"/>
              <a:t>and </a:t>
            </a:r>
            <a:r>
              <a:rPr lang="en-US" dirty="0"/>
              <a:t>manage </a:t>
            </a:r>
            <a:r>
              <a:rPr lang="en-US" b="1" dirty="0"/>
              <a:t>a workforce that understands the needs of </a:t>
            </a:r>
            <a:r>
              <a:rPr lang="en-US" b="1" dirty="0" smtClean="0"/>
              <a:t>your </a:t>
            </a:r>
            <a:r>
              <a:rPr lang="en-US" b="1" dirty="0"/>
              <a:t>global customers</a:t>
            </a:r>
          </a:p>
          <a:p>
            <a:pPr marL="346075" lvl="0" indent="-346075">
              <a:lnSpc>
                <a:spcPts val="3840"/>
              </a:lnSpc>
              <a:spcBef>
                <a:spcPts val="0"/>
              </a:spcBef>
              <a:buFont typeface="+mj-lt"/>
              <a:buAutoNum type="arabicPeriod"/>
              <a:tabLst>
                <a:tab pos="3492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58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655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#11</a:t>
            </a:r>
            <a:endParaRPr lang="en-US" sz="40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The different HR functions must become </a:t>
            </a:r>
            <a:r>
              <a:rPr lang="en-US" sz="4000" b="1" u="sng" dirty="0" smtClean="0">
                <a:cs typeface="Arial" pitchFamily="34" charset="0"/>
              </a:rPr>
              <a:t>fully integrated</a:t>
            </a:r>
            <a:r>
              <a:rPr lang="en-US" b="1" dirty="0" smtClean="0"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5532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17686B-5627-4CBD-8AD6-1F0BF61EE766}" type="slidenum">
              <a:rPr lang="en-US" sz="1400" smtClean="0">
                <a:solidFill>
                  <a:srgbClr val="000000"/>
                </a:solidFill>
              </a:rPr>
              <a:pPr eaLnBrk="1" hangingPunct="1"/>
              <a:t>43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Today’s HR is highly compartmentalized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791200"/>
          </a:xfrm>
        </p:spPr>
        <p:txBody>
          <a:bodyPr/>
          <a:lstStyle/>
          <a:p>
            <a:pPr marL="0" indent="0" eaLnBrk="1" hangingPunct="1">
              <a:lnSpc>
                <a:spcPts val="4100"/>
              </a:lnSpc>
              <a:spcBef>
                <a:spcPts val="0"/>
              </a:spcBef>
              <a:buNone/>
              <a:defRPr/>
            </a:pPr>
            <a:r>
              <a:rPr lang="en-US" b="1" dirty="0" smtClean="0"/>
              <a:t>HR is now compartmentalized with silos</a:t>
            </a:r>
          </a:p>
          <a:p>
            <a:pPr marL="400050" indent="-400050" eaLnBrk="1" hangingPunct="1">
              <a:lnSpc>
                <a:spcPts val="4100"/>
              </a:lnSpc>
              <a:spcBef>
                <a:spcPts val="0"/>
              </a:spcBef>
              <a:defRPr/>
            </a:pPr>
            <a:r>
              <a:rPr lang="en-US" b="1" dirty="0" smtClean="0"/>
              <a:t>Managers expect one-stop answers </a:t>
            </a:r>
            <a:r>
              <a:rPr lang="en-US" dirty="0" smtClean="0"/>
              <a:t>to their problems and </a:t>
            </a:r>
            <a:r>
              <a:rPr lang="en-US" b="1" dirty="0" smtClean="0"/>
              <a:t>an enterprise mentality </a:t>
            </a:r>
            <a:r>
              <a:rPr lang="en-US" sz="2800" dirty="0" smtClean="0"/>
              <a:t>(big picture)</a:t>
            </a:r>
            <a:endParaRPr lang="en-US" dirty="0" smtClean="0"/>
          </a:p>
          <a:p>
            <a:pPr marL="400050" indent="-400050" eaLnBrk="1" hangingPunct="1">
              <a:lnSpc>
                <a:spcPts val="4100"/>
              </a:lnSpc>
              <a:spcBef>
                <a:spcPts val="0"/>
              </a:spcBef>
              <a:defRPr/>
            </a:pPr>
            <a:r>
              <a:rPr lang="en-US" dirty="0"/>
              <a:t>Unfortunately managers </a:t>
            </a:r>
            <a:r>
              <a:rPr lang="en-US" b="1" dirty="0"/>
              <a:t>currently must </a:t>
            </a:r>
            <a:r>
              <a:rPr lang="en-US" b="1" dirty="0" smtClean="0"/>
              <a:t>“shop for answers” and beforehand know </a:t>
            </a:r>
            <a:r>
              <a:rPr lang="en-US" b="1" dirty="0"/>
              <a:t>exactly what they need</a:t>
            </a:r>
            <a:r>
              <a:rPr lang="en-US" dirty="0"/>
              <a:t> and which HR function has </a:t>
            </a:r>
            <a:r>
              <a:rPr lang="en-US" b="1" dirty="0"/>
              <a:t>jurisdiction</a:t>
            </a:r>
          </a:p>
          <a:p>
            <a:pPr marL="400050" indent="-400050" eaLnBrk="1" hangingPunct="1">
              <a:lnSpc>
                <a:spcPts val="4100"/>
              </a:lnSpc>
              <a:spcBef>
                <a:spcPts val="0"/>
              </a:spcBef>
              <a:defRPr/>
            </a:pPr>
            <a:r>
              <a:rPr lang="en-US" altLang="zh-CN" b="1" dirty="0" smtClean="0"/>
              <a:t>HR </a:t>
            </a:r>
            <a:r>
              <a:rPr lang="en-US" altLang="zh-CN" b="1" dirty="0"/>
              <a:t>should measure the time</a:t>
            </a:r>
            <a:r>
              <a:rPr lang="en-US" altLang="zh-CN" dirty="0"/>
              <a:t> from the </a:t>
            </a:r>
            <a:r>
              <a:rPr lang="en-US" altLang="zh-CN" dirty="0" smtClean="0"/>
              <a:t>“problem </a:t>
            </a:r>
            <a:r>
              <a:rPr lang="en-US" altLang="zh-CN" dirty="0"/>
              <a:t>to the </a:t>
            </a:r>
            <a:r>
              <a:rPr lang="en-US" altLang="zh-CN" dirty="0" smtClean="0"/>
              <a:t>solution” </a:t>
            </a:r>
            <a:r>
              <a:rPr lang="en-US" altLang="zh-CN" dirty="0"/>
              <a:t>and </a:t>
            </a:r>
            <a:r>
              <a:rPr lang="en-US" altLang="zh-CN" b="1" dirty="0"/>
              <a:t>identify handoff issues</a:t>
            </a:r>
          </a:p>
          <a:p>
            <a:pPr marL="400050" indent="-400050" eaLnBrk="1" hangingPunct="1">
              <a:lnSpc>
                <a:spcPts val="4100"/>
              </a:lnSpc>
              <a:spcBef>
                <a:spcPts val="0"/>
              </a:spcBef>
              <a:defRPr/>
            </a:pPr>
            <a:r>
              <a:rPr lang="en-US" altLang="zh-CN" b="1" dirty="0" smtClean="0"/>
              <a:t>Cross-training and cross-department rotations</a:t>
            </a:r>
            <a:r>
              <a:rPr lang="en-US" altLang="zh-CN" dirty="0" smtClean="0"/>
              <a:t> can improve coordination</a:t>
            </a:r>
          </a:p>
          <a:p>
            <a:pPr marL="400050" indent="-400050" eaLnBrk="1" hangingPunct="1">
              <a:lnSpc>
                <a:spcPts val="4100"/>
              </a:lnSpc>
              <a:spcBef>
                <a:spcPts val="0"/>
              </a:spcBef>
              <a:defRPr/>
            </a:pPr>
            <a:r>
              <a:rPr lang="en-US" altLang="zh-CN" b="1" dirty="0" smtClean="0"/>
              <a:t>Shared metrics</a:t>
            </a:r>
            <a:r>
              <a:rPr lang="en-US" altLang="zh-CN" dirty="0" smtClean="0"/>
              <a:t> / rewards can improve integration</a:t>
            </a:r>
          </a:p>
        </p:txBody>
      </p:sp>
    </p:spTree>
    <p:extLst>
      <p:ext uri="{BB962C8B-B14F-4D97-AF65-F5344CB8AC3E}">
        <p14:creationId xmlns:p14="http://schemas.microsoft.com/office/powerpoint/2010/main" val="703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6553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Strategic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HR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Principle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#12</a:t>
            </a:r>
            <a:endParaRPr lang="en-US" sz="4000" b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endParaRPr lang="en-US" sz="40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HR must recommend both </a:t>
            </a:r>
            <a:r>
              <a:rPr lang="en-US" sz="4000" b="1" u="sng" dirty="0" smtClean="0">
                <a:cs typeface="Arial" pitchFamily="34" charset="0"/>
              </a:rPr>
              <a:t>human and technology solutions</a:t>
            </a:r>
            <a:r>
              <a:rPr lang="en-US" sz="4000" b="1" dirty="0" smtClean="0">
                <a:cs typeface="Arial" pitchFamily="34" charset="0"/>
              </a:rPr>
              <a:t> for new work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Items that HR should add to it’s planning list for 2016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45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4"/>
            <a:ext cx="9220200" cy="739775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dirty="0" smtClean="0"/>
              <a:t>Technology and people can both do work</a:t>
            </a:r>
            <a:endParaRPr lang="en-US" u="sng" dirty="0" smtClean="0"/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10247"/>
            <a:ext cx="8991600" cy="5791200"/>
          </a:xfrm>
        </p:spPr>
        <p:txBody>
          <a:bodyPr/>
          <a:lstStyle/>
          <a:p>
            <a:pPr marL="0" indent="0">
              <a:lnSpc>
                <a:spcPts val="3200"/>
              </a:lnSpc>
              <a:buNone/>
              <a:defRPr/>
            </a:pPr>
            <a:r>
              <a:rPr lang="en-US" b="1" dirty="0" smtClean="0"/>
              <a:t>Traditionally HR </a:t>
            </a:r>
            <a:r>
              <a:rPr lang="en-US" b="1" dirty="0"/>
              <a:t>100% of the </a:t>
            </a:r>
            <a:r>
              <a:rPr lang="en-US" b="1" dirty="0" smtClean="0"/>
              <a:t>time recommends </a:t>
            </a:r>
            <a:r>
              <a:rPr lang="en-US" b="1" u="sng" dirty="0" smtClean="0"/>
              <a:t>using people</a:t>
            </a:r>
            <a:r>
              <a:rPr lang="en-US" b="1" dirty="0" smtClean="0"/>
              <a:t> to do work… </a:t>
            </a:r>
          </a:p>
          <a:p>
            <a:pPr marL="461963" indent="-461963">
              <a:lnSpc>
                <a:spcPts val="3200"/>
              </a:lnSpc>
              <a:defRPr/>
            </a:pPr>
            <a:r>
              <a:rPr lang="en-US" b="1" dirty="0" smtClean="0"/>
              <a:t>Software and hardware technologies can now replace “work”</a:t>
            </a:r>
            <a:r>
              <a:rPr lang="en-US" dirty="0" smtClean="0"/>
              <a:t> done </a:t>
            </a:r>
            <a:r>
              <a:rPr lang="en-US" dirty="0"/>
              <a:t>by </a:t>
            </a:r>
            <a:r>
              <a:rPr lang="en-US" dirty="0" smtClean="0"/>
              <a:t>people (</a:t>
            </a:r>
            <a:r>
              <a:rPr lang="en-US" dirty="0"/>
              <a:t>ex. Call centers versus IVR)</a:t>
            </a:r>
            <a:endParaRPr lang="en-US" dirty="0" smtClean="0"/>
          </a:p>
          <a:p>
            <a:pPr marL="461963" indent="-461963">
              <a:lnSpc>
                <a:spcPts val="3200"/>
              </a:lnSpc>
              <a:defRPr/>
            </a:pPr>
            <a:r>
              <a:rPr lang="en-US" dirty="0" smtClean="0"/>
              <a:t>HR must use data to analyze work and</a:t>
            </a:r>
            <a:r>
              <a:rPr lang="en-US" b="1" dirty="0" smtClean="0"/>
              <a:t> neutrally recommend whether employees, contingent workers, outsourcers or technology </a:t>
            </a:r>
            <a:r>
              <a:rPr lang="en-US" dirty="0" smtClean="0"/>
              <a:t>should do it </a:t>
            </a:r>
          </a:p>
          <a:p>
            <a:pPr lvl="1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Software</a:t>
            </a:r>
          </a:p>
          <a:p>
            <a:pPr lvl="1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Robotics</a:t>
            </a:r>
          </a:p>
          <a:p>
            <a:pPr lvl="1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Phone apps</a:t>
            </a:r>
          </a:p>
          <a:p>
            <a:pPr lvl="1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Drones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797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14EC23-9AA8-4F94-BADC-6FB4E96AB239}" type="slidenum">
              <a:rPr lang="en-US" sz="1400">
                <a:solidFill>
                  <a:srgbClr val="000000"/>
                </a:solidFill>
              </a:rPr>
              <a:pPr eaLnBrk="1" hangingPunct="1"/>
              <a:t>46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457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u="sng" dirty="0" smtClean="0">
                <a:solidFill>
                  <a:srgbClr val="FFFF00"/>
                </a:solidFill>
              </a:rPr>
              <a:t>5 additional principles</a:t>
            </a:r>
            <a:r>
              <a:rPr lang="en-US" dirty="0" smtClean="0"/>
              <a:t> that define HR’s future</a:t>
            </a:r>
          </a:p>
        </p:txBody>
      </p:sp>
      <p:sp>
        <p:nvSpPr>
          <p:cNvPr id="8499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56290"/>
            <a:ext cx="8991600" cy="5562600"/>
          </a:xfrm>
        </p:spPr>
        <p:txBody>
          <a:bodyPr/>
          <a:lstStyle/>
          <a:p>
            <a:pPr marL="346075" lvl="0" indent="-346075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  <a:tabLst>
                <a:tab pos="349250" algn="l"/>
              </a:tabLst>
            </a:pPr>
            <a:r>
              <a:rPr lang="en-US" b="1" dirty="0" smtClean="0"/>
              <a:t>One hell of </a:t>
            </a:r>
            <a:r>
              <a:rPr lang="en-US" b="1" dirty="0"/>
              <a:t>a</a:t>
            </a:r>
            <a:r>
              <a:rPr lang="en-US" b="1" dirty="0" smtClean="0"/>
              <a:t> business case will be required </a:t>
            </a:r>
            <a:r>
              <a:rPr lang="en-US" dirty="0" smtClean="0"/>
              <a:t>– Executives will remain cynical of HR until we convert HR results into their $’s of revenue impact</a:t>
            </a:r>
          </a:p>
          <a:p>
            <a:pPr marL="346075" lvl="0" indent="-346075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  <a:tabLst>
                <a:tab pos="349250" algn="l"/>
              </a:tabLst>
            </a:pPr>
            <a:r>
              <a:rPr lang="en-US" b="1" dirty="0" smtClean="0"/>
              <a:t>More strategic less transactional – </a:t>
            </a:r>
            <a:r>
              <a:rPr lang="en-US" dirty="0" smtClean="0"/>
              <a:t>HR must focus on strategic problems and opportunities and shift away from transactional areas and efficiency</a:t>
            </a:r>
          </a:p>
          <a:p>
            <a:pPr marL="346075" lvl="0" indent="-346075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More </a:t>
            </a:r>
            <a:r>
              <a:rPr lang="en-US" b="1" u="sng" dirty="0"/>
              <a:t>risk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/>
              <a:t>– HR must measure risks </a:t>
            </a:r>
            <a:r>
              <a:rPr lang="en-US" dirty="0" smtClean="0"/>
              <a:t>and </a:t>
            </a:r>
            <a:r>
              <a:rPr lang="en-US" dirty="0"/>
              <a:t>accept a higher risk profile </a:t>
            </a:r>
            <a:r>
              <a:rPr lang="en-US" dirty="0" smtClean="0"/>
              <a:t>(but </a:t>
            </a:r>
            <a:r>
              <a:rPr lang="en-US" dirty="0"/>
              <a:t>with a higher payback)</a:t>
            </a:r>
          </a:p>
          <a:p>
            <a:pPr marL="346075" indent="-346075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HR relies on technology </a:t>
            </a:r>
            <a:r>
              <a:rPr lang="en-US" dirty="0"/>
              <a:t>– HR must rely </a:t>
            </a:r>
            <a:r>
              <a:rPr lang="en-US"/>
              <a:t>on </a:t>
            </a:r>
            <a:r>
              <a:rPr lang="en-US" smtClean="0"/>
              <a:t>tech,  </a:t>
            </a:r>
            <a:r>
              <a:rPr lang="en-US" dirty="0"/>
              <a:t>the internet, Social Media and the mobile phone for speed, low cost and global capability</a:t>
            </a:r>
          </a:p>
          <a:p>
            <a:pPr marL="346075" lvl="0" indent="-346075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 smtClean="0"/>
              <a:t>A </a:t>
            </a:r>
            <a:r>
              <a:rPr lang="en-US" b="1" dirty="0"/>
              <a:t>smaller HR</a:t>
            </a:r>
            <a:r>
              <a:rPr lang="en-US" dirty="0"/>
              <a:t> – HR must learn to operate with fewer core HR staff  and reduced budget levels as a result of technology and lower funding </a:t>
            </a:r>
            <a:r>
              <a:rPr lang="en-US" dirty="0" smtClean="0"/>
              <a:t>levels</a:t>
            </a:r>
          </a:p>
          <a:p>
            <a:pPr marL="346075" lvl="0" indent="-346075">
              <a:buFont typeface="+mj-lt"/>
              <a:buAutoNum type="arabicPeriod"/>
            </a:pPr>
            <a:endParaRPr lang="en-US" dirty="0"/>
          </a:p>
          <a:p>
            <a:pPr marL="349250" lvl="0" indent="-349250">
              <a:buFont typeface="+mj-lt"/>
              <a:buAutoNum type="arabicPeriod"/>
              <a:tabLst>
                <a:tab pos="349250" algn="l"/>
              </a:tabLst>
            </a:pPr>
            <a:endParaRPr lang="en-US" dirty="0" smtClean="0"/>
          </a:p>
          <a:p>
            <a:pPr marL="0" lvl="0" indent="0">
              <a:buNone/>
              <a:tabLst>
                <a:tab pos="3492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97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3792" y="1600200"/>
            <a:ext cx="6504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  <a:tabLst>
                <a:tab pos="2454275" algn="l"/>
              </a:tabLst>
            </a:pPr>
            <a:r>
              <a:rPr lang="en-US" b="1" dirty="0" smtClean="0">
                <a:cs typeface="Arial" pitchFamily="34" charset="0"/>
              </a:rPr>
              <a:t>I will briefly go over…</a:t>
            </a:r>
          </a:p>
          <a:p>
            <a:pPr algn="ctr">
              <a:lnSpc>
                <a:spcPts val="5400"/>
              </a:lnSpc>
              <a:tabLst>
                <a:tab pos="2454275" algn="l"/>
              </a:tabLst>
            </a:pPr>
            <a:endParaRPr lang="en-US" dirty="0" smtClean="0">
              <a:cs typeface="Arial" pitchFamily="34" charset="0"/>
            </a:endParaRPr>
          </a:p>
          <a:p>
            <a:pPr algn="ctr">
              <a:lnSpc>
                <a:spcPts val="5400"/>
              </a:lnSpc>
              <a:tabLst>
                <a:tab pos="2454275" algn="l"/>
              </a:tabLst>
            </a:pPr>
            <a:r>
              <a:rPr lang="en-US" sz="3600" b="1" dirty="0" smtClean="0">
                <a:cs typeface="Arial" pitchFamily="34" charset="0"/>
              </a:rPr>
              <a:t>Changes that must be made in key </a:t>
            </a:r>
            <a:r>
              <a:rPr lang="en-US" sz="3600" b="1" u="sng" dirty="0" smtClean="0">
                <a:cs typeface="Arial" pitchFamily="34" charset="0"/>
              </a:rPr>
              <a:t>HR functions</a:t>
            </a:r>
            <a:endParaRPr lang="en-US" sz="3600" b="1" u="sng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3251" y="241012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Section IV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496" y="2209800"/>
            <a:ext cx="6858000" cy="73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u="sng" dirty="0" smtClean="0">
                <a:cs typeface="Arial" pitchFamily="34" charset="0"/>
              </a:rPr>
              <a:t>Recruiting</a:t>
            </a:r>
            <a:r>
              <a:rPr lang="en-US" sz="4000" b="1" dirty="0" smtClean="0">
                <a:cs typeface="Arial" pitchFamily="34" charset="0"/>
              </a:rPr>
              <a:t> must </a:t>
            </a:r>
            <a:r>
              <a:rPr lang="en-US" sz="4000" b="1" dirty="0">
                <a:cs typeface="Arial" pitchFamily="34" charset="0"/>
              </a:rPr>
              <a:t>change</a:t>
            </a:r>
            <a:endParaRPr lang="en-US" sz="4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Individual HR functions must change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49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700"/>
            <a:ext cx="9220200" cy="739775"/>
          </a:xfrm>
        </p:spPr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dirty="0"/>
              <a:t>The </a:t>
            </a:r>
            <a:r>
              <a:rPr lang="en-US" dirty="0" smtClean="0"/>
              <a:t>future of </a:t>
            </a:r>
            <a:r>
              <a:rPr lang="en-US" u="sng" dirty="0" smtClean="0"/>
              <a:t>recruiting</a:t>
            </a:r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Algorithms/ bots to find top talent / innovators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Matching software </a:t>
            </a:r>
            <a:r>
              <a:rPr lang="en-US" dirty="0" smtClean="0">
                <a:solidFill>
                  <a:srgbClr val="000000"/>
                </a:solidFill>
              </a:rPr>
              <a:t>to match a person with a job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Aggressiveness </a:t>
            </a:r>
            <a:r>
              <a:rPr lang="en-US" dirty="0" smtClean="0">
                <a:solidFill>
                  <a:srgbClr val="000000"/>
                </a:solidFill>
              </a:rPr>
              <a:t>has become the norm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Direct </a:t>
            </a:r>
            <a:r>
              <a:rPr lang="en-US" b="1" dirty="0">
                <a:solidFill>
                  <a:srgbClr val="000000"/>
                </a:solidFill>
              </a:rPr>
              <a:t>sourcing</a:t>
            </a:r>
            <a:r>
              <a:rPr lang="en-US" dirty="0">
                <a:solidFill>
                  <a:srgbClr val="000000"/>
                </a:solidFill>
              </a:rPr>
              <a:t> of “not </a:t>
            </a:r>
            <a:r>
              <a:rPr lang="en-US" dirty="0" smtClean="0">
                <a:solidFill>
                  <a:srgbClr val="000000"/>
                </a:solidFill>
              </a:rPr>
              <a:t>looking prospects” </a:t>
            </a:r>
            <a:r>
              <a:rPr lang="en-US" dirty="0">
                <a:solidFill>
                  <a:srgbClr val="000000"/>
                </a:solidFill>
              </a:rPr>
              <a:t>(80</a:t>
            </a:r>
            <a:r>
              <a:rPr lang="en-US" dirty="0" smtClean="0">
                <a:solidFill>
                  <a:srgbClr val="000000"/>
                </a:solidFill>
              </a:rPr>
              <a:t>%)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Referrals</a:t>
            </a:r>
            <a:r>
              <a:rPr lang="en-US" dirty="0">
                <a:solidFill>
                  <a:srgbClr val="000000"/>
                </a:solidFill>
              </a:rPr>
              <a:t> reach 50%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Prioritizing jobs</a:t>
            </a:r>
            <a:r>
              <a:rPr lang="en-US" dirty="0" smtClean="0">
                <a:solidFill>
                  <a:srgbClr val="000000"/>
                </a:solidFill>
              </a:rPr>
              <a:t> based on business impact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Direct poaching from competitors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Contests </a:t>
            </a:r>
            <a:r>
              <a:rPr lang="en-US" dirty="0" smtClean="0">
                <a:solidFill>
                  <a:srgbClr val="000000"/>
                </a:solidFill>
              </a:rPr>
              <a:t>to attract “not looking prospects”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Online assessment</a:t>
            </a:r>
          </a:p>
          <a:p>
            <a:pPr marL="403225" indent="-403225">
              <a:lnSpc>
                <a:spcPts val="35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</a:rPr>
              <a:t>Selling prospects and candidates is critical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9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699"/>
            <a:ext cx="9144000" cy="12065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has the last decade been like?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53776"/>
            <a:ext cx="7910512" cy="17399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What one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simple </a:t>
            </a:r>
            <a:r>
              <a:rPr lang="en-US" b="1" u="sng" dirty="0" smtClean="0">
                <a:solidFill>
                  <a:srgbClr val="000000"/>
                </a:solidFill>
                <a:cs typeface="Arial" pitchFamily="34" charset="0"/>
              </a:rPr>
              <a:t>phrase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would </a:t>
            </a:r>
            <a:r>
              <a:rPr lang="en-US" b="1" u="sng" dirty="0">
                <a:solidFill>
                  <a:srgbClr val="000000"/>
                </a:solidFill>
                <a:cs typeface="Arial" pitchFamily="34" charset="0"/>
              </a:rPr>
              <a:t>best describe </a:t>
            </a:r>
            <a:r>
              <a:rPr lang="en-US" b="1" u="sng" dirty="0" smtClean="0">
                <a:solidFill>
                  <a:srgbClr val="000000"/>
                </a:solidFill>
                <a:cs typeface="Arial" pitchFamily="34" charset="0"/>
              </a:rPr>
              <a:t>the business environment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that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we’ve been 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enduring </a:t>
            </a: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over the last decade?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i="1" dirty="0" smtClean="0"/>
          </a:p>
        </p:txBody>
      </p:sp>
      <p:sp>
        <p:nvSpPr>
          <p:cNvPr id="152581" name="TextBox 3"/>
          <p:cNvSpPr txBox="1">
            <a:spLocks noChangeArrowheads="1"/>
          </p:cNvSpPr>
          <p:nvPr/>
        </p:nvSpPr>
        <p:spPr bwMode="auto">
          <a:xfrm>
            <a:off x="5562600" y="5594350"/>
            <a:ext cx="3200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200" b="1" i="1" dirty="0" smtClean="0">
                <a:solidFill>
                  <a:srgbClr val="003399"/>
                </a:solidFill>
                <a:latin typeface="Times"/>
              </a:rPr>
              <a:t>Perpetual crisis</a:t>
            </a:r>
            <a:endParaRPr lang="en-US" sz="3200" b="1" i="1" dirty="0">
              <a:solidFill>
                <a:srgbClr val="003399"/>
              </a:solidFill>
              <a:latin typeface="Times"/>
            </a:endParaRPr>
          </a:p>
        </p:txBody>
      </p:sp>
      <p:pic>
        <p:nvPicPr>
          <p:cNvPr id="8" name="Picture 2" descr="http://t1.gstatic.com/images?q=tbn:ANd9GcQPTpXbnX-lPTGfA1jCbxPVdpo4B3yAchba0QBluxNWTldHkvo&amp;t=1&amp;usg=__Hn044F-hlBFna9qcyo1mE7FSYfo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4275"/>
            <a:ext cx="20574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i.ebayimg.com/t/Fast-Company-November-2012-How-To-Lead-During-Chaos-/00/s/ODYzWDY3Mw==/$T2eC16h,!zoE9s5ngyKQBQfwd,UHRw~~60_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"/>
          <a:stretch>
            <a:fillRect/>
          </a:stretch>
        </p:blipFill>
        <p:spPr bwMode="auto">
          <a:xfrm>
            <a:off x="3429000" y="3762375"/>
            <a:ext cx="19050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vector-draw.oodus.com/wp-content/uploads/2012/03/Samsung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2173" r="4399" b="55997"/>
          <a:stretch>
            <a:fillRect/>
          </a:stretch>
        </p:blipFill>
        <p:spPr bwMode="auto">
          <a:xfrm>
            <a:off x="6372225" y="3700463"/>
            <a:ext cx="20383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0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496" y="22098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The </a:t>
            </a:r>
            <a:r>
              <a:rPr lang="en-US" sz="4000" b="1" u="sng" dirty="0" smtClean="0">
                <a:cs typeface="Arial" pitchFamily="34" charset="0"/>
              </a:rPr>
              <a:t>leadership development</a:t>
            </a:r>
            <a:r>
              <a:rPr lang="en-US" sz="4000" b="1" dirty="0" smtClean="0">
                <a:cs typeface="Arial" pitchFamily="34" charset="0"/>
              </a:rPr>
              <a:t> </a:t>
            </a:r>
            <a:r>
              <a:rPr lang="en-US" sz="4000" b="1" dirty="0">
                <a:cs typeface="Arial" pitchFamily="34" charset="0"/>
              </a:rPr>
              <a:t>function must change</a:t>
            </a:r>
            <a:endParaRPr lang="en-US" sz="4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Individual HR functions must change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51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7397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/>
              <a:t>Leadership development </a:t>
            </a:r>
            <a:endParaRPr lang="en-US" u="sng" dirty="0" smtClean="0"/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791200"/>
          </a:xfrm>
        </p:spPr>
        <p:txBody>
          <a:bodyPr/>
          <a:lstStyle/>
          <a:p>
            <a:pPr lvl="0">
              <a:lnSpc>
                <a:spcPts val="3000"/>
              </a:lnSpc>
            </a:pPr>
            <a:r>
              <a:rPr lang="en-US" b="1" dirty="0"/>
              <a:t>Everyone </a:t>
            </a:r>
            <a:r>
              <a:rPr lang="en-US" b="1" dirty="0" smtClean="0"/>
              <a:t>may </a:t>
            </a:r>
            <a:r>
              <a:rPr lang="en-US" b="1" dirty="0"/>
              <a:t>be a leader</a:t>
            </a:r>
            <a:r>
              <a:rPr lang="en-US" dirty="0"/>
              <a:t> – </a:t>
            </a:r>
            <a:r>
              <a:rPr lang="en-US" dirty="0" smtClean="0"/>
              <a:t>project-based work will require numerous leaders</a:t>
            </a:r>
          </a:p>
          <a:p>
            <a:pPr lvl="0">
              <a:lnSpc>
                <a:spcPts val="3000"/>
              </a:lnSpc>
            </a:pPr>
            <a:r>
              <a:rPr lang="en-US" b="1" dirty="0" smtClean="0"/>
              <a:t>Forget predicting leaders / HiPo's </a:t>
            </a:r>
            <a:r>
              <a:rPr lang="en-US" dirty="0" smtClean="0"/>
              <a:t>– in a changing world, focus on current performance</a:t>
            </a:r>
          </a:p>
          <a:p>
            <a:pPr lvl="0">
              <a:lnSpc>
                <a:spcPts val="3000"/>
              </a:lnSpc>
            </a:pPr>
            <a:r>
              <a:rPr lang="en-US" b="1" dirty="0" smtClean="0"/>
              <a:t>Develop </a:t>
            </a:r>
            <a:r>
              <a:rPr lang="en-US" b="1" dirty="0"/>
              <a:t>the whole team together</a:t>
            </a:r>
            <a:r>
              <a:rPr lang="en-US" dirty="0"/>
              <a:t> – </a:t>
            </a:r>
            <a:r>
              <a:rPr lang="en-US" dirty="0" smtClean="0"/>
              <a:t>the </a:t>
            </a:r>
            <a:r>
              <a:rPr lang="en-US" dirty="0"/>
              <a:t>leader </a:t>
            </a:r>
            <a:r>
              <a:rPr lang="en-US" dirty="0" smtClean="0"/>
              <a:t>must </a:t>
            </a:r>
            <a:r>
              <a:rPr lang="en-US" dirty="0"/>
              <a:t>be developed together with their </a:t>
            </a:r>
            <a:r>
              <a:rPr lang="en-US" dirty="0" smtClean="0"/>
              <a:t>team</a:t>
            </a:r>
            <a:endParaRPr lang="en-US" dirty="0"/>
          </a:p>
          <a:p>
            <a:pPr lvl="0">
              <a:lnSpc>
                <a:spcPts val="3000"/>
              </a:lnSpc>
            </a:pPr>
            <a:r>
              <a:rPr lang="en-US" b="1" dirty="0"/>
              <a:t>Develop them fast </a:t>
            </a:r>
            <a:r>
              <a:rPr lang="en-US" dirty="0"/>
              <a:t>– </a:t>
            </a:r>
            <a:r>
              <a:rPr lang="en-US" dirty="0" smtClean="0"/>
              <a:t>accelerated </a:t>
            </a:r>
            <a:r>
              <a:rPr lang="en-US" dirty="0"/>
              <a:t>leadership development </a:t>
            </a:r>
            <a:r>
              <a:rPr lang="en-US" dirty="0" smtClean="0"/>
              <a:t>must be </a:t>
            </a:r>
            <a:r>
              <a:rPr lang="en-US" dirty="0"/>
              <a:t>completed within six </a:t>
            </a:r>
            <a:r>
              <a:rPr lang="en-US" dirty="0" smtClean="0"/>
              <a:t>months</a:t>
            </a:r>
            <a:endParaRPr lang="en-US" dirty="0"/>
          </a:p>
          <a:p>
            <a:pPr lvl="0">
              <a:lnSpc>
                <a:spcPts val="3000"/>
              </a:lnSpc>
            </a:pPr>
            <a:r>
              <a:rPr lang="en-US" b="1" dirty="0" smtClean="0"/>
              <a:t>Use virtual </a:t>
            </a:r>
            <a:r>
              <a:rPr lang="en-US" b="1" dirty="0"/>
              <a:t>projects</a:t>
            </a:r>
            <a:r>
              <a:rPr lang="en-US" dirty="0"/>
              <a:t> – </a:t>
            </a:r>
            <a:r>
              <a:rPr lang="en-US" dirty="0" smtClean="0"/>
              <a:t>most </a:t>
            </a:r>
            <a:r>
              <a:rPr lang="en-US" dirty="0"/>
              <a:t>development will be </a:t>
            </a:r>
            <a:r>
              <a:rPr lang="en-US" dirty="0" smtClean="0"/>
              <a:t>by </a:t>
            </a:r>
            <a:r>
              <a:rPr lang="en-US" dirty="0"/>
              <a:t>a series of </a:t>
            </a:r>
            <a:r>
              <a:rPr lang="en-US" dirty="0" smtClean="0"/>
              <a:t>short </a:t>
            </a:r>
            <a:r>
              <a:rPr lang="en-US" dirty="0"/>
              <a:t>term virtual </a:t>
            </a:r>
            <a:r>
              <a:rPr lang="en-US" dirty="0" smtClean="0"/>
              <a:t>projects  </a:t>
            </a:r>
            <a:endParaRPr lang="en-US" dirty="0"/>
          </a:p>
          <a:p>
            <a:pPr lvl="0">
              <a:lnSpc>
                <a:spcPts val="3000"/>
              </a:lnSpc>
            </a:pPr>
            <a:r>
              <a:rPr lang="en-US" b="1" dirty="0"/>
              <a:t>Managers are rewarded </a:t>
            </a:r>
            <a:r>
              <a:rPr lang="en-US" dirty="0" smtClean="0"/>
              <a:t>– managers must </a:t>
            </a:r>
            <a:r>
              <a:rPr lang="en-US" dirty="0"/>
              <a:t>be measured and rewarded for developing and eventually releasing developed talent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234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52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496" y="2209800"/>
            <a:ext cx="6858000" cy="73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HRMS must change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Individual HR functions must change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53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7397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/>
              <a:t>HRMS key features</a:t>
            </a:r>
            <a:endParaRPr lang="en-US" u="sng" dirty="0" smtClean="0"/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791200"/>
          </a:xfrm>
        </p:spPr>
        <p:txBody>
          <a:bodyPr/>
          <a:lstStyle/>
          <a:p>
            <a:pPr lvl="0"/>
            <a:r>
              <a:rPr lang="en-US" b="1" dirty="0" smtClean="0"/>
              <a:t>The </a:t>
            </a:r>
            <a:r>
              <a:rPr lang="en-US" b="1" dirty="0"/>
              <a:t>cloud </a:t>
            </a:r>
            <a:r>
              <a:rPr lang="en-US" dirty="0"/>
              <a:t>– </a:t>
            </a:r>
            <a:r>
              <a:rPr lang="en-US" dirty="0" smtClean="0"/>
              <a:t>so </a:t>
            </a:r>
            <a:r>
              <a:rPr lang="en-US" dirty="0"/>
              <a:t>that </a:t>
            </a:r>
            <a:r>
              <a:rPr lang="en-US" dirty="0" smtClean="0"/>
              <a:t>HR information is </a:t>
            </a:r>
            <a:r>
              <a:rPr lang="en-US" dirty="0"/>
              <a:t>available to users at any time from any place, using any </a:t>
            </a:r>
            <a:r>
              <a:rPr lang="en-US" dirty="0" smtClean="0"/>
              <a:t>device</a:t>
            </a:r>
            <a:endParaRPr lang="en-US" dirty="0"/>
          </a:p>
          <a:p>
            <a:pPr lvl="0"/>
            <a:r>
              <a:rPr lang="en-US" b="1" dirty="0"/>
              <a:t>Push customized information</a:t>
            </a:r>
            <a:r>
              <a:rPr lang="en-US" dirty="0"/>
              <a:t> – </a:t>
            </a:r>
            <a:r>
              <a:rPr lang="en-US" dirty="0" smtClean="0"/>
              <a:t>customized information </a:t>
            </a:r>
            <a:r>
              <a:rPr lang="en-US" dirty="0"/>
              <a:t>and data </a:t>
            </a:r>
            <a:r>
              <a:rPr lang="en-US" dirty="0" smtClean="0"/>
              <a:t>must </a:t>
            </a:r>
            <a:r>
              <a:rPr lang="en-US" dirty="0"/>
              <a:t>be "pushed" </a:t>
            </a:r>
            <a:r>
              <a:rPr lang="en-US" dirty="0" smtClean="0"/>
              <a:t>just-in-time to </a:t>
            </a:r>
            <a:r>
              <a:rPr lang="en-US" dirty="0"/>
              <a:t>individual team leaders and </a:t>
            </a:r>
            <a:r>
              <a:rPr lang="en-US" dirty="0" smtClean="0"/>
              <a:t>managers</a:t>
            </a:r>
            <a:endParaRPr lang="en-US" dirty="0"/>
          </a:p>
          <a:p>
            <a:pPr lvl="0"/>
            <a:r>
              <a:rPr lang="en-US" b="1" dirty="0"/>
              <a:t>Systems that learn </a:t>
            </a:r>
            <a:r>
              <a:rPr lang="en-US" dirty="0"/>
              <a:t>- </a:t>
            </a:r>
            <a:r>
              <a:rPr lang="en-US" dirty="0" smtClean="0"/>
              <a:t>many </a:t>
            </a:r>
            <a:r>
              <a:rPr lang="en-US" dirty="0"/>
              <a:t>current HRMS systems are "dumb", </a:t>
            </a:r>
            <a:r>
              <a:rPr lang="en-US" dirty="0" smtClean="0"/>
              <a:t>so feedback loops must be introduced so </a:t>
            </a:r>
            <a:r>
              <a:rPr lang="en-US" dirty="0"/>
              <a:t>that HR can learn from its </a:t>
            </a:r>
            <a:r>
              <a:rPr lang="en-US" dirty="0" smtClean="0"/>
              <a:t>previous </a:t>
            </a:r>
            <a:r>
              <a:rPr lang="en-US" dirty="0"/>
              <a:t>errors </a:t>
            </a:r>
          </a:p>
          <a:p>
            <a:pPr lvl="0"/>
            <a:r>
              <a:rPr lang="en-US" b="1" dirty="0" smtClean="0"/>
              <a:t>Merge </a:t>
            </a:r>
            <a:r>
              <a:rPr lang="en-US" b="1" dirty="0"/>
              <a:t>with IT </a:t>
            </a:r>
            <a:r>
              <a:rPr lang="en-US" dirty="0"/>
              <a:t>- </a:t>
            </a:r>
            <a:r>
              <a:rPr lang="en-US" dirty="0" smtClean="0"/>
              <a:t>over </a:t>
            </a:r>
            <a:r>
              <a:rPr lang="en-US" dirty="0"/>
              <a:t>time, the need for an autonomous HRMS unit may wane </a:t>
            </a:r>
          </a:p>
          <a:p>
            <a:pPr lvl="0"/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51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54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2496" y="22098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 The </a:t>
            </a:r>
            <a:r>
              <a:rPr lang="en-US" sz="4000" b="1" u="sng" dirty="0" smtClean="0">
                <a:cs typeface="Arial" pitchFamily="34" charset="0"/>
              </a:rPr>
              <a:t>retention</a:t>
            </a:r>
            <a:r>
              <a:rPr lang="en-US" sz="4000" b="1" dirty="0" smtClean="0">
                <a:cs typeface="Arial" pitchFamily="34" charset="0"/>
              </a:rPr>
              <a:t> </a:t>
            </a:r>
            <a:r>
              <a:rPr lang="en-US" sz="4000" b="1" dirty="0">
                <a:cs typeface="Arial" pitchFamily="34" charset="0"/>
              </a:rPr>
              <a:t>function </a:t>
            </a:r>
            <a:endParaRPr lang="en-US" sz="4000" b="1" dirty="0" smtClean="0">
              <a:cs typeface="Arial" pitchFamily="34" charset="0"/>
            </a:endParaRPr>
          </a:p>
          <a:p>
            <a:pPr algn="ctr">
              <a:lnSpc>
                <a:spcPts val="5400"/>
              </a:lnSpc>
            </a:pPr>
            <a:r>
              <a:rPr lang="en-US" sz="4000" b="1" dirty="0" smtClean="0">
                <a:cs typeface="Arial" pitchFamily="34" charset="0"/>
              </a:rPr>
              <a:t>must </a:t>
            </a:r>
            <a:r>
              <a:rPr lang="en-US" sz="4000" b="1" dirty="0">
                <a:cs typeface="Arial" pitchFamily="34" charset="0"/>
              </a:rPr>
              <a:t>change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Individual HR functions must change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55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7397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/>
              <a:t>Employee retention</a:t>
            </a:r>
            <a:endParaRPr lang="en-US" u="sng" dirty="0" smtClean="0"/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791200"/>
          </a:xfrm>
        </p:spPr>
        <p:txBody>
          <a:bodyPr/>
          <a:lstStyle/>
          <a:p>
            <a:pPr marL="0" lvl="0" indent="0">
              <a:lnSpc>
                <a:spcPts val="3200"/>
              </a:lnSpc>
              <a:buNone/>
            </a:pPr>
            <a:r>
              <a:rPr lang="en-US" b="1" dirty="0" smtClean="0"/>
              <a:t>4 retention focus areas</a:t>
            </a:r>
          </a:p>
          <a:p>
            <a:pPr marL="344488" lvl="0" indent="-344488">
              <a:lnSpc>
                <a:spcPts val="3200"/>
              </a:lnSpc>
              <a:buFont typeface="+mj-lt"/>
              <a:buAutoNum type="arabicPeriod"/>
            </a:pPr>
            <a:r>
              <a:rPr lang="en-US" b="1" dirty="0" smtClean="0"/>
              <a:t>Retention efforts must be targeted </a:t>
            </a:r>
            <a:r>
              <a:rPr lang="en-US" dirty="0" smtClean="0"/>
              <a:t>–  there must be a focus on key and high impact employees and “regrettable” turnover</a:t>
            </a:r>
          </a:p>
          <a:p>
            <a:pPr marL="344488" indent="-344488">
              <a:lnSpc>
                <a:spcPts val="3200"/>
              </a:lnSpc>
              <a:buFont typeface="+mj-lt"/>
              <a:buAutoNum type="arabicPeriod"/>
            </a:pPr>
            <a:r>
              <a:rPr lang="en-US" b="1" dirty="0"/>
              <a:t>Metric driven</a:t>
            </a:r>
            <a:r>
              <a:rPr lang="en-US" dirty="0"/>
              <a:t> –  metric algorithms will help to predict who is likely to leave and what factors would cause employees to leave or to stay</a:t>
            </a:r>
          </a:p>
          <a:p>
            <a:pPr marL="344488" lvl="0" indent="-344488">
              <a:lnSpc>
                <a:spcPts val="3200"/>
              </a:lnSpc>
              <a:buFont typeface="+mj-lt"/>
              <a:buAutoNum type="arabicPeriod"/>
            </a:pPr>
            <a:r>
              <a:rPr lang="en-US" b="1" dirty="0" smtClean="0"/>
              <a:t>Customize approaches</a:t>
            </a:r>
            <a:r>
              <a:rPr lang="en-US" dirty="0" smtClean="0"/>
              <a:t> –  retention plans must be customized to job families or even individuals, based on their reasons for wanting to leave</a:t>
            </a:r>
          </a:p>
          <a:p>
            <a:pPr marL="344488" lvl="0" indent="-344488">
              <a:lnSpc>
                <a:spcPts val="3200"/>
              </a:lnSpc>
              <a:buFont typeface="+mj-lt"/>
              <a:buAutoNum type="arabicPeriod"/>
            </a:pPr>
            <a:r>
              <a:rPr lang="en-US" b="1" dirty="0" smtClean="0"/>
              <a:t>Managers must be held accountable</a:t>
            </a:r>
            <a:r>
              <a:rPr lang="en-US" dirty="0" smtClean="0"/>
              <a:t> -  the cost of turnover will be calculated and managers must be held accountable for losing key employees</a:t>
            </a:r>
          </a:p>
        </p:txBody>
      </p:sp>
    </p:spTree>
    <p:extLst>
      <p:ext uri="{BB962C8B-B14F-4D97-AF65-F5344CB8AC3E}">
        <p14:creationId xmlns:p14="http://schemas.microsoft.com/office/powerpoint/2010/main" val="772768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56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09800"/>
            <a:ext cx="66158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0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4000" b="1" dirty="0" smtClean="0">
                <a:cs typeface="Arial" pitchFamily="34" charset="0"/>
              </a:rPr>
              <a:t>The </a:t>
            </a:r>
            <a:r>
              <a:rPr lang="en-US" sz="4000" b="1" u="sng" dirty="0" smtClean="0">
                <a:cs typeface="Arial" pitchFamily="34" charset="0"/>
              </a:rPr>
              <a:t>compensation and benefits</a:t>
            </a:r>
            <a:r>
              <a:rPr lang="en-US" sz="4000" b="1" dirty="0" smtClean="0">
                <a:cs typeface="Arial" pitchFamily="34" charset="0"/>
              </a:rPr>
              <a:t> function must change</a:t>
            </a:r>
            <a:endParaRPr lang="en-US" sz="40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3" y="231568"/>
            <a:ext cx="910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Individual HR functions must change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57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7397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/>
              <a:t>Compensation and benefits </a:t>
            </a:r>
            <a:endParaRPr lang="en-US" u="sng" dirty="0" smtClean="0"/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791200"/>
          </a:xfrm>
        </p:spPr>
        <p:txBody>
          <a:bodyPr/>
          <a:lstStyle/>
          <a:p>
            <a:pPr lvl="0">
              <a:lnSpc>
                <a:spcPts val="3600"/>
              </a:lnSpc>
            </a:pPr>
            <a:r>
              <a:rPr lang="en-US" b="1" dirty="0" smtClean="0"/>
              <a:t>Rewards </a:t>
            </a:r>
            <a:r>
              <a:rPr lang="en-US" b="1" dirty="0"/>
              <a:t>for people management </a:t>
            </a:r>
            <a:r>
              <a:rPr lang="en-US" dirty="0"/>
              <a:t>- </a:t>
            </a:r>
            <a:r>
              <a:rPr lang="en-US" dirty="0" smtClean="0"/>
              <a:t>metrics</a:t>
            </a:r>
            <a:r>
              <a:rPr lang="en-US" dirty="0"/>
              <a:t>, rewards and recognition will </a:t>
            </a:r>
            <a:r>
              <a:rPr lang="en-US" dirty="0" smtClean="0"/>
              <a:t>excite </a:t>
            </a:r>
            <a:r>
              <a:rPr lang="en-US" dirty="0"/>
              <a:t>managers and </a:t>
            </a:r>
            <a:r>
              <a:rPr lang="en-US" dirty="0" smtClean="0"/>
              <a:t>increase the time they spend on </a:t>
            </a:r>
            <a:r>
              <a:rPr lang="en-US" dirty="0"/>
              <a:t>people </a:t>
            </a:r>
            <a:r>
              <a:rPr lang="en-US" dirty="0" smtClean="0"/>
              <a:t>issues</a:t>
            </a:r>
            <a:endParaRPr lang="en-US" dirty="0"/>
          </a:p>
          <a:p>
            <a:pPr lvl="0">
              <a:lnSpc>
                <a:spcPts val="3600"/>
              </a:lnSpc>
            </a:pPr>
            <a:r>
              <a:rPr lang="en-US" b="1" dirty="0"/>
              <a:t>Pay for performance </a:t>
            </a:r>
            <a:r>
              <a:rPr lang="en-US" dirty="0"/>
              <a:t>– </a:t>
            </a:r>
            <a:r>
              <a:rPr lang="en-US" dirty="0" smtClean="0"/>
              <a:t>bonuses for short-term </a:t>
            </a:r>
            <a:r>
              <a:rPr lang="en-US" dirty="0"/>
              <a:t>and long-term performance, as well as </a:t>
            </a:r>
            <a:r>
              <a:rPr lang="en-US" dirty="0" smtClean="0"/>
              <a:t>bus. impacts</a:t>
            </a:r>
            <a:endParaRPr lang="en-US" dirty="0"/>
          </a:p>
          <a:p>
            <a:pPr>
              <a:lnSpc>
                <a:spcPts val="3600"/>
              </a:lnSpc>
            </a:pPr>
            <a:r>
              <a:rPr lang="en-US" b="1" dirty="0"/>
              <a:t>Team motivators </a:t>
            </a:r>
            <a:r>
              <a:rPr lang="en-US" dirty="0"/>
              <a:t>- motivators for the entire team in order to increase productivity and innovation</a:t>
            </a:r>
          </a:p>
          <a:p>
            <a:pPr lvl="0">
              <a:lnSpc>
                <a:spcPts val="3600"/>
              </a:lnSpc>
            </a:pPr>
            <a:r>
              <a:rPr lang="en-US" b="1" dirty="0" smtClean="0"/>
              <a:t>Non-monetary </a:t>
            </a:r>
            <a:r>
              <a:rPr lang="en-US" b="1" dirty="0"/>
              <a:t>motivation </a:t>
            </a:r>
            <a:r>
              <a:rPr lang="en-US" dirty="0"/>
              <a:t>- </a:t>
            </a:r>
            <a:r>
              <a:rPr lang="en-US" dirty="0" smtClean="0"/>
              <a:t>nearly </a:t>
            </a:r>
            <a:r>
              <a:rPr lang="en-US" dirty="0"/>
              <a:t>half of what motivates employees is not related to </a:t>
            </a:r>
            <a:r>
              <a:rPr lang="en-US" dirty="0" smtClean="0"/>
              <a:t>money</a:t>
            </a:r>
            <a:endParaRPr lang="en-US" dirty="0"/>
          </a:p>
          <a:p>
            <a:pPr>
              <a:lnSpc>
                <a:spcPts val="3600"/>
              </a:lnSpc>
            </a:pPr>
            <a:r>
              <a:rPr lang="en-US" b="1" dirty="0" smtClean="0"/>
              <a:t>Paying </a:t>
            </a:r>
            <a:r>
              <a:rPr lang="en-US" b="1" dirty="0"/>
              <a:t>those without a fixed job</a:t>
            </a:r>
            <a:r>
              <a:rPr lang="en-US" dirty="0"/>
              <a:t> - because of project-based jobs, compensation will be difficult</a:t>
            </a:r>
          </a:p>
          <a:p>
            <a:pPr lvl="0">
              <a:lnSpc>
                <a:spcPts val="3600"/>
              </a:lnSpc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780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22FCC4-791E-4696-975B-CD1C436BF342}" type="slidenum">
              <a:rPr lang="en-US" sz="1400">
                <a:solidFill>
                  <a:srgbClr val="000000"/>
                </a:solidFill>
              </a:rPr>
              <a:pPr eaLnBrk="1" hangingPunct="1"/>
              <a:t>58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428"/>
            <a:ext cx="9144000" cy="815975"/>
          </a:xfrm>
        </p:spPr>
        <p:txBody>
          <a:bodyPr/>
          <a:lstStyle/>
          <a:p>
            <a:pPr eaLnBrk="1" hangingPunct="1"/>
            <a:r>
              <a:rPr lang="en-US" dirty="0" smtClean="0"/>
              <a:t>But… But…  we are different!</a:t>
            </a:r>
          </a:p>
        </p:txBody>
      </p:sp>
      <p:sp>
        <p:nvSpPr>
          <p:cNvPr id="2491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839200" cy="5715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Mobile phones, software, supply chain, finance etc. </a:t>
            </a:r>
            <a:r>
              <a:rPr lang="en-US" b="1" dirty="0" smtClean="0"/>
              <a:t>are not materially different around the world… and neither will HR be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F10241-CBA4-4F5B-8FA8-A44490CFA8AE}" type="slidenum">
              <a:rPr lang="en-US" sz="1400" smtClean="0">
                <a:solidFill>
                  <a:srgbClr val="000000"/>
                </a:solidFill>
              </a:rPr>
              <a:pPr eaLnBrk="1" hangingPunct="1"/>
              <a:t>58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06" y="3124200"/>
            <a:ext cx="4243387" cy="33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3700" y="3886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Any final questions ?</a:t>
            </a:r>
            <a:br>
              <a:rPr lang="en-US" sz="3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6248400"/>
            <a:ext cx="5791200" cy="14478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JohnS@sfsu.edu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59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828798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Did I make you think?</a:t>
            </a:r>
          </a:p>
          <a:p>
            <a:pPr algn="ctr"/>
            <a:endParaRPr lang="en-US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r>
              <a:rPr lang="en-US" dirty="0" smtClean="0">
                <a:cs typeface="Arial" pitchFamily="34" charset="0"/>
              </a:rPr>
              <a:t>If this projected future of HR is equal to 100 points, how many points would your firm get based on where it is today?</a:t>
            </a: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01100" y="6430945"/>
            <a:ext cx="1905000" cy="457200"/>
          </a:xfrm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4DC954-C116-4F0D-8AB1-2E056D09033F}" type="slidenum">
              <a:rPr lang="en-US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9296400" cy="45720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cs typeface="Times New Roman" pitchFamily="18" charset="0"/>
              </a:rPr>
              <a:t>This </a:t>
            </a:r>
            <a:r>
              <a:rPr lang="en-US" u="sng" dirty="0" smtClean="0">
                <a:cs typeface="Times New Roman" pitchFamily="18" charset="0"/>
              </a:rPr>
              <a:t>turbulent</a:t>
            </a:r>
            <a:r>
              <a:rPr lang="en-US" dirty="0" smtClean="0">
                <a:cs typeface="Times New Roman" pitchFamily="18" charset="0"/>
              </a:rPr>
              <a:t> environment has a name… </a:t>
            </a:r>
            <a:r>
              <a:rPr lang="en-US" dirty="0" smtClean="0"/>
              <a:t>V.U.C.A.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1273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638800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dirty="0" smtClean="0"/>
              <a:t> for </a:t>
            </a:r>
            <a:r>
              <a:rPr lang="en-US" b="1" dirty="0" smtClean="0"/>
              <a:t>Volatility </a:t>
            </a:r>
            <a:r>
              <a:rPr lang="en-US" dirty="0" smtClean="0"/>
              <a:t>– major change will be </a:t>
            </a:r>
            <a:r>
              <a:rPr lang="en-US" b="1" dirty="0" smtClean="0"/>
              <a:t>frequent and sudden </a:t>
            </a:r>
            <a:endParaRPr lang="en-US" b="1" dirty="0"/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="1" dirty="0" smtClean="0"/>
              <a:t>Uncertainty</a:t>
            </a:r>
            <a:r>
              <a:rPr lang="en-US" dirty="0" smtClean="0"/>
              <a:t> – there will be </a:t>
            </a:r>
            <a:r>
              <a:rPr lang="en-US" b="1" dirty="0" smtClean="0"/>
              <a:t>many surprises</a:t>
            </a:r>
            <a:r>
              <a:rPr lang="en-US" dirty="0" smtClean="0"/>
              <a:t> and change </a:t>
            </a:r>
            <a:r>
              <a:rPr lang="en-US" b="1" dirty="0" smtClean="0"/>
              <a:t>will </a:t>
            </a:r>
            <a:r>
              <a:rPr lang="en-US" b="1" u="sng" dirty="0" smtClean="0"/>
              <a:t>not</a:t>
            </a:r>
            <a:r>
              <a:rPr lang="en-US" b="1" dirty="0" smtClean="0"/>
              <a:t> follow a predictable pattern</a:t>
            </a:r>
            <a:endParaRPr lang="en-US" b="1" dirty="0"/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="1" dirty="0" smtClean="0"/>
              <a:t>Complexity</a:t>
            </a:r>
            <a:r>
              <a:rPr lang="en-US" dirty="0" smtClean="0"/>
              <a:t> – problems &amp; opportunities </a:t>
            </a:r>
            <a:r>
              <a:rPr lang="en-US" b="1" dirty="0" smtClean="0"/>
              <a:t>will be complex… with many different elements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 smtClean="0"/>
              <a:t> for </a:t>
            </a:r>
            <a:r>
              <a:rPr lang="en-US" b="1" dirty="0" smtClean="0"/>
              <a:t>Ambiguity</a:t>
            </a:r>
            <a:r>
              <a:rPr lang="en-US" dirty="0" smtClean="0"/>
              <a:t> – </a:t>
            </a:r>
            <a:r>
              <a:rPr lang="en-US" dirty="0"/>
              <a:t> </a:t>
            </a:r>
            <a:r>
              <a:rPr lang="en-US" dirty="0" smtClean="0"/>
              <a:t>confusion from </a:t>
            </a:r>
            <a:r>
              <a:rPr lang="en-US" b="1" dirty="0" smtClean="0"/>
              <a:t>contradictory information</a:t>
            </a:r>
            <a:r>
              <a:rPr lang="en-US" b="1" dirty="0"/>
              <a:t> </a:t>
            </a:r>
            <a:r>
              <a:rPr lang="en-US" b="1" dirty="0" smtClean="0"/>
              <a:t>/ data </a:t>
            </a:r>
            <a:r>
              <a:rPr lang="en-US" dirty="0" smtClean="0"/>
              <a:t>will make </a:t>
            </a:r>
            <a:r>
              <a:rPr lang="en-US" b="1" dirty="0" smtClean="0"/>
              <a:t>mis-reads</a:t>
            </a:r>
            <a:r>
              <a:rPr lang="en-US" dirty="0" smtClean="0"/>
              <a:t> likely</a:t>
            </a:r>
          </a:p>
          <a:p>
            <a:pPr mar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 “adaptive” firm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HR function are needed in a VUCA world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75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443122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F8E1B5-5221-4CC6-9737-1B70B747A6B4}" type="slidenum">
              <a:rPr lang="en-US" sz="14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220200" cy="5111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/>
              <a:t>2 </a:t>
            </a:r>
            <a:r>
              <a:rPr lang="en-US" u="sng" dirty="0" smtClean="0"/>
              <a:t>quotes</a:t>
            </a:r>
            <a:r>
              <a:rPr lang="en-US" dirty="0" smtClean="0"/>
              <a:t> that describe this new business world</a:t>
            </a:r>
            <a:endParaRPr lang="en-US" u="sng" dirty="0" smtClean="0"/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5791200"/>
          </a:xfrm>
        </p:spPr>
        <p:txBody>
          <a:bodyPr/>
          <a:lstStyle/>
          <a:p>
            <a:pPr marL="0" indent="0" algn="ctr">
              <a:lnSpc>
                <a:spcPts val="1700"/>
              </a:lnSpc>
              <a:buNone/>
            </a:pPr>
            <a:endParaRPr lang="en-US" sz="1400" dirty="0" smtClean="0"/>
          </a:p>
          <a:p>
            <a:pPr marL="0" indent="0" algn="ctr">
              <a:lnSpc>
                <a:spcPts val="3300"/>
              </a:lnSpc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Big is no longer an advantage</a:t>
            </a:r>
          </a:p>
          <a:p>
            <a:pPr marL="0" indent="0" algn="ctr">
              <a:lnSpc>
                <a:spcPts val="3300"/>
              </a:lnSpc>
              <a:buNone/>
            </a:pPr>
            <a:r>
              <a:rPr lang="en-US" dirty="0" smtClean="0"/>
              <a:t>It’s </a:t>
            </a:r>
            <a:r>
              <a:rPr lang="en-US" dirty="0"/>
              <a:t>no longer the big </a:t>
            </a:r>
            <a:r>
              <a:rPr lang="en-US" dirty="0" smtClean="0"/>
              <a:t>established </a:t>
            </a:r>
            <a:r>
              <a:rPr lang="en-US" dirty="0"/>
              <a:t>firms that dominate the small ones…  </a:t>
            </a:r>
            <a:r>
              <a:rPr lang="en-US" b="1" dirty="0"/>
              <a:t>it’s the </a:t>
            </a:r>
            <a:r>
              <a:rPr lang="en-US" b="1" dirty="0" smtClean="0"/>
              <a:t>fast, innovative </a:t>
            </a:r>
            <a:r>
              <a:rPr lang="en-US" b="1" dirty="0"/>
              <a:t>and adaptive firms that now dominate the slower </a:t>
            </a:r>
            <a:r>
              <a:rPr lang="en-US" b="1" dirty="0" smtClean="0"/>
              <a:t>firms</a:t>
            </a:r>
          </a:p>
          <a:p>
            <a:pPr marL="0" indent="0" algn="ctr">
              <a:lnSpc>
                <a:spcPts val="3300"/>
              </a:lnSpc>
              <a:buNone/>
            </a:pPr>
            <a:endParaRPr lang="en-US" dirty="0" smtClean="0"/>
          </a:p>
          <a:p>
            <a:pPr marL="0" indent="0" algn="ctr">
              <a:lnSpc>
                <a:spcPts val="3300"/>
              </a:lnSpc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Speed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is essential</a:t>
            </a:r>
          </a:p>
          <a:p>
            <a:pPr marL="0" indent="0" algn="ctr">
              <a:lnSpc>
                <a:spcPts val="3300"/>
              </a:lnSpc>
              <a:buNone/>
            </a:pPr>
            <a:r>
              <a:rPr lang="en-US" dirty="0" smtClean="0"/>
              <a:t>If the </a:t>
            </a:r>
            <a:r>
              <a:rPr lang="en-US" b="1" dirty="0" smtClean="0"/>
              <a:t>speed</a:t>
            </a:r>
            <a:r>
              <a:rPr lang="en-US" dirty="0" smtClean="0"/>
              <a:t> of change </a:t>
            </a:r>
            <a:r>
              <a:rPr lang="en-US" u="sng" dirty="0" smtClean="0"/>
              <a:t>outside</a:t>
            </a:r>
            <a:r>
              <a:rPr lang="en-US" dirty="0" smtClean="0"/>
              <a:t> your organization </a:t>
            </a:r>
            <a:r>
              <a:rPr lang="en-US" b="1" dirty="0" smtClean="0"/>
              <a:t>exceeds the speed of change </a:t>
            </a:r>
            <a:r>
              <a:rPr lang="en-US" b="1" u="sng" dirty="0" smtClean="0"/>
              <a:t>inside</a:t>
            </a:r>
            <a:r>
              <a:rPr lang="en-US" b="1" dirty="0" smtClean="0"/>
              <a:t> your organization,</a:t>
            </a:r>
            <a:r>
              <a:rPr lang="en-US" dirty="0" smtClean="0"/>
              <a:t> black clouds are ahead and unfortunately… </a:t>
            </a:r>
            <a:r>
              <a:rPr lang="en-US" b="1" dirty="0" smtClean="0"/>
              <a:t>insiders</a:t>
            </a:r>
            <a:r>
              <a:rPr lang="en-US" dirty="0" smtClean="0"/>
              <a:t> will probably be the last to actually see the disaster coming  </a:t>
            </a:r>
            <a:r>
              <a:rPr lang="en-US" sz="2400" dirty="0" smtClean="0"/>
              <a:t>(Kodak)</a:t>
            </a:r>
            <a:endParaRPr lang="en-US" dirty="0" smtClean="0"/>
          </a:p>
          <a:p>
            <a:pPr marL="0" indent="0">
              <a:lnSpc>
                <a:spcPts val="2300"/>
              </a:lnSpc>
              <a:buNone/>
            </a:pPr>
            <a:r>
              <a:rPr lang="en-US" sz="1800" dirty="0" smtClean="0"/>
              <a:t>							   Dr </a:t>
            </a:r>
            <a:r>
              <a:rPr lang="en-US" sz="1800" dirty="0"/>
              <a:t>John Sullivan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45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FB0B37-4746-4321-86C2-EABB97CF6039}" type="slidenum">
              <a:rPr lang="en-US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-42041" y="250825"/>
            <a:ext cx="9144000" cy="739775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/>
              <a:t>The </a:t>
            </a:r>
            <a:r>
              <a:rPr lang="en-US" u="sng" dirty="0" smtClean="0"/>
              <a:t>labor market</a:t>
            </a:r>
            <a:r>
              <a:rPr lang="en-US" dirty="0" smtClean="0"/>
              <a:t> and “</a:t>
            </a:r>
            <a:r>
              <a:rPr lang="en-US" u="sng" dirty="0" smtClean="0"/>
              <a:t>the work</a:t>
            </a:r>
            <a:r>
              <a:rPr lang="en-US" dirty="0" smtClean="0"/>
              <a:t>” are changing</a:t>
            </a:r>
          </a:p>
        </p:txBody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867400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0"/>
              </a:spcBef>
            </a:pPr>
            <a:r>
              <a:rPr lang="en-US" b="1" dirty="0" smtClean="0"/>
              <a:t>Knowledge, tech and design work</a:t>
            </a:r>
            <a:r>
              <a:rPr lang="en-US" dirty="0" smtClean="0"/>
              <a:t> will dominate and… most </a:t>
            </a:r>
            <a:r>
              <a:rPr lang="en-US" dirty="0"/>
              <a:t>work will be done in </a:t>
            </a:r>
            <a:r>
              <a:rPr lang="en-US" b="1" dirty="0"/>
              <a:t>a project format</a:t>
            </a:r>
          </a:p>
          <a:p>
            <a:pPr>
              <a:lnSpc>
                <a:spcPts val="5600"/>
              </a:lnSpc>
              <a:spcBef>
                <a:spcPts val="0"/>
              </a:spcBef>
            </a:pPr>
            <a:r>
              <a:rPr lang="en-US" b="1" dirty="0" smtClean="0"/>
              <a:t>Innovation</a:t>
            </a:r>
            <a:r>
              <a:rPr lang="en-US" dirty="0" smtClean="0"/>
              <a:t> will surpass productivity in importance</a:t>
            </a:r>
          </a:p>
          <a:p>
            <a:pPr>
              <a:lnSpc>
                <a:spcPts val="5600"/>
              </a:lnSpc>
              <a:spcBef>
                <a:spcPts val="0"/>
              </a:spcBef>
            </a:pPr>
            <a:r>
              <a:rPr lang="en-US" dirty="0" smtClean="0"/>
              <a:t>There </a:t>
            </a:r>
            <a:r>
              <a:rPr lang="en-US" dirty="0"/>
              <a:t>will be </a:t>
            </a:r>
            <a:r>
              <a:rPr lang="en-US" b="1" dirty="0"/>
              <a:t>a permanent skill </a:t>
            </a:r>
            <a:r>
              <a:rPr lang="en-US" b="1" dirty="0" smtClean="0"/>
              <a:t>shortage</a:t>
            </a:r>
          </a:p>
          <a:p>
            <a:pPr>
              <a:lnSpc>
                <a:spcPts val="5600"/>
              </a:lnSpc>
              <a:spcBef>
                <a:spcPts val="0"/>
              </a:spcBef>
            </a:pPr>
            <a:r>
              <a:rPr lang="en-US" dirty="0" smtClean="0"/>
              <a:t>That shortage will shift the</a:t>
            </a:r>
            <a:r>
              <a:rPr lang="en-US" b="1" dirty="0" smtClean="0"/>
              <a:t> </a:t>
            </a:r>
            <a:r>
              <a:rPr lang="en-US" b="1" dirty="0"/>
              <a:t>power </a:t>
            </a:r>
            <a:r>
              <a:rPr lang="en-US" b="1" dirty="0" smtClean="0"/>
              <a:t>in the employee /employer relationship </a:t>
            </a:r>
            <a:r>
              <a:rPr lang="en-US" dirty="0" smtClean="0"/>
              <a:t>to </a:t>
            </a:r>
            <a:r>
              <a:rPr lang="en-US" dirty="0"/>
              <a:t>top talent</a:t>
            </a:r>
            <a:r>
              <a:rPr lang="en-US" b="1" dirty="0"/>
              <a:t> </a:t>
            </a:r>
            <a:r>
              <a:rPr lang="en-US" sz="2400" dirty="0" smtClean="0"/>
              <a:t>(be talent </a:t>
            </a:r>
            <a:r>
              <a:rPr lang="en-US" sz="2400" dirty="0"/>
              <a:t>centric)</a:t>
            </a:r>
            <a:endParaRPr lang="en-US" dirty="0"/>
          </a:p>
          <a:p>
            <a:pPr>
              <a:lnSpc>
                <a:spcPts val="5600"/>
              </a:lnSpc>
              <a:spcBef>
                <a:spcPts val="0"/>
              </a:spcBef>
            </a:pPr>
            <a:r>
              <a:rPr lang="en-US" b="1" dirty="0" smtClean="0"/>
              <a:t>Employee expectations are changing </a:t>
            </a:r>
            <a:r>
              <a:rPr lang="en-US" dirty="0" smtClean="0"/>
              <a:t>(loyalty, influence, freedom, transparency)</a:t>
            </a:r>
          </a:p>
          <a:p>
            <a:pPr>
              <a:lnSpc>
                <a:spcPts val="3100"/>
              </a:lnSpc>
              <a:spcBef>
                <a:spcPts val="0"/>
              </a:spcBef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395288" indent="-395288">
              <a:lnSpc>
                <a:spcPts val="3300"/>
              </a:lnSpc>
              <a:spcBef>
                <a:spcPct val="0"/>
              </a:spcBef>
              <a:buFont typeface="Times New Roman" pitchFamily="18" charset="0"/>
              <a:buAutoNum type="arabicPeriod" startAt="6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2325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362200"/>
            <a:ext cx="5867400" cy="2286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2D4F7B-055C-4A34-A82C-630274B30016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8146" y="1679997"/>
            <a:ext cx="6553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700" b="1" dirty="0" smtClean="0"/>
              <a:t>The </a:t>
            </a:r>
            <a:r>
              <a:rPr lang="en-US" sz="3700" b="1" u="sng" dirty="0" smtClean="0"/>
              <a:t>benchmark firms</a:t>
            </a:r>
            <a:r>
              <a:rPr lang="en-US" sz="3700" b="1" dirty="0" smtClean="0"/>
              <a:t> that  already reflect the future of HR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83" y="231568"/>
            <a:ext cx="910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Section II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kern="1200" baseline="0" dirty="0" smtClean="0">
            <a:solidFill>
              <a:schemeClr val="tx1"/>
            </a:solidFill>
            <a:latin typeface="Times New Roman" pitchFamily="18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kern="1200" baseline="0" dirty="0" smtClean="0">
            <a:solidFill>
              <a:schemeClr val="tx1"/>
            </a:solidFill>
            <a:latin typeface="Times New Roman" pitchFamily="18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kern="1200" baseline="0" dirty="0" smtClean="0">
            <a:solidFill>
              <a:schemeClr val="tx1"/>
            </a:solidFill>
            <a:latin typeface="Times New Roman" pitchFamily="18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kern="1200" baseline="0" dirty="0" smtClean="0">
            <a:solidFill>
              <a:schemeClr val="tx1"/>
            </a:solidFill>
            <a:latin typeface="Times New Roman" pitchFamily="18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7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4_Cascade design template">
  <a:themeElements>
    <a:clrScheme name="Office Them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0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scade design template">
  <a:themeElements>
    <a:clrScheme name="Office Them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26035</TotalTime>
  <Words>3170</Words>
  <Application>Microsoft Office PowerPoint</Application>
  <PresentationFormat>On-screen Show (4:3)</PresentationFormat>
  <Paragraphs>463</Paragraphs>
  <Slides>59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36</vt:i4>
      </vt:variant>
      <vt:variant>
        <vt:lpstr>Slide Titles</vt:lpstr>
      </vt:variant>
      <vt:variant>
        <vt:i4>59</vt:i4>
      </vt:variant>
    </vt:vector>
  </HeadingPairs>
  <TitlesOfParts>
    <vt:vector size="95" baseType="lpstr">
      <vt:lpstr>Default Design</vt:lpstr>
      <vt:lpstr>1_Default Design</vt:lpstr>
      <vt:lpstr>4_Default Design</vt:lpstr>
      <vt:lpstr>Cascade design template</vt:lpstr>
      <vt:lpstr>5_Default Design</vt:lpstr>
      <vt:lpstr>9_Default Design</vt:lpstr>
      <vt:lpstr>22_Default Design</vt:lpstr>
      <vt:lpstr>8_Default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6_Default Design</vt:lpstr>
      <vt:lpstr>3_Default Design</vt:lpstr>
      <vt:lpstr>17_Default Design</vt:lpstr>
      <vt:lpstr>18_Default Design</vt:lpstr>
      <vt:lpstr>7_Default Design</vt:lpstr>
      <vt:lpstr>19_Default Design</vt:lpstr>
      <vt:lpstr>20_Default Design</vt:lpstr>
      <vt:lpstr>21_Default Design</vt:lpstr>
      <vt:lpstr>23_Default Design</vt:lpstr>
      <vt:lpstr>54_Default Design</vt:lpstr>
      <vt:lpstr>40_Default Design</vt:lpstr>
      <vt:lpstr>51_Default Design</vt:lpstr>
      <vt:lpstr>26_Default Design</vt:lpstr>
      <vt:lpstr>24_Default Design</vt:lpstr>
      <vt:lpstr>79_Default Design</vt:lpstr>
      <vt:lpstr>25_Default Design</vt:lpstr>
      <vt:lpstr>14_Cascade design template</vt:lpstr>
      <vt:lpstr>27_Default Design</vt:lpstr>
      <vt:lpstr>99_Default Design</vt:lpstr>
      <vt:lpstr>28_Default Design</vt:lpstr>
      <vt:lpstr>100_Default Design</vt:lpstr>
      <vt:lpstr>   The Future Of HR    It Will Be Dramatically Different… So You Better Start Planning Now      </vt:lpstr>
      <vt:lpstr>   </vt:lpstr>
      <vt:lpstr> </vt:lpstr>
      <vt:lpstr>      </vt:lpstr>
      <vt:lpstr>What has the last decade been like?</vt:lpstr>
      <vt:lpstr>This turbulent environment has a name… V.U.C.A. </vt:lpstr>
      <vt:lpstr>2 quotes that describe this new business world</vt:lpstr>
      <vt:lpstr>The labor market and “the work” are changing</vt:lpstr>
      <vt:lpstr>      </vt:lpstr>
      <vt:lpstr>Benchmark firms</vt:lpstr>
      <vt:lpstr>      </vt:lpstr>
      <vt:lpstr>      </vt:lpstr>
      <vt:lpstr>Adaptability / agility will also be required in HR</vt:lpstr>
      <vt:lpstr>      </vt:lpstr>
      <vt:lpstr>Almost everyone agrees that HR  must become more strategic</vt:lpstr>
      <vt:lpstr>HR must measurably increases its business impact</vt:lpstr>
      <vt:lpstr>HR must identify and focuses its resources  on activities that increase revenue &amp; profit (BCG)</vt:lpstr>
      <vt:lpstr>Workforce productivity is…  the value produced by labor minus its costs </vt:lpstr>
      <vt:lpstr> To increase productivity… you must effectively manage each of the 20 productivity factors  </vt:lpstr>
      <vt:lpstr>How HR can increase workforce innovation</vt:lpstr>
      <vt:lpstr>      </vt:lpstr>
      <vt:lpstr>Almost everyone agrees that HR doesn’t use many analytics – so there is room for improvement</vt:lpstr>
      <vt:lpstr>An example Google the world’s only data driven HR function</vt:lpstr>
      <vt:lpstr>Strategic and predictive metrics will emerge</vt:lpstr>
      <vt:lpstr>      </vt:lpstr>
      <vt:lpstr>Shift to a consulting model</vt:lpstr>
      <vt:lpstr>HR acts like an internal consulting firm</vt:lpstr>
      <vt:lpstr>      </vt:lpstr>
      <vt:lpstr>“Who” actually does HR must change</vt:lpstr>
      <vt:lpstr>An example of a data-driven approach</vt:lpstr>
      <vt:lpstr>      </vt:lpstr>
      <vt:lpstr>Assume obsolescence in a fast-changing world</vt:lpstr>
      <vt:lpstr>      </vt:lpstr>
      <vt:lpstr>Ways that HR can increase organizational speed</vt:lpstr>
      <vt:lpstr>      </vt:lpstr>
      <vt:lpstr>Learning ability is the #1 competency</vt:lpstr>
      <vt:lpstr>HR increases learning</vt:lpstr>
      <vt:lpstr>      </vt:lpstr>
      <vt:lpstr>A competitive advantage is needed</vt:lpstr>
      <vt:lpstr>      </vt:lpstr>
      <vt:lpstr>In a global bus. world, HR must also be global</vt:lpstr>
      <vt:lpstr>      </vt:lpstr>
      <vt:lpstr>Today’s HR is highly compartmentalized</vt:lpstr>
      <vt:lpstr>      </vt:lpstr>
      <vt:lpstr>Technology and people can both do work</vt:lpstr>
      <vt:lpstr>5 additional principles that define HR’s future</vt:lpstr>
      <vt:lpstr>      </vt:lpstr>
      <vt:lpstr>      </vt:lpstr>
      <vt:lpstr>The future of recruiting</vt:lpstr>
      <vt:lpstr>      </vt:lpstr>
      <vt:lpstr>Leadership development </vt:lpstr>
      <vt:lpstr>      </vt:lpstr>
      <vt:lpstr>HRMS key features</vt:lpstr>
      <vt:lpstr>      </vt:lpstr>
      <vt:lpstr>Employee retention</vt:lpstr>
      <vt:lpstr>      </vt:lpstr>
      <vt:lpstr>Compensation and benefits </vt:lpstr>
      <vt:lpstr>But… But…  we are different!</vt:lpstr>
      <vt:lpstr>    Any final questions ?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 Burnett</dc:creator>
  <cp:lastModifiedBy>Addie</cp:lastModifiedBy>
  <cp:revision>1242</cp:revision>
  <cp:lastPrinted>2013-01-30T11:42:22Z</cp:lastPrinted>
  <dcterms:created xsi:type="dcterms:W3CDTF">2002-10-24T18:36:14Z</dcterms:created>
  <dcterms:modified xsi:type="dcterms:W3CDTF">2015-05-27T09:14:50Z</dcterms:modified>
</cp:coreProperties>
</file>